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3" r:id="rId2"/>
    <p:sldId id="355" r:id="rId3"/>
    <p:sldId id="356" r:id="rId4"/>
    <p:sldId id="357" r:id="rId5"/>
    <p:sldId id="358" r:id="rId6"/>
    <p:sldId id="359" r:id="rId7"/>
    <p:sldId id="360" r:id="rId8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68" clrIdx="0"/>
  <p:cmAuthor id="1" name="Lilian Semenichin Nogueira" initials="LSN" lastIdx="44" clrIdx="1"/>
  <p:cmAuthor id="2" name="Marcia Takeuchi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912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393CAB-F43B-DD44-B52F-1263E3C89E2C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477FEF-3FE9-1147-883A-2CC3B6BD16C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241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CA5E6-D2A2-8242-8D31-6E1AC788FC40}" type="datetimeFigureOut">
              <a:rPr lang="en-US" smtClean="0"/>
              <a:t>6/22/2023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Click to edit Master text styles</a:t>
            </a:r>
          </a:p>
          <a:p>
            <a:pPr lvl="1"/>
            <a:r>
              <a:rPr lang="pt-BR"/>
              <a:t>Second level</a:t>
            </a:r>
          </a:p>
          <a:p>
            <a:pPr lvl="2"/>
            <a:r>
              <a:rPr lang="pt-BR"/>
              <a:t>Third level</a:t>
            </a:r>
          </a:p>
          <a:p>
            <a:pPr lvl="3"/>
            <a:r>
              <a:rPr lang="pt-BR"/>
              <a:t>Fourth level</a:t>
            </a:r>
          </a:p>
          <a:p>
            <a:pPr lvl="4"/>
            <a:r>
              <a:rPr lang="pt-BR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53EC82-ED11-7F4F-A288-AC5BC24F125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02950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CF8FD-0032-8C41-BB70-BA9FF734D1D0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59237-EA2C-644C-9221-68A92E1996F1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D0BA8-F6D9-E54E-8505-583BF9C92A7A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B0A16-DA16-3C44-B6BC-0258A522E1E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E55AC-5160-654E-A0BE-D52EC40E503B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CF8F2-011B-C94A-A85E-7F04CFC764D7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1813D-DA47-1242-AE02-E22C87450D97}" type="datetime1">
              <a:rPr lang="pt-BR" smtClean="0"/>
              <a:t>22/06/2023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E5B50-CF6D-6A44-8E46-4CE43A77B403}" type="datetime1">
              <a:rPr lang="pt-BR" smtClean="0"/>
              <a:t>22/06/2023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7C5A-F119-4447-BDB4-BBD0211A1C63}" type="datetime1">
              <a:rPr lang="pt-BR" smtClean="0"/>
              <a:t>22/06/2023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8F39A2-EA1A-C749-BF0A-4EED8F1A6C98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DA29D-03AF-0647-9ABA-3E77B023426B}" type="datetime1">
              <a:rPr lang="pt-BR" smtClean="0"/>
              <a:t>22/06/2023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E4EE0D-51C0-B345-ABE4-038B0E81AFEF}" type="datetime1">
              <a:rPr lang="pt-BR" smtClean="0"/>
              <a:t>22/06/2023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3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06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C04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50" r="22961" b="550"/>
          <a:stretch/>
        </p:blipFill>
        <p:spPr>
          <a:xfrm>
            <a:off x="-14990" y="-44970"/>
            <a:ext cx="9392575" cy="6902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65003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997671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7</a:t>
            </a:r>
          </a:p>
          <a:p>
            <a:r>
              <a:rPr lang="pt-BR" sz="2800" dirty="0">
                <a:latin typeface="Roboto"/>
              </a:rPr>
              <a:t>Medidas de superfície</a:t>
            </a:r>
          </a:p>
          <a:p>
            <a:endParaRPr lang="pt-BR" sz="2800" dirty="0">
              <a:latin typeface="Robot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0648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7562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superfície 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790210" y="1349974"/>
            <a:ext cx="3780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Área do retângulo</a:t>
            </a:r>
            <a:endParaRPr lang="pt-BR" dirty="0">
              <a:latin typeface="Roboto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6266E8B5-6ED2-42D3-BB80-F4794560690E}"/>
              </a:ext>
            </a:extLst>
          </p:cNvPr>
          <p:cNvSpPr/>
          <p:nvPr/>
        </p:nvSpPr>
        <p:spPr>
          <a:xfrm>
            <a:off x="790210" y="4310682"/>
            <a:ext cx="3780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Área do quadrado</a:t>
            </a:r>
            <a:endParaRPr lang="pt-BR" dirty="0">
              <a:latin typeface="Roboto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2A332A7-8966-DDF3-9D84-FB2E089CD5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794" y="1736746"/>
            <a:ext cx="2482215" cy="1578569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9A9E1FBB-79A6-48B5-D940-8139F8C7DD49}"/>
              </a:ext>
            </a:extLst>
          </p:cNvPr>
          <p:cNvSpPr/>
          <p:nvPr/>
        </p:nvSpPr>
        <p:spPr>
          <a:xfrm>
            <a:off x="790208" y="1701656"/>
            <a:ext cx="6854175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Em um retângulo, podemos chamar um dos lados de base (ou comprimento) e o outro de altura (ou largura).</a:t>
            </a:r>
          </a:p>
          <a:p>
            <a:endParaRPr lang="pt-BR" dirty="0">
              <a:latin typeface="Roboto"/>
            </a:endParaRPr>
          </a:p>
          <a:p>
            <a:r>
              <a:rPr lang="pt-BR" dirty="0">
                <a:latin typeface="Roboto"/>
              </a:rPr>
              <a:t>A área de um retângulo é dada pelo produto da medida da base (b) pela medida da altura (h). Assim, podemos escrever a área Ar do retângulo como: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A137CC45-F940-7824-A73D-616850DBA6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84946" y="3546852"/>
            <a:ext cx="1443228" cy="442280"/>
          </a:xfrm>
          <a:prstGeom prst="rect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E6EF682-C90A-4BED-542D-E8EB5AC09C1F}"/>
                  </a:ext>
                </a:extLst>
              </p:cNvPr>
              <p:cNvSpPr/>
              <p:nvPr/>
            </p:nvSpPr>
            <p:spPr>
              <a:xfrm>
                <a:off x="790208" y="4676401"/>
                <a:ext cx="6441866" cy="9447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Sendo o quadrado um caso particular de retângulo, em que a medida da base é igual à medida da altura (b = h), chamamos a medida do lado de l e indicamos a área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q</m:t>
                        </m:r>
                      </m:sub>
                    </m:sSub>
                  </m:oMath>
                </a14:m>
                <a:r>
                  <a:rPr lang="pt-BR" dirty="0">
                    <a:latin typeface="Roboto"/>
                  </a:rPr>
                  <a:t> do quadrado por:</a:t>
                </a:r>
              </a:p>
            </p:txBody>
          </p:sp>
        </mc:Choice>
        <mc:Fallback xmlns=""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6E6EF682-C90A-4BED-542D-E8EB5AC09C1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08" y="4676401"/>
                <a:ext cx="6441866" cy="944746"/>
              </a:xfrm>
              <a:prstGeom prst="rect">
                <a:avLst/>
              </a:prstGeom>
              <a:blipFill>
                <a:blip r:embed="rId5"/>
                <a:stretch>
                  <a:fillRect l="-852" t="-2581" r="-1515" b="-77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Imagem 19">
            <a:extLst>
              <a:ext uri="{FF2B5EF4-FFF2-40B4-BE49-F238E27FC236}">
                <a16:creationId xmlns:a16="http://schemas.microsoft.com/office/drawing/2014/main" id="{759C26CC-9A30-BE26-7CD2-9FF0023CE54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06794" y="4234984"/>
            <a:ext cx="2165401" cy="2206943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5F95C9EF-3741-7B3A-71F5-B30D9355987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50963" y="5646832"/>
            <a:ext cx="2311193" cy="532858"/>
          </a:xfrm>
          <a:prstGeom prst="rect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730091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90923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superfície 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790211" y="1287088"/>
            <a:ext cx="3780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Área do paralelogramo</a:t>
            </a:r>
            <a:endParaRPr lang="pt-BR" dirty="0">
              <a:latin typeface="Roboto"/>
            </a:endParaRP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6266E8B5-6ED2-42D3-BB80-F4794560690E}"/>
              </a:ext>
            </a:extLst>
          </p:cNvPr>
          <p:cNvSpPr/>
          <p:nvPr/>
        </p:nvSpPr>
        <p:spPr>
          <a:xfrm>
            <a:off x="790211" y="3852442"/>
            <a:ext cx="3780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Área do triângulo</a:t>
            </a:r>
            <a:endParaRPr lang="pt-BR" dirty="0">
              <a:latin typeface="Robot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tângulo 6">
                <a:extLst>
                  <a:ext uri="{FF2B5EF4-FFF2-40B4-BE49-F238E27FC236}">
                    <a16:creationId xmlns:a16="http://schemas.microsoft.com/office/drawing/2014/main" id="{1D4EC2F6-C613-DE05-274B-37EED4599E26}"/>
                  </a:ext>
                </a:extLst>
              </p:cNvPr>
              <p:cNvSpPr/>
              <p:nvPr/>
            </p:nvSpPr>
            <p:spPr>
              <a:xfrm>
                <a:off x="790211" y="1739431"/>
                <a:ext cx="6854175" cy="67101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A área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sub>
                    </m:sSub>
                  </m:oMath>
                </a14:m>
                <a:r>
                  <a:rPr lang="pt-BR" dirty="0">
                    <a:latin typeface="Roboto"/>
                  </a:rPr>
                  <a:t> de um paralelogramo é dada pelo produto da medida da base (b) pela medida da altura (h) e podemos escrever:</a:t>
                </a:r>
              </a:p>
            </p:txBody>
          </p:sp>
        </mc:Choice>
        <mc:Fallback xmlns="">
          <p:sp>
            <p:nvSpPr>
              <p:cNvPr id="7" name="Retângulo 6">
                <a:extLst>
                  <a:ext uri="{FF2B5EF4-FFF2-40B4-BE49-F238E27FC236}">
                    <a16:creationId xmlns:a16="http://schemas.microsoft.com/office/drawing/2014/main" id="{1D4EC2F6-C613-DE05-274B-37EED4599E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11" y="1739431"/>
                <a:ext cx="6854175" cy="671018"/>
              </a:xfrm>
              <a:prstGeom prst="rect">
                <a:avLst/>
              </a:prstGeom>
              <a:blipFill>
                <a:blip r:embed="rId3"/>
                <a:stretch>
                  <a:fillRect l="-801" t="-3636" b="-14545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Imagem 8">
            <a:extLst>
              <a:ext uri="{FF2B5EF4-FFF2-40B4-BE49-F238E27FC236}">
                <a16:creationId xmlns:a16="http://schemas.microsoft.com/office/drawing/2014/main" id="{A2ACA4FA-ACDF-E343-AB00-AF9C0ED8D2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53967" y="1628562"/>
            <a:ext cx="3298342" cy="1953387"/>
          </a:xfrm>
          <a:prstGeom prst="rect">
            <a:avLst/>
          </a:prstGeom>
        </p:spPr>
      </p:pic>
      <p:pic>
        <p:nvPicPr>
          <p:cNvPr id="13" name="Imagem 12">
            <a:extLst>
              <a:ext uri="{FF2B5EF4-FFF2-40B4-BE49-F238E27FC236}">
                <a16:creationId xmlns:a16="http://schemas.microsoft.com/office/drawing/2014/main" id="{38C99A8F-9ADF-2DC9-7CAF-E66D1913DE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39501" y="2595063"/>
            <a:ext cx="1571479" cy="487377"/>
          </a:xfrm>
          <a:prstGeom prst="rect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295A4447-2BB6-BD7E-5147-EEC9978FD34E}"/>
                  </a:ext>
                </a:extLst>
              </p:cNvPr>
              <p:cNvSpPr/>
              <p:nvPr/>
            </p:nvSpPr>
            <p:spPr>
              <a:xfrm>
                <a:off x="790211" y="4332707"/>
                <a:ext cx="6718953" cy="9480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A área de um triângulo é dada por metade do produto da medida da base (b) pela medida da altura (h). Assim, podemos escrever a área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b="0" i="0" smtClean="0">
                            <a:latin typeface="Cambria Math" panose="02040503050406030204" pitchFamily="18" charset="0"/>
                          </a:rPr>
                          <m:t>t</m:t>
                        </m:r>
                      </m:sub>
                    </m:sSub>
                  </m:oMath>
                </a14:m>
                <a:r>
                  <a:rPr lang="pt-BR" dirty="0">
                    <a:latin typeface="Roboto"/>
                  </a:rPr>
                  <a:t> do triângulo como:</a:t>
                </a:r>
              </a:p>
            </p:txBody>
          </p:sp>
        </mc:Choice>
        <mc:Fallback xmlns="">
          <p:sp>
            <p:nvSpPr>
              <p:cNvPr id="14" name="Retângulo 13">
                <a:extLst>
                  <a:ext uri="{FF2B5EF4-FFF2-40B4-BE49-F238E27FC236}">
                    <a16:creationId xmlns:a16="http://schemas.microsoft.com/office/drawing/2014/main" id="{295A4447-2BB6-BD7E-5147-EEC9978FD34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211" y="4332707"/>
                <a:ext cx="6718953" cy="948016"/>
              </a:xfrm>
              <a:prstGeom prst="rect">
                <a:avLst/>
              </a:prstGeom>
              <a:blipFill>
                <a:blip r:embed="rId6"/>
                <a:stretch>
                  <a:fillRect l="-817" t="-3226" b="-774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Imagem 19">
            <a:extLst>
              <a:ext uri="{FF2B5EF4-FFF2-40B4-BE49-F238E27FC236}">
                <a16:creationId xmlns:a16="http://schemas.microsoft.com/office/drawing/2014/main" id="{77896B80-65DA-11C5-A668-9974DD69E0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3967" y="4131577"/>
            <a:ext cx="3089910" cy="2054685"/>
          </a:xfrm>
          <a:prstGeom prst="rect">
            <a:avLst/>
          </a:prstGeom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67FA0DB2-5758-CBE2-4611-DBD47CF1C0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80987" y="5475397"/>
            <a:ext cx="1547882" cy="795087"/>
          </a:xfrm>
          <a:prstGeom prst="rect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4725187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6070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superfície 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1157927" y="2115640"/>
            <a:ext cx="3780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Área do trapézio</a:t>
            </a:r>
            <a:endParaRPr lang="pt-BR" dirty="0">
              <a:latin typeface="Roboto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A585FDF2-73B6-AF00-DE6A-CFAB7A93CE03}"/>
                  </a:ext>
                </a:extLst>
              </p:cNvPr>
              <p:cNvSpPr/>
              <p:nvPr/>
            </p:nvSpPr>
            <p:spPr>
              <a:xfrm>
                <a:off x="1183242" y="2484972"/>
                <a:ext cx="6395363" cy="12250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>
                    <a:latin typeface="Roboto"/>
                  </a:rPr>
                  <a:t>A área de um trapézio é dada por metade do produto da soma das medidas da base maior (B) e da base menor (b) pela medida da altura (h). Assim, podemos escrever a área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sz="1800" i="1" kern="12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pt-BR" sz="1800" b="0" i="0" kern="12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A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pt-BR" sz="1800" b="0" i="0" kern="12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trap</m:t>
                        </m:r>
                        <m:r>
                          <a:rPr lang="pt-BR" sz="1800" b="0" i="0" kern="12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é</m:t>
                        </m:r>
                        <m:r>
                          <m:rPr>
                            <m:sty m:val="p"/>
                          </m:rPr>
                          <a:rPr lang="pt-BR" sz="1800" b="0" i="0" kern="1200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zio</m:t>
                        </m:r>
                      </m:sub>
                    </m:sSub>
                  </m:oMath>
                </a14:m>
                <a:r>
                  <a:rPr lang="pt-BR" sz="1800" kern="1200" dirty="0">
                    <a:solidFill>
                      <a:srgbClr val="000000"/>
                    </a:solidFill>
                    <a:effectLst/>
                    <a:latin typeface="Roboto" panose="02000000000000000000" pitchFamily="2" charset="0"/>
                    <a:ea typeface="+mn-ea"/>
                    <a:cs typeface="+mn-cs"/>
                  </a:rPr>
                  <a:t> </a:t>
                </a:r>
                <a:r>
                  <a:rPr lang="pt-BR" dirty="0">
                    <a:latin typeface="Roboto"/>
                  </a:rPr>
                  <a:t>do trapézio como:</a:t>
                </a:r>
              </a:p>
            </p:txBody>
          </p:sp>
        </mc:Choice>
        <mc:Fallback xmlns="">
          <p:sp>
            <p:nvSpPr>
              <p:cNvPr id="5" name="Retângulo 4">
                <a:extLst>
                  <a:ext uri="{FF2B5EF4-FFF2-40B4-BE49-F238E27FC236}">
                    <a16:creationId xmlns:a16="http://schemas.microsoft.com/office/drawing/2014/main" id="{A585FDF2-73B6-AF00-DE6A-CFAB7A93CE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3242" y="2484972"/>
                <a:ext cx="6395363" cy="1225015"/>
              </a:xfrm>
              <a:prstGeom prst="rect">
                <a:avLst/>
              </a:prstGeom>
              <a:blipFill>
                <a:blip r:embed="rId3"/>
                <a:stretch>
                  <a:fillRect l="-763" t="-2488" b="-547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agem 7">
            <a:extLst>
              <a:ext uri="{FF2B5EF4-FFF2-40B4-BE49-F238E27FC236}">
                <a16:creationId xmlns:a16="http://schemas.microsoft.com/office/drawing/2014/main" id="{865356CA-6F26-B5A1-5B97-9EDA0D1FB0A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66633"/>
          <a:stretch/>
        </p:blipFill>
        <p:spPr>
          <a:xfrm>
            <a:off x="7800278" y="2013592"/>
            <a:ext cx="3347723" cy="2698370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7EB373F2-5859-543A-4288-72325C49C2D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06004" y="3879410"/>
            <a:ext cx="2536440" cy="832552"/>
          </a:xfrm>
          <a:prstGeom prst="rect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506176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726520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Medidas de volume 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558518" y="1484410"/>
            <a:ext cx="3780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Volume do bloco retangular</a:t>
            </a:r>
            <a:endParaRPr lang="pt-BR" dirty="0">
              <a:latin typeface="Roboto"/>
            </a:endParaRPr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2339BFCC-9487-448D-99EC-9FE6F0D2379E}"/>
              </a:ext>
            </a:extLst>
          </p:cNvPr>
          <p:cNvSpPr/>
          <p:nvPr/>
        </p:nvSpPr>
        <p:spPr>
          <a:xfrm>
            <a:off x="528106" y="4395672"/>
            <a:ext cx="37801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latin typeface="Roboto"/>
              </a:rPr>
              <a:t>Volume do cubo</a:t>
            </a:r>
            <a:endParaRPr lang="pt-BR" dirty="0">
              <a:latin typeface="Roboto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1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7095D8F1-7815-816A-5734-111256EC73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7912" y="1763419"/>
            <a:ext cx="2529603" cy="1663205"/>
          </a:xfrm>
          <a:prstGeom prst="rect">
            <a:avLst/>
          </a:prstGeom>
        </p:spPr>
      </p:pic>
      <p:sp>
        <p:nvSpPr>
          <p:cNvPr id="10" name="Retângulo 9">
            <a:extLst>
              <a:ext uri="{FF2B5EF4-FFF2-40B4-BE49-F238E27FC236}">
                <a16:creationId xmlns:a16="http://schemas.microsoft.com/office/drawing/2014/main" id="{9BBD82C7-5124-4849-488A-12F533A12810}"/>
              </a:ext>
            </a:extLst>
          </p:cNvPr>
          <p:cNvSpPr/>
          <p:nvPr/>
        </p:nvSpPr>
        <p:spPr>
          <a:xfrm>
            <a:off x="558518" y="1879618"/>
            <a:ext cx="66286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 volume V de um bloco retangular de dimensões com medidas </a:t>
            </a:r>
            <a:r>
              <a:rPr lang="pt-BR" i="1" dirty="0">
                <a:latin typeface="Roboto"/>
              </a:rPr>
              <a:t>a</a:t>
            </a:r>
            <a:r>
              <a:rPr lang="pt-BR" dirty="0">
                <a:latin typeface="Roboto"/>
              </a:rPr>
              <a:t>, </a:t>
            </a:r>
            <a:r>
              <a:rPr lang="pt-BR" i="1" dirty="0">
                <a:latin typeface="Roboto"/>
              </a:rPr>
              <a:t>b</a:t>
            </a:r>
            <a:r>
              <a:rPr lang="pt-BR" dirty="0">
                <a:latin typeface="Roboto"/>
              </a:rPr>
              <a:t> e </a:t>
            </a:r>
            <a:r>
              <a:rPr lang="pt-BR" i="1" dirty="0">
                <a:latin typeface="Roboto"/>
              </a:rPr>
              <a:t>c</a:t>
            </a:r>
            <a:r>
              <a:rPr lang="pt-BR" dirty="0">
                <a:latin typeface="Roboto"/>
              </a:rPr>
              <a:t> é dado pelo produto das medidas de suas três dimensões e podemos escrever:</a:t>
            </a:r>
          </a:p>
        </p:txBody>
      </p:sp>
      <p:pic>
        <p:nvPicPr>
          <p:cNvPr id="17" name="Imagem 16">
            <a:extLst>
              <a:ext uri="{FF2B5EF4-FFF2-40B4-BE49-F238E27FC236}">
                <a16:creationId xmlns:a16="http://schemas.microsoft.com/office/drawing/2014/main" id="{8C505C94-8AE6-5445-E948-E52FC50942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9613" y="3088563"/>
            <a:ext cx="2098006" cy="586082"/>
          </a:xfrm>
          <a:prstGeom prst="rect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</p:pic>
      <p:sp>
        <p:nvSpPr>
          <p:cNvPr id="18" name="Retângulo 17">
            <a:extLst>
              <a:ext uri="{FF2B5EF4-FFF2-40B4-BE49-F238E27FC236}">
                <a16:creationId xmlns:a16="http://schemas.microsoft.com/office/drawing/2014/main" id="{B35268A2-6427-281D-EDF7-D36052F6A1FB}"/>
              </a:ext>
            </a:extLst>
          </p:cNvPr>
          <p:cNvSpPr/>
          <p:nvPr/>
        </p:nvSpPr>
        <p:spPr>
          <a:xfrm>
            <a:off x="558518" y="4765004"/>
            <a:ext cx="66286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O volume V de um cubo de aresta com medida a é dado pela medida de sua aresta elevada ao cubo e podemos escrever:</a:t>
            </a:r>
          </a:p>
        </p:txBody>
      </p:sp>
      <p:pic>
        <p:nvPicPr>
          <p:cNvPr id="20" name="Imagem 19">
            <a:extLst>
              <a:ext uri="{FF2B5EF4-FFF2-40B4-BE49-F238E27FC236}">
                <a16:creationId xmlns:a16="http://schemas.microsoft.com/office/drawing/2014/main" id="{5C8D89E5-9E20-3571-DDFE-2A825449066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8179" y="5636701"/>
            <a:ext cx="2814971" cy="510957"/>
          </a:xfrm>
          <a:prstGeom prst="rect">
            <a:avLst/>
          </a:prstGeom>
          <a:ln w="12700">
            <a:solidFill>
              <a:schemeClr val="accent2">
                <a:lumMod val="60000"/>
                <a:lumOff val="40000"/>
              </a:schemeClr>
            </a:solidFill>
          </a:ln>
        </p:spPr>
      </p:pic>
      <p:pic>
        <p:nvPicPr>
          <p:cNvPr id="22" name="Imagem 21">
            <a:extLst>
              <a:ext uri="{FF2B5EF4-FFF2-40B4-BE49-F238E27FC236}">
                <a16:creationId xmlns:a16="http://schemas.microsoft.com/office/drawing/2014/main" id="{67A4C076-3185-F907-681F-DCE6434E6A9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3967" y="4433689"/>
            <a:ext cx="2019854" cy="1955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303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3843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Unidades de medidas de volume </a:t>
            </a: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590100" y="1443506"/>
            <a:ext cx="101610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A unidade de medida de volume do Sistema Internacional de Unidades (SI) é o </a:t>
            </a:r>
            <a:r>
              <a:rPr lang="pt-BR" b="1" dirty="0">
                <a:latin typeface="Roboto"/>
              </a:rPr>
              <a:t>metro cúbico </a:t>
            </a:r>
            <a:r>
              <a:rPr lang="pt-BR" dirty="0">
                <a:latin typeface="Roboto"/>
              </a:rPr>
              <a:t>(</a:t>
            </a:r>
            <a:r>
              <a:rPr lang="pt-BR" b="1" dirty="0">
                <a:latin typeface="Roboto"/>
              </a:rPr>
              <a:t>m³</a:t>
            </a:r>
            <a:r>
              <a:rPr lang="pt-BR" dirty="0">
                <a:latin typeface="Roboto"/>
              </a:rPr>
              <a:t>). Um metro cúbico corresponde ao volume de um cubo com a medida da aresta 1 m.</a:t>
            </a:r>
          </a:p>
        </p:txBody>
      </p:sp>
      <p:sp>
        <p:nvSpPr>
          <p:cNvPr id="18" name="Retângulo 17">
            <a:extLst>
              <a:ext uri="{FF2B5EF4-FFF2-40B4-BE49-F238E27FC236}">
                <a16:creationId xmlns:a16="http://schemas.microsoft.com/office/drawing/2014/main" id="{10D08B50-D06B-40CF-92B4-3E5AF716D900}"/>
              </a:ext>
            </a:extLst>
          </p:cNvPr>
          <p:cNvSpPr/>
          <p:nvPr/>
        </p:nvSpPr>
        <p:spPr>
          <a:xfrm>
            <a:off x="590099" y="4768164"/>
            <a:ext cx="10341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</a:t>
            </a:r>
            <a:r>
              <a:rPr lang="pt-BR" b="1" dirty="0">
                <a:latin typeface="Roboto"/>
              </a:rPr>
              <a:t>decímetro cúbico </a:t>
            </a:r>
            <a:r>
              <a:rPr lang="pt-BR" dirty="0">
                <a:latin typeface="Roboto"/>
              </a:rPr>
              <a:t>(1 dm</a:t>
            </a:r>
            <a:r>
              <a:rPr lang="pt-BR" baseline="30000" dirty="0">
                <a:latin typeface="Roboto"/>
              </a:rPr>
              <a:t>3</a:t>
            </a:r>
            <a:r>
              <a:rPr lang="pt-BR" dirty="0">
                <a:latin typeface="Roboto"/>
              </a:rPr>
              <a:t>) corresponde ao volume de um cubo com a medida da aresta 1 dm.</a:t>
            </a:r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C8FAD366-0E9E-48BB-9E64-2DF028C814EB}"/>
              </a:ext>
            </a:extLst>
          </p:cNvPr>
          <p:cNvSpPr/>
          <p:nvPr/>
        </p:nvSpPr>
        <p:spPr>
          <a:xfrm>
            <a:off x="578852" y="5562257"/>
            <a:ext cx="103418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Um </a:t>
            </a:r>
            <a:r>
              <a:rPr lang="pt-BR" b="1" dirty="0">
                <a:latin typeface="Roboto"/>
              </a:rPr>
              <a:t>centímetro cúbico </a:t>
            </a:r>
            <a:r>
              <a:rPr lang="pt-BR" dirty="0">
                <a:latin typeface="Roboto"/>
              </a:rPr>
              <a:t>(1 cm</a:t>
            </a:r>
            <a:r>
              <a:rPr lang="pt-BR" baseline="30000" dirty="0">
                <a:latin typeface="Roboto"/>
              </a:rPr>
              <a:t>3</a:t>
            </a:r>
            <a:r>
              <a:rPr lang="pt-BR" dirty="0">
                <a:latin typeface="Roboto"/>
              </a:rPr>
              <a:t>) corresponde ao volume de um cubo com a medida da aresta 1 cm.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15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8EFB2BBF-2399-6EE1-F028-12BA4385E8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4049" y="2270034"/>
            <a:ext cx="2563901" cy="213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249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5687</TotalTime>
  <Words>397</Words>
  <Application>Microsoft Office PowerPoint</Application>
  <PresentationFormat>Widescreen</PresentationFormat>
  <Paragraphs>33</Paragraphs>
  <Slides>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202</cp:revision>
  <dcterms:created xsi:type="dcterms:W3CDTF">2019-03-06T17:56:01Z</dcterms:created>
  <dcterms:modified xsi:type="dcterms:W3CDTF">2023-06-22T15:35:13Z</dcterms:modified>
</cp:coreProperties>
</file>