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63" r:id="rId2"/>
    <p:sldId id="345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8" clrIdx="0"/>
  <p:cmAuthor id="1" name="Lilian Semenichin Nogueira" initials="LSN" lastIdx="44" clrIdx="1"/>
  <p:cmAuthor id="2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12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C1395-1514-4B8E-B7D7-BDFB35E3B901}" type="doc">
      <dgm:prSet loTypeId="urn:microsoft.com/office/officeart/2005/8/layout/process5" loCatId="process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pt-BR"/>
        </a:p>
      </dgm:t>
    </dgm:pt>
    <dgm:pt modelId="{8AB4E230-D17F-4EEA-B6FF-BD7385E2F5FF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1400" dirty="0">
              <a:solidFill>
                <a:schemeClr val="tx1"/>
              </a:solidFill>
              <a:latin typeface="Roboto"/>
            </a:rPr>
            <a:t>Elaboração de um questionário</a:t>
          </a:r>
        </a:p>
      </dgm:t>
    </dgm:pt>
    <dgm:pt modelId="{884412B0-4543-4B43-841D-6B65399C5CE2}" type="parTrans" cxnId="{430EEA91-1E36-41A6-8808-6C6B710E9D9A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Roboto"/>
          </a:endParaRPr>
        </a:p>
      </dgm:t>
    </dgm:pt>
    <dgm:pt modelId="{C3A77DD9-E3AD-4663-B7A3-E89A1BFE03E2}" type="sibTrans" cxnId="{430EEA91-1E36-41A6-8808-6C6B710E9D9A}">
      <dgm:prSet custT="1"/>
      <dgm:spPr/>
      <dgm:t>
        <a:bodyPr/>
        <a:lstStyle/>
        <a:p>
          <a:endParaRPr lang="pt-BR" sz="1400">
            <a:solidFill>
              <a:schemeClr val="tx1"/>
            </a:solidFill>
            <a:latin typeface="Roboto"/>
          </a:endParaRPr>
        </a:p>
      </dgm:t>
    </dgm:pt>
    <dgm:pt modelId="{2BF52222-31B7-43DB-BD31-B036318ABBF0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1400" dirty="0">
              <a:solidFill>
                <a:schemeClr val="tx1"/>
              </a:solidFill>
              <a:latin typeface="Roboto"/>
            </a:rPr>
            <a:t>Definição do público entrevistado</a:t>
          </a:r>
        </a:p>
      </dgm:t>
    </dgm:pt>
    <dgm:pt modelId="{2C365D86-8D44-4518-8093-336E69D941DE}" type="parTrans" cxnId="{00662EA3-0083-4E5E-B8FB-7A0042C8BCB1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Roboto"/>
          </a:endParaRPr>
        </a:p>
      </dgm:t>
    </dgm:pt>
    <dgm:pt modelId="{404273D9-455B-4B85-AA33-494E3DCD8472}" type="sibTrans" cxnId="{00662EA3-0083-4E5E-B8FB-7A0042C8BCB1}">
      <dgm:prSet custT="1"/>
      <dgm:spPr/>
      <dgm:t>
        <a:bodyPr/>
        <a:lstStyle/>
        <a:p>
          <a:endParaRPr lang="pt-BR" sz="1400">
            <a:solidFill>
              <a:schemeClr val="tx1"/>
            </a:solidFill>
            <a:latin typeface="Roboto"/>
          </a:endParaRPr>
        </a:p>
      </dgm:t>
    </dgm:pt>
    <dgm:pt modelId="{DFAAC93C-CBD1-4D1B-99B8-04B396B95B96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1400" dirty="0">
              <a:solidFill>
                <a:schemeClr val="tx1"/>
              </a:solidFill>
              <a:latin typeface="Roboto"/>
            </a:rPr>
            <a:t>Coleta de dados</a:t>
          </a:r>
        </a:p>
      </dgm:t>
    </dgm:pt>
    <dgm:pt modelId="{9C9686B6-C652-47E1-8E5C-57EA419090F9}" type="parTrans" cxnId="{EE9EA025-C624-44AA-B41B-739E820412B9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Roboto"/>
          </a:endParaRPr>
        </a:p>
      </dgm:t>
    </dgm:pt>
    <dgm:pt modelId="{4AA319BD-D1C4-42B1-AEB0-599B95F33994}" type="sibTrans" cxnId="{EE9EA025-C624-44AA-B41B-739E820412B9}">
      <dgm:prSet custT="1"/>
      <dgm:spPr/>
      <dgm:t>
        <a:bodyPr/>
        <a:lstStyle/>
        <a:p>
          <a:endParaRPr lang="pt-BR" sz="1400">
            <a:solidFill>
              <a:schemeClr val="tx1"/>
            </a:solidFill>
            <a:latin typeface="Roboto"/>
          </a:endParaRPr>
        </a:p>
      </dgm:t>
    </dgm:pt>
    <dgm:pt modelId="{5623D508-5611-48BB-9C3A-1E940C1C8156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1400" dirty="0">
              <a:solidFill>
                <a:schemeClr val="tx1"/>
              </a:solidFill>
              <a:latin typeface="Roboto"/>
            </a:rPr>
            <a:t>Organização dos dados</a:t>
          </a:r>
        </a:p>
      </dgm:t>
    </dgm:pt>
    <dgm:pt modelId="{8756C798-EA97-4B09-A31B-D5F63216798B}" type="parTrans" cxnId="{595DE8D8-2799-42AA-9EAC-EF12C36CAAF5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Roboto"/>
          </a:endParaRPr>
        </a:p>
      </dgm:t>
    </dgm:pt>
    <dgm:pt modelId="{F14F0644-B822-4B5B-8839-47081C4CB0B4}" type="sibTrans" cxnId="{595DE8D8-2799-42AA-9EAC-EF12C36CAAF5}">
      <dgm:prSet custT="1"/>
      <dgm:spPr/>
      <dgm:t>
        <a:bodyPr/>
        <a:lstStyle/>
        <a:p>
          <a:endParaRPr lang="pt-BR" sz="1400">
            <a:solidFill>
              <a:schemeClr val="tx1"/>
            </a:solidFill>
            <a:latin typeface="Roboto"/>
          </a:endParaRPr>
        </a:p>
      </dgm:t>
    </dgm:pt>
    <dgm:pt modelId="{149D0BAE-E5C8-494D-8B58-11D509535A70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1400" dirty="0">
              <a:solidFill>
                <a:schemeClr val="tx1"/>
              </a:solidFill>
              <a:latin typeface="Roboto"/>
            </a:rPr>
            <a:t>Apresentação dos resultados</a:t>
          </a:r>
        </a:p>
      </dgm:t>
    </dgm:pt>
    <dgm:pt modelId="{DFFB95A6-ABFB-4100-8A24-577152567C5A}" type="parTrans" cxnId="{D9B4E024-44F5-4BCF-8B93-C1A8F0E2D846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Roboto"/>
          </a:endParaRPr>
        </a:p>
      </dgm:t>
    </dgm:pt>
    <dgm:pt modelId="{52BA4518-F8D4-465F-B983-1B3723ADE6BF}" type="sibTrans" cxnId="{D9B4E024-44F5-4BCF-8B93-C1A8F0E2D846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Roboto"/>
          </a:endParaRPr>
        </a:p>
      </dgm:t>
    </dgm:pt>
    <dgm:pt modelId="{E1725D30-B172-43FB-A20A-0E9892CB499B}" type="pres">
      <dgm:prSet presAssocID="{42DC1395-1514-4B8E-B7D7-BDFB35E3B901}" presName="diagram" presStyleCnt="0">
        <dgm:presLayoutVars>
          <dgm:dir/>
          <dgm:resizeHandles val="exact"/>
        </dgm:presLayoutVars>
      </dgm:prSet>
      <dgm:spPr/>
    </dgm:pt>
    <dgm:pt modelId="{E0C5E22E-911C-4DFB-A068-0B6291280ECD}" type="pres">
      <dgm:prSet presAssocID="{8AB4E230-D17F-4EEA-B6FF-BD7385E2F5FF}" presName="node" presStyleLbl="node1" presStyleIdx="0" presStyleCnt="5">
        <dgm:presLayoutVars>
          <dgm:bulletEnabled val="1"/>
        </dgm:presLayoutVars>
      </dgm:prSet>
      <dgm:spPr/>
    </dgm:pt>
    <dgm:pt modelId="{B59C594A-F26D-4B96-BEE5-E8DFABC37BF6}" type="pres">
      <dgm:prSet presAssocID="{C3A77DD9-E3AD-4663-B7A3-E89A1BFE03E2}" presName="sibTrans" presStyleLbl="sibTrans2D1" presStyleIdx="0" presStyleCnt="4" custLinFactNeighborX="-139" custLinFactNeighborY="5095"/>
      <dgm:spPr/>
    </dgm:pt>
    <dgm:pt modelId="{30E17535-06E8-467C-A62A-2D76E7E63905}" type="pres">
      <dgm:prSet presAssocID="{C3A77DD9-E3AD-4663-B7A3-E89A1BFE03E2}" presName="connectorText" presStyleLbl="sibTrans2D1" presStyleIdx="0" presStyleCnt="4"/>
      <dgm:spPr/>
    </dgm:pt>
    <dgm:pt modelId="{A4B5AD20-6EE3-46B9-BC29-75CAA85A95F5}" type="pres">
      <dgm:prSet presAssocID="{2BF52222-31B7-43DB-BD31-B036318ABBF0}" presName="node" presStyleLbl="node1" presStyleIdx="1" presStyleCnt="5" custLinFactNeighborY="-1785">
        <dgm:presLayoutVars>
          <dgm:bulletEnabled val="1"/>
        </dgm:presLayoutVars>
      </dgm:prSet>
      <dgm:spPr/>
    </dgm:pt>
    <dgm:pt modelId="{67ACBE2C-ECAF-48DD-B890-CD3EA1EE95F9}" type="pres">
      <dgm:prSet presAssocID="{404273D9-455B-4B85-AA33-494E3DCD8472}" presName="sibTrans" presStyleLbl="sibTrans2D1" presStyleIdx="1" presStyleCnt="4"/>
      <dgm:spPr/>
    </dgm:pt>
    <dgm:pt modelId="{E2D3E8BC-4010-4F32-BF20-66928EFAABC9}" type="pres">
      <dgm:prSet presAssocID="{404273D9-455B-4B85-AA33-494E3DCD8472}" presName="connectorText" presStyleLbl="sibTrans2D1" presStyleIdx="1" presStyleCnt="4"/>
      <dgm:spPr/>
    </dgm:pt>
    <dgm:pt modelId="{C8D5D9EC-0690-48CC-80AB-13389CDE1AE5}" type="pres">
      <dgm:prSet presAssocID="{DFAAC93C-CBD1-4D1B-99B8-04B396B95B96}" presName="node" presStyleLbl="node1" presStyleIdx="2" presStyleCnt="5">
        <dgm:presLayoutVars>
          <dgm:bulletEnabled val="1"/>
        </dgm:presLayoutVars>
      </dgm:prSet>
      <dgm:spPr/>
    </dgm:pt>
    <dgm:pt modelId="{45015DD3-CB9B-4D21-AA4B-270521D233DE}" type="pres">
      <dgm:prSet presAssocID="{4AA319BD-D1C4-42B1-AEB0-599B95F33994}" presName="sibTrans" presStyleLbl="sibTrans2D1" presStyleIdx="2" presStyleCnt="4"/>
      <dgm:spPr/>
    </dgm:pt>
    <dgm:pt modelId="{5AD2F068-9415-4F0B-A06E-5D8CFD87DC66}" type="pres">
      <dgm:prSet presAssocID="{4AA319BD-D1C4-42B1-AEB0-599B95F33994}" presName="connectorText" presStyleLbl="sibTrans2D1" presStyleIdx="2" presStyleCnt="4"/>
      <dgm:spPr/>
    </dgm:pt>
    <dgm:pt modelId="{2515282F-57A0-49AF-8FE2-A024A78A4C5D}" type="pres">
      <dgm:prSet presAssocID="{5623D508-5611-48BB-9C3A-1E940C1C8156}" presName="node" presStyleLbl="node1" presStyleIdx="3" presStyleCnt="5">
        <dgm:presLayoutVars>
          <dgm:bulletEnabled val="1"/>
        </dgm:presLayoutVars>
      </dgm:prSet>
      <dgm:spPr/>
    </dgm:pt>
    <dgm:pt modelId="{7C3A34BC-6010-414F-913A-99AF6366388D}" type="pres">
      <dgm:prSet presAssocID="{F14F0644-B822-4B5B-8839-47081C4CB0B4}" presName="sibTrans" presStyleLbl="sibTrans2D1" presStyleIdx="3" presStyleCnt="4"/>
      <dgm:spPr/>
    </dgm:pt>
    <dgm:pt modelId="{87057029-D40C-4917-9C36-84D155AB2E65}" type="pres">
      <dgm:prSet presAssocID="{F14F0644-B822-4B5B-8839-47081C4CB0B4}" presName="connectorText" presStyleLbl="sibTrans2D1" presStyleIdx="3" presStyleCnt="4"/>
      <dgm:spPr/>
    </dgm:pt>
    <dgm:pt modelId="{E0CA63B1-4F90-494C-BF19-442D03F7376A}" type="pres">
      <dgm:prSet presAssocID="{149D0BAE-E5C8-494D-8B58-11D509535A70}" presName="node" presStyleLbl="node1" presStyleIdx="4" presStyleCnt="5">
        <dgm:presLayoutVars>
          <dgm:bulletEnabled val="1"/>
        </dgm:presLayoutVars>
      </dgm:prSet>
      <dgm:spPr/>
    </dgm:pt>
  </dgm:ptLst>
  <dgm:cxnLst>
    <dgm:cxn modelId="{83F38612-76FE-4ED2-8E51-CDADC6E19C4A}" type="presOf" srcId="{C3A77DD9-E3AD-4663-B7A3-E89A1BFE03E2}" destId="{B59C594A-F26D-4B96-BEE5-E8DFABC37BF6}" srcOrd="0" destOrd="0" presId="urn:microsoft.com/office/officeart/2005/8/layout/process5"/>
    <dgm:cxn modelId="{D9B4E024-44F5-4BCF-8B93-C1A8F0E2D846}" srcId="{42DC1395-1514-4B8E-B7D7-BDFB35E3B901}" destId="{149D0BAE-E5C8-494D-8B58-11D509535A70}" srcOrd="4" destOrd="0" parTransId="{DFFB95A6-ABFB-4100-8A24-577152567C5A}" sibTransId="{52BA4518-F8D4-465F-B983-1B3723ADE6BF}"/>
    <dgm:cxn modelId="{EE9EA025-C624-44AA-B41B-739E820412B9}" srcId="{42DC1395-1514-4B8E-B7D7-BDFB35E3B901}" destId="{DFAAC93C-CBD1-4D1B-99B8-04B396B95B96}" srcOrd="2" destOrd="0" parTransId="{9C9686B6-C652-47E1-8E5C-57EA419090F9}" sibTransId="{4AA319BD-D1C4-42B1-AEB0-599B95F33994}"/>
    <dgm:cxn modelId="{0606D938-D928-4BE9-8E90-C0C87A6A4C96}" type="presOf" srcId="{404273D9-455B-4B85-AA33-494E3DCD8472}" destId="{67ACBE2C-ECAF-48DD-B890-CD3EA1EE95F9}" srcOrd="0" destOrd="0" presId="urn:microsoft.com/office/officeart/2005/8/layout/process5"/>
    <dgm:cxn modelId="{95ADF65E-56BD-463A-B3CC-E3E3E8B3843E}" type="presOf" srcId="{4AA319BD-D1C4-42B1-AEB0-599B95F33994}" destId="{45015DD3-CB9B-4D21-AA4B-270521D233DE}" srcOrd="0" destOrd="0" presId="urn:microsoft.com/office/officeart/2005/8/layout/process5"/>
    <dgm:cxn modelId="{D8801043-C98E-4B29-ACF3-FCDB0ED33C3C}" type="presOf" srcId="{F14F0644-B822-4B5B-8839-47081C4CB0B4}" destId="{7C3A34BC-6010-414F-913A-99AF6366388D}" srcOrd="0" destOrd="0" presId="urn:microsoft.com/office/officeart/2005/8/layout/process5"/>
    <dgm:cxn modelId="{5AF2E167-63C6-4F79-AEC4-D56A63456844}" type="presOf" srcId="{F14F0644-B822-4B5B-8839-47081C4CB0B4}" destId="{87057029-D40C-4917-9C36-84D155AB2E65}" srcOrd="1" destOrd="0" presId="urn:microsoft.com/office/officeart/2005/8/layout/process5"/>
    <dgm:cxn modelId="{54BBB14A-AD90-488E-BDC0-7F9314CEA3C1}" type="presOf" srcId="{5623D508-5611-48BB-9C3A-1E940C1C8156}" destId="{2515282F-57A0-49AF-8FE2-A024A78A4C5D}" srcOrd="0" destOrd="0" presId="urn:microsoft.com/office/officeart/2005/8/layout/process5"/>
    <dgm:cxn modelId="{D95B5483-719C-4D94-A615-08C36AF630DC}" type="presOf" srcId="{42DC1395-1514-4B8E-B7D7-BDFB35E3B901}" destId="{E1725D30-B172-43FB-A20A-0E9892CB499B}" srcOrd="0" destOrd="0" presId="urn:microsoft.com/office/officeart/2005/8/layout/process5"/>
    <dgm:cxn modelId="{430EEA91-1E36-41A6-8808-6C6B710E9D9A}" srcId="{42DC1395-1514-4B8E-B7D7-BDFB35E3B901}" destId="{8AB4E230-D17F-4EEA-B6FF-BD7385E2F5FF}" srcOrd="0" destOrd="0" parTransId="{884412B0-4543-4B43-841D-6B65399C5CE2}" sibTransId="{C3A77DD9-E3AD-4663-B7A3-E89A1BFE03E2}"/>
    <dgm:cxn modelId="{00662EA3-0083-4E5E-B8FB-7A0042C8BCB1}" srcId="{42DC1395-1514-4B8E-B7D7-BDFB35E3B901}" destId="{2BF52222-31B7-43DB-BD31-B036318ABBF0}" srcOrd="1" destOrd="0" parTransId="{2C365D86-8D44-4518-8093-336E69D941DE}" sibTransId="{404273D9-455B-4B85-AA33-494E3DCD8472}"/>
    <dgm:cxn modelId="{DDD296A7-DB3A-40D1-99AE-7DC6B3DF6153}" type="presOf" srcId="{4AA319BD-D1C4-42B1-AEB0-599B95F33994}" destId="{5AD2F068-9415-4F0B-A06E-5D8CFD87DC66}" srcOrd="1" destOrd="0" presId="urn:microsoft.com/office/officeart/2005/8/layout/process5"/>
    <dgm:cxn modelId="{D81258BB-AADC-49A0-95E2-8D71572CC286}" type="presOf" srcId="{C3A77DD9-E3AD-4663-B7A3-E89A1BFE03E2}" destId="{30E17535-06E8-467C-A62A-2D76E7E63905}" srcOrd="1" destOrd="0" presId="urn:microsoft.com/office/officeart/2005/8/layout/process5"/>
    <dgm:cxn modelId="{B39AF5C7-FFE3-468A-ABAB-F8E620CDA6FB}" type="presOf" srcId="{2BF52222-31B7-43DB-BD31-B036318ABBF0}" destId="{A4B5AD20-6EE3-46B9-BC29-75CAA85A95F5}" srcOrd="0" destOrd="0" presId="urn:microsoft.com/office/officeart/2005/8/layout/process5"/>
    <dgm:cxn modelId="{5A5DE5C8-3D31-4C40-9A70-4219AB704A31}" type="presOf" srcId="{149D0BAE-E5C8-494D-8B58-11D509535A70}" destId="{E0CA63B1-4F90-494C-BF19-442D03F7376A}" srcOrd="0" destOrd="0" presId="urn:microsoft.com/office/officeart/2005/8/layout/process5"/>
    <dgm:cxn modelId="{111D54D3-B7D3-4F48-968E-9429881E3F05}" type="presOf" srcId="{DFAAC93C-CBD1-4D1B-99B8-04B396B95B96}" destId="{C8D5D9EC-0690-48CC-80AB-13389CDE1AE5}" srcOrd="0" destOrd="0" presId="urn:microsoft.com/office/officeart/2005/8/layout/process5"/>
    <dgm:cxn modelId="{ADE5E6D5-6A98-47AF-A4BE-FF3FA15B416D}" type="presOf" srcId="{8AB4E230-D17F-4EEA-B6FF-BD7385E2F5FF}" destId="{E0C5E22E-911C-4DFB-A068-0B6291280ECD}" srcOrd="0" destOrd="0" presId="urn:microsoft.com/office/officeart/2005/8/layout/process5"/>
    <dgm:cxn modelId="{595DE8D8-2799-42AA-9EAC-EF12C36CAAF5}" srcId="{42DC1395-1514-4B8E-B7D7-BDFB35E3B901}" destId="{5623D508-5611-48BB-9C3A-1E940C1C8156}" srcOrd="3" destOrd="0" parTransId="{8756C798-EA97-4B09-A31B-D5F63216798B}" sibTransId="{F14F0644-B822-4B5B-8839-47081C4CB0B4}"/>
    <dgm:cxn modelId="{67577FEB-0AEC-449A-ADDB-12F7D9C9551A}" type="presOf" srcId="{404273D9-455B-4B85-AA33-494E3DCD8472}" destId="{E2D3E8BC-4010-4F32-BF20-66928EFAABC9}" srcOrd="1" destOrd="0" presId="urn:microsoft.com/office/officeart/2005/8/layout/process5"/>
    <dgm:cxn modelId="{801F2B06-CB47-477B-BC40-F13DA7956ADC}" type="presParOf" srcId="{E1725D30-B172-43FB-A20A-0E9892CB499B}" destId="{E0C5E22E-911C-4DFB-A068-0B6291280ECD}" srcOrd="0" destOrd="0" presId="urn:microsoft.com/office/officeart/2005/8/layout/process5"/>
    <dgm:cxn modelId="{A714C293-B43C-43CD-B5D2-84256CD394B6}" type="presParOf" srcId="{E1725D30-B172-43FB-A20A-0E9892CB499B}" destId="{B59C594A-F26D-4B96-BEE5-E8DFABC37BF6}" srcOrd="1" destOrd="0" presId="urn:microsoft.com/office/officeart/2005/8/layout/process5"/>
    <dgm:cxn modelId="{EA35FBEE-A2FA-4F65-B033-D36B3F211564}" type="presParOf" srcId="{B59C594A-F26D-4B96-BEE5-E8DFABC37BF6}" destId="{30E17535-06E8-467C-A62A-2D76E7E63905}" srcOrd="0" destOrd="0" presId="urn:microsoft.com/office/officeart/2005/8/layout/process5"/>
    <dgm:cxn modelId="{2F6DEDE1-66D8-400D-9258-64F65E6C4EC4}" type="presParOf" srcId="{E1725D30-B172-43FB-A20A-0E9892CB499B}" destId="{A4B5AD20-6EE3-46B9-BC29-75CAA85A95F5}" srcOrd="2" destOrd="0" presId="urn:microsoft.com/office/officeart/2005/8/layout/process5"/>
    <dgm:cxn modelId="{AD3E6CD8-3E4F-4AE1-9852-C98441374D1E}" type="presParOf" srcId="{E1725D30-B172-43FB-A20A-0E9892CB499B}" destId="{67ACBE2C-ECAF-48DD-B890-CD3EA1EE95F9}" srcOrd="3" destOrd="0" presId="urn:microsoft.com/office/officeart/2005/8/layout/process5"/>
    <dgm:cxn modelId="{2C089F4E-E971-4CBB-B423-F3F460F2FC0E}" type="presParOf" srcId="{67ACBE2C-ECAF-48DD-B890-CD3EA1EE95F9}" destId="{E2D3E8BC-4010-4F32-BF20-66928EFAABC9}" srcOrd="0" destOrd="0" presId="urn:microsoft.com/office/officeart/2005/8/layout/process5"/>
    <dgm:cxn modelId="{CB309C1C-9135-4B8B-8658-6ABB849BCB31}" type="presParOf" srcId="{E1725D30-B172-43FB-A20A-0E9892CB499B}" destId="{C8D5D9EC-0690-48CC-80AB-13389CDE1AE5}" srcOrd="4" destOrd="0" presId="urn:microsoft.com/office/officeart/2005/8/layout/process5"/>
    <dgm:cxn modelId="{7A7167CF-443C-4D8C-A6E0-3DA53400CE47}" type="presParOf" srcId="{E1725D30-B172-43FB-A20A-0E9892CB499B}" destId="{45015DD3-CB9B-4D21-AA4B-270521D233DE}" srcOrd="5" destOrd="0" presId="urn:microsoft.com/office/officeart/2005/8/layout/process5"/>
    <dgm:cxn modelId="{A68B4006-232E-4A0E-A80D-448F7292FB14}" type="presParOf" srcId="{45015DD3-CB9B-4D21-AA4B-270521D233DE}" destId="{5AD2F068-9415-4F0B-A06E-5D8CFD87DC66}" srcOrd="0" destOrd="0" presId="urn:microsoft.com/office/officeart/2005/8/layout/process5"/>
    <dgm:cxn modelId="{1EDC1C63-11ED-4DA2-B498-B46F5DCDDDD6}" type="presParOf" srcId="{E1725D30-B172-43FB-A20A-0E9892CB499B}" destId="{2515282F-57A0-49AF-8FE2-A024A78A4C5D}" srcOrd="6" destOrd="0" presId="urn:microsoft.com/office/officeart/2005/8/layout/process5"/>
    <dgm:cxn modelId="{CB69A171-0D4F-4B97-B015-C7CBE6E54F93}" type="presParOf" srcId="{E1725D30-B172-43FB-A20A-0E9892CB499B}" destId="{7C3A34BC-6010-414F-913A-99AF6366388D}" srcOrd="7" destOrd="0" presId="urn:microsoft.com/office/officeart/2005/8/layout/process5"/>
    <dgm:cxn modelId="{146F5C8A-47FE-423C-9916-8447A779B229}" type="presParOf" srcId="{7C3A34BC-6010-414F-913A-99AF6366388D}" destId="{87057029-D40C-4917-9C36-84D155AB2E65}" srcOrd="0" destOrd="0" presId="urn:microsoft.com/office/officeart/2005/8/layout/process5"/>
    <dgm:cxn modelId="{8C3B05F2-B40A-4394-9F68-B82083BA7B9E}" type="presParOf" srcId="{E1725D30-B172-43FB-A20A-0E9892CB499B}" destId="{E0CA63B1-4F90-494C-BF19-442D03F7376A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5E22E-911C-4DFB-A068-0B6291280ECD}">
      <dsp:nvSpPr>
        <dsp:cNvPr id="0" name=""/>
        <dsp:cNvSpPr/>
      </dsp:nvSpPr>
      <dsp:spPr>
        <a:xfrm>
          <a:off x="841795" y="342"/>
          <a:ext cx="1293952" cy="77637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  <a:latin typeface="Roboto"/>
            </a:rPr>
            <a:t>Elaboração de um questionário</a:t>
          </a:r>
        </a:p>
      </dsp:txBody>
      <dsp:txXfrm>
        <a:off x="864534" y="23081"/>
        <a:ext cx="1248474" cy="730893"/>
      </dsp:txXfrm>
    </dsp:sp>
    <dsp:sp modelId="{B59C594A-F26D-4B96-BEE5-E8DFABC37BF6}">
      <dsp:nvSpPr>
        <dsp:cNvPr id="0" name=""/>
        <dsp:cNvSpPr/>
      </dsp:nvSpPr>
      <dsp:spPr>
        <a:xfrm rot="5400000">
          <a:off x="1354914" y="876918"/>
          <a:ext cx="266973" cy="320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>
            <a:solidFill>
              <a:schemeClr val="tx1"/>
            </a:solidFill>
            <a:latin typeface="Roboto"/>
          </a:endParaRPr>
        </a:p>
      </dsp:txBody>
      <dsp:txXfrm rot="-5400000">
        <a:off x="1392131" y="903881"/>
        <a:ext cx="192540" cy="186881"/>
      </dsp:txXfrm>
    </dsp:sp>
    <dsp:sp modelId="{A4B5AD20-6EE3-46B9-BC29-75CAA85A95F5}">
      <dsp:nvSpPr>
        <dsp:cNvPr id="0" name=""/>
        <dsp:cNvSpPr/>
      </dsp:nvSpPr>
      <dsp:spPr>
        <a:xfrm>
          <a:off x="841795" y="1280436"/>
          <a:ext cx="1293952" cy="77637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  <a:latin typeface="Roboto"/>
            </a:rPr>
            <a:t>Definição do público entrevistado</a:t>
          </a:r>
        </a:p>
      </dsp:txBody>
      <dsp:txXfrm>
        <a:off x="864534" y="1303175"/>
        <a:ext cx="1248474" cy="730893"/>
      </dsp:txXfrm>
    </dsp:sp>
    <dsp:sp modelId="{67ACBE2C-ECAF-48DD-B890-CD3EA1EE95F9}">
      <dsp:nvSpPr>
        <dsp:cNvPr id="0" name=""/>
        <dsp:cNvSpPr/>
      </dsp:nvSpPr>
      <dsp:spPr>
        <a:xfrm rot="5400000">
          <a:off x="1347940" y="2154105"/>
          <a:ext cx="281662" cy="320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171956"/>
            <a:satOff val="0"/>
            <a:lumOff val="104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>
            <a:solidFill>
              <a:schemeClr val="tx1"/>
            </a:solidFill>
            <a:latin typeface="Roboto"/>
          </a:endParaRPr>
        </a:p>
      </dsp:txBody>
      <dsp:txXfrm rot="-5400000">
        <a:off x="1392501" y="2173725"/>
        <a:ext cx="192540" cy="197163"/>
      </dsp:txXfrm>
    </dsp:sp>
    <dsp:sp modelId="{C8D5D9EC-0690-48CC-80AB-13389CDE1AE5}">
      <dsp:nvSpPr>
        <dsp:cNvPr id="0" name=""/>
        <dsp:cNvSpPr/>
      </dsp:nvSpPr>
      <dsp:spPr>
        <a:xfrm>
          <a:off x="841795" y="2588246"/>
          <a:ext cx="1293952" cy="77637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  <a:latin typeface="Roboto"/>
            </a:rPr>
            <a:t>Coleta de dados</a:t>
          </a:r>
        </a:p>
      </dsp:txBody>
      <dsp:txXfrm>
        <a:off x="864534" y="2610985"/>
        <a:ext cx="1248474" cy="730893"/>
      </dsp:txXfrm>
    </dsp:sp>
    <dsp:sp modelId="{45015DD3-CB9B-4D21-AA4B-270521D233DE}">
      <dsp:nvSpPr>
        <dsp:cNvPr id="0" name=""/>
        <dsp:cNvSpPr/>
      </dsp:nvSpPr>
      <dsp:spPr>
        <a:xfrm rot="5400000">
          <a:off x="1351613" y="3455194"/>
          <a:ext cx="274317" cy="320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343912"/>
            <a:satOff val="0"/>
            <a:lumOff val="2097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>
            <a:solidFill>
              <a:schemeClr val="tx1"/>
            </a:solidFill>
            <a:latin typeface="Roboto"/>
          </a:endParaRPr>
        </a:p>
      </dsp:txBody>
      <dsp:txXfrm rot="-5400000">
        <a:off x="1392502" y="3478486"/>
        <a:ext cx="192540" cy="192022"/>
      </dsp:txXfrm>
    </dsp:sp>
    <dsp:sp modelId="{2515282F-57A0-49AF-8FE2-A024A78A4C5D}">
      <dsp:nvSpPr>
        <dsp:cNvPr id="0" name=""/>
        <dsp:cNvSpPr/>
      </dsp:nvSpPr>
      <dsp:spPr>
        <a:xfrm>
          <a:off x="841795" y="3882199"/>
          <a:ext cx="1293952" cy="77637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  <a:latin typeface="Roboto"/>
            </a:rPr>
            <a:t>Organização dos dados</a:t>
          </a:r>
        </a:p>
      </dsp:txBody>
      <dsp:txXfrm>
        <a:off x="864534" y="3904938"/>
        <a:ext cx="1248474" cy="730893"/>
      </dsp:txXfrm>
    </dsp:sp>
    <dsp:sp modelId="{7C3A34BC-6010-414F-913A-99AF6366388D}">
      <dsp:nvSpPr>
        <dsp:cNvPr id="0" name=""/>
        <dsp:cNvSpPr/>
      </dsp:nvSpPr>
      <dsp:spPr>
        <a:xfrm rot="5400000">
          <a:off x="1351613" y="4749147"/>
          <a:ext cx="274317" cy="320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515868"/>
            <a:satOff val="0"/>
            <a:lumOff val="31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>
            <a:solidFill>
              <a:schemeClr val="tx1"/>
            </a:solidFill>
            <a:latin typeface="Roboto"/>
          </a:endParaRPr>
        </a:p>
      </dsp:txBody>
      <dsp:txXfrm rot="-5400000">
        <a:off x="1392502" y="4772439"/>
        <a:ext cx="192540" cy="192022"/>
      </dsp:txXfrm>
    </dsp:sp>
    <dsp:sp modelId="{E0CA63B1-4F90-494C-BF19-442D03F7376A}">
      <dsp:nvSpPr>
        <dsp:cNvPr id="0" name=""/>
        <dsp:cNvSpPr/>
      </dsp:nvSpPr>
      <dsp:spPr>
        <a:xfrm>
          <a:off x="841795" y="5176151"/>
          <a:ext cx="1293952" cy="77637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  <a:latin typeface="Roboto"/>
            </a:rPr>
            <a:t>Apresentação dos resultados</a:t>
          </a:r>
        </a:p>
      </dsp:txBody>
      <dsp:txXfrm>
        <a:off x="864534" y="5198890"/>
        <a:ext cx="1248474" cy="7308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93CAB-F43B-DD44-B52F-1263E3C89E2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77FEF-3FE9-1147-883A-2CC3B6BD16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24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CA5E6-D2A2-8242-8D31-6E1AC788FC4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3EC82-ED11-7F4F-A288-AC5BC24F12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29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F8FD-0032-8C41-BB70-BA9FF734D1D0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9237-EA2C-644C-9221-68A92E1996F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0BA8-F6D9-E54E-8505-583BF9C92A7A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0A16-DA16-3C44-B6BC-0258A522E1E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55AC-5160-654E-A0BE-D52EC40E503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F8F2-011B-C94A-A85E-7F04CFC764D7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1813D-DA47-1242-AE02-E22C87450D97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5B50-CF6D-6A44-8E46-4CE43A77B403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C5A-F119-4447-BDB4-BBD0211A1C63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39A2-EA1A-C749-BF0A-4EED8F1A6C98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A29D-03AF-0647-9ABA-3E77B023426B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EE0D-51C0-B345-ABE4-038B0E81AFEF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0" r="22961" b="550"/>
          <a:stretch/>
        </p:blipFill>
        <p:spPr>
          <a:xfrm>
            <a:off x="-14990" y="-44970"/>
            <a:ext cx="9392575" cy="6902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003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6875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Probabilidade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752856" y="3587932"/>
            <a:ext cx="102476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Ao lançarmos uma moeda honesta, conhecemos todos os resultados possíveis (cara ou coroa), mas não sabemos qual será o resultado antes do lançamento. Esse tipo de experimento, que, mesmo repetido várias vezes sob as mesmas condições, apresenta resultados imprevisíveis, é chamado de </a:t>
            </a:r>
            <a:r>
              <a:rPr lang="pt-BR" b="1" dirty="0">
                <a:latin typeface="Roboto"/>
              </a:rPr>
              <a:t>experimento aleatório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104247A3-26F4-4CE2-B874-13190D654803}"/>
              </a:ext>
            </a:extLst>
          </p:cNvPr>
          <p:cNvSpPr/>
          <p:nvPr/>
        </p:nvSpPr>
        <p:spPr>
          <a:xfrm>
            <a:off x="752856" y="1499354"/>
            <a:ext cx="10415016" cy="646331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probabilidade (P)</a:t>
            </a:r>
            <a:r>
              <a:rPr lang="pt-BR" dirty="0">
                <a:latin typeface="Roboto"/>
              </a:rPr>
              <a:t> é dada pela razão entre o número de possibilidades favoráveis e o número total de possibilidades.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44777626-625D-4C6E-88EC-9423E15C4ADB}"/>
              </a:ext>
            </a:extLst>
          </p:cNvPr>
          <p:cNvSpPr/>
          <p:nvPr/>
        </p:nvSpPr>
        <p:spPr>
          <a:xfrm>
            <a:off x="752856" y="5171642"/>
            <a:ext cx="100952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Todos os resultados possíveis de um experimento aleatório formam um conjunto chamado </a:t>
            </a:r>
            <a:r>
              <a:rPr lang="pt-BR" b="1" dirty="0">
                <a:latin typeface="Roboto"/>
              </a:rPr>
              <a:t>espaço amostral</a:t>
            </a:r>
            <a:r>
              <a:rPr lang="pt-BR" dirty="0">
                <a:latin typeface="Roboto"/>
              </a:rPr>
              <a:t>, e cada subconjunto do espaço amostral é chamado de </a:t>
            </a:r>
            <a:r>
              <a:rPr lang="pt-BR" b="1" dirty="0">
                <a:latin typeface="Roboto"/>
              </a:rPr>
              <a:t>evento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7FA9C5C0-9096-8E8F-DD51-99B74F436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488" y="2307747"/>
            <a:ext cx="4927752" cy="89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9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53089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8</a:t>
            </a:r>
          </a:p>
          <a:p>
            <a:r>
              <a:rPr lang="pt-BR" sz="2800" dirty="0">
                <a:latin typeface="Roboto"/>
              </a:rPr>
              <a:t>Estatística e probabilidade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1475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4154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Estatística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715877" y="1410900"/>
            <a:ext cx="46642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Tabelas simples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6BB3C86-E747-CBCD-1D44-B43A420DDF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804" y="1888992"/>
            <a:ext cx="10184391" cy="397659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6406C4FF-A8E9-21F2-6EAB-3E128DD5A1FC}"/>
              </a:ext>
            </a:extLst>
          </p:cNvPr>
          <p:cNvSpPr txBox="1"/>
          <p:nvPr/>
        </p:nvSpPr>
        <p:spPr>
          <a:xfrm>
            <a:off x="3411689" y="5865583"/>
            <a:ext cx="5873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0" i="0" u="none" strike="noStrike" baseline="0" dirty="0">
                <a:latin typeface="FrutigerLTStd-Light"/>
              </a:rPr>
              <a:t>Fonte: BRASIL. Ministério do Turismo. </a:t>
            </a:r>
            <a:r>
              <a:rPr lang="pt-BR" sz="1200" b="1" i="0" u="none" strike="noStrike" baseline="0" dirty="0">
                <a:latin typeface="FrutigerLTStd-Bold"/>
              </a:rPr>
              <a:t>Anuário Estatístico de Turismo</a:t>
            </a:r>
            <a:r>
              <a:rPr lang="pt-BR" sz="1200" b="0" i="0" u="none" strike="noStrike" baseline="0" dirty="0">
                <a:latin typeface="FrutigerLTStd-Light"/>
              </a:rPr>
              <a:t>. Disponível em: www.dadosefatos.turismo.gov.br/2016-02-04-11-53-05.html. Acesso em: 17 jan. 2022.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216876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52326" y="67364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Estatística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720203" y="1239420"/>
            <a:ext cx="46642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Tabelas de dupla entrada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5B053A71-86AE-EB53-3824-081C6194B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5604" y="1794601"/>
            <a:ext cx="7860792" cy="456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72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52326" y="59556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Estatística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7C27794B-6678-0379-FD75-C4ACCBBDB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4724" y="1386326"/>
            <a:ext cx="8222551" cy="5066913"/>
          </a:xfrm>
          <a:prstGeom prst="rect">
            <a:avLst/>
          </a:prstGeom>
        </p:spPr>
      </p:pic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720204" y="1386326"/>
            <a:ext cx="2147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Gráfico de colunas </a:t>
            </a:r>
          </a:p>
        </p:txBody>
      </p:sp>
    </p:spTree>
    <p:extLst>
      <p:ext uri="{BB962C8B-B14F-4D97-AF65-F5344CB8AC3E}">
        <p14:creationId xmlns:p14="http://schemas.microsoft.com/office/powerpoint/2010/main" val="320284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7999" y="62099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Estatística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715876" y="1250748"/>
            <a:ext cx="46642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Gráfico de barras simples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B94D60B-7A17-DA4D-EEAA-4A5901AAC0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1278" y="1832991"/>
            <a:ext cx="9329442" cy="437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05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0758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Estatística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547983" y="1490190"/>
            <a:ext cx="46642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Gráfico de setores 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1476DE8D-86CA-47E0-A833-DCB690F78269}"/>
              </a:ext>
            </a:extLst>
          </p:cNvPr>
          <p:cNvSpPr/>
          <p:nvPr/>
        </p:nvSpPr>
        <p:spPr>
          <a:xfrm>
            <a:off x="5317956" y="1492991"/>
            <a:ext cx="24821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Gráfico de segmentos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ED53BBEB-5F5D-A478-D0A6-B04E49965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7956" y="2094442"/>
            <a:ext cx="6663477" cy="384714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3DCE378B-546C-6BC3-CEFF-6AE092152F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678" y="2094442"/>
            <a:ext cx="4516853" cy="416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817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2476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Estatística</a:t>
            </a:r>
          </a:p>
        </p:txBody>
      </p:sp>
      <p:sp>
        <p:nvSpPr>
          <p:cNvPr id="5" name="Seta: Pentágono 4">
            <a:extLst>
              <a:ext uri="{FF2B5EF4-FFF2-40B4-BE49-F238E27FC236}">
                <a16:creationId xmlns:a16="http://schemas.microsoft.com/office/drawing/2014/main" id="{E60F225D-9629-4C60-9B93-2B1EBBEB75C4}"/>
              </a:ext>
            </a:extLst>
          </p:cNvPr>
          <p:cNvSpPr/>
          <p:nvPr/>
        </p:nvSpPr>
        <p:spPr>
          <a:xfrm>
            <a:off x="3929828" y="3913012"/>
            <a:ext cx="2166172" cy="465038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latin typeface="Roboto"/>
              </a:rPr>
              <a:t>Média aritmética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22914C4-A732-41E9-A101-E1A72CF7583B}"/>
              </a:ext>
            </a:extLst>
          </p:cNvPr>
          <p:cNvSpPr/>
          <p:nvPr/>
        </p:nvSpPr>
        <p:spPr>
          <a:xfrm>
            <a:off x="647875" y="1247823"/>
            <a:ext cx="1053274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média</a:t>
            </a:r>
            <a:r>
              <a:rPr lang="pt-BR" dirty="0">
                <a:latin typeface="Roboto"/>
              </a:rPr>
              <a:t> ou </a:t>
            </a:r>
            <a:r>
              <a:rPr lang="pt-BR" b="1" dirty="0">
                <a:latin typeface="Roboto"/>
              </a:rPr>
              <a:t>média aritmética </a:t>
            </a:r>
            <a:r>
              <a:rPr lang="pt-BR" dirty="0">
                <a:latin typeface="Roboto"/>
              </a:rPr>
              <a:t>é uma medida de tendência central que pode ser usada para apresentar de maneira resumida um conjunto de dados.</a:t>
            </a:r>
          </a:p>
          <a:p>
            <a:endParaRPr lang="pt-BR" sz="1400" dirty="0">
              <a:latin typeface="Roboto"/>
            </a:endParaRPr>
          </a:p>
          <a:p>
            <a:r>
              <a:rPr lang="pt-BR" dirty="0">
                <a:latin typeface="Roboto"/>
              </a:rPr>
              <a:t>A tabela a seguir mostra a altura, em metro, dos cinco jogadores titulares de um time de basquete.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83160DC9-1090-AFF3-720C-5F52EEA46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249" y="2540816"/>
            <a:ext cx="2849118" cy="2490260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566D05C2-F4D5-7026-A8C9-73C563D4C06B}"/>
              </a:ext>
            </a:extLst>
          </p:cNvPr>
          <p:cNvSpPr txBox="1"/>
          <p:nvPr/>
        </p:nvSpPr>
        <p:spPr>
          <a:xfrm>
            <a:off x="2078879" y="5045876"/>
            <a:ext cx="19382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Fonte: Dados fictícios.</a:t>
            </a:r>
            <a:endParaRPr lang="pt-BR" sz="1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A71E577B-972B-3C9F-1D95-7EF7CED925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5009" y="3913012"/>
            <a:ext cx="4814742" cy="692287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BD52CA6D-FDC4-6DA6-6045-98AB401BA8AC}"/>
              </a:ext>
            </a:extLst>
          </p:cNvPr>
          <p:cNvSpPr/>
          <p:nvPr/>
        </p:nvSpPr>
        <p:spPr>
          <a:xfrm>
            <a:off x="647875" y="5610177"/>
            <a:ext cx="10380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Outra medida estatística que podemos utilizar é a </a:t>
            </a:r>
            <a:r>
              <a:rPr lang="pt-BR" b="1" dirty="0">
                <a:latin typeface="Roboto"/>
              </a:rPr>
              <a:t>amplitude</a:t>
            </a:r>
            <a:r>
              <a:rPr lang="pt-BR" dirty="0">
                <a:latin typeface="Roboto"/>
              </a:rPr>
              <a:t> do conjunto de dados. Ela é a diferença entre o maior e o menor valor observado e mostra a variação dos valores do conjunto.</a:t>
            </a:r>
          </a:p>
        </p:txBody>
      </p:sp>
    </p:spTree>
    <p:extLst>
      <p:ext uri="{BB962C8B-B14F-4D97-AF65-F5344CB8AC3E}">
        <p14:creationId xmlns:p14="http://schemas.microsoft.com/office/powerpoint/2010/main" val="588683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7990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Pesquisa estatística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603930" y="4230072"/>
            <a:ext cx="7708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 conjunto de todos os elementos, que tem a característica do interesse da pesquisa, é chamado de </a:t>
            </a:r>
            <a:r>
              <a:rPr lang="pt-BR" b="1" dirty="0">
                <a:latin typeface="Roboto"/>
              </a:rPr>
              <a:t>população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10D08B50-D06B-40CF-92B4-3E5AF716D900}"/>
              </a:ext>
            </a:extLst>
          </p:cNvPr>
          <p:cNvSpPr/>
          <p:nvPr/>
        </p:nvSpPr>
        <p:spPr>
          <a:xfrm>
            <a:off x="603930" y="5189033"/>
            <a:ext cx="7567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Uma </a:t>
            </a:r>
            <a:r>
              <a:rPr lang="pt-BR" b="1" dirty="0">
                <a:latin typeface="Roboto"/>
              </a:rPr>
              <a:t>amostra</a:t>
            </a:r>
            <a:r>
              <a:rPr lang="pt-BR" dirty="0">
                <a:latin typeface="Roboto"/>
              </a:rPr>
              <a:t> é um subconjunto dos elementos da população.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C8FAD366-0E9E-48BB-9E64-2DF028C814EB}"/>
              </a:ext>
            </a:extLst>
          </p:cNvPr>
          <p:cNvSpPr/>
          <p:nvPr/>
        </p:nvSpPr>
        <p:spPr>
          <a:xfrm>
            <a:off x="603930" y="1888585"/>
            <a:ext cx="770879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Estatística, temos dois tipos de pesquisa, a </a:t>
            </a:r>
            <a:r>
              <a:rPr lang="pt-BR" b="1" dirty="0">
                <a:latin typeface="Roboto"/>
              </a:rPr>
              <a:t>censitária</a:t>
            </a:r>
            <a:r>
              <a:rPr lang="pt-BR" dirty="0">
                <a:latin typeface="Roboto"/>
              </a:rPr>
              <a:t> e a </a:t>
            </a:r>
            <a:r>
              <a:rPr lang="pt-BR" b="1" dirty="0">
                <a:latin typeface="Roboto"/>
              </a:rPr>
              <a:t>amostral</a:t>
            </a:r>
            <a:r>
              <a:rPr lang="pt-BR" dirty="0">
                <a:latin typeface="Roboto"/>
              </a:rPr>
              <a:t>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Na </a:t>
            </a:r>
            <a:r>
              <a:rPr lang="pt-BR" b="1" dirty="0">
                <a:latin typeface="Roboto"/>
              </a:rPr>
              <a:t>pesquisa censitária</a:t>
            </a:r>
            <a:r>
              <a:rPr lang="pt-BR" dirty="0">
                <a:latin typeface="Roboto"/>
              </a:rPr>
              <a:t>, todos os elementos de determinada população são pesquisados. 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pesquisa amostral </a:t>
            </a:r>
            <a:r>
              <a:rPr lang="pt-BR" dirty="0">
                <a:latin typeface="Roboto"/>
              </a:rPr>
              <a:t>é feita com uma parte predeterminada da população de interesse.</a:t>
            </a:r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DEEB7D89-B52A-43E6-B812-79CFD6317D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5769275"/>
              </p:ext>
            </p:extLst>
          </p:nvPr>
        </p:nvGraphicFramePr>
        <p:xfrm>
          <a:off x="7985342" y="733555"/>
          <a:ext cx="2977544" cy="5952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4457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5686</TotalTime>
  <Words>361</Words>
  <Application>Microsoft Office PowerPoint</Application>
  <PresentationFormat>Widescreen</PresentationFormat>
  <Paragraphs>48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FrutigerLTStd-Bold</vt:lpstr>
      <vt:lpstr>FrutigerLTStd-Light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202</cp:revision>
  <dcterms:created xsi:type="dcterms:W3CDTF">2019-03-06T17:56:01Z</dcterms:created>
  <dcterms:modified xsi:type="dcterms:W3CDTF">2023-06-22T15:35:39Z</dcterms:modified>
</cp:coreProperties>
</file>