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63" r:id="rId2"/>
    <p:sldId id="341" r:id="rId3"/>
    <p:sldId id="296" r:id="rId4"/>
    <p:sldId id="297" r:id="rId5"/>
    <p:sldId id="298" r:id="rId6"/>
    <p:sldId id="342" r:id="rId7"/>
    <p:sldId id="343" r:id="rId8"/>
  </p:sldIdLst>
  <p:sldSz cx="12192000" cy="6858000"/>
  <p:notesSz cx="6858000" cy="9144000"/>
  <p:defaultTextStyle>
    <a:defPPr lvl="0">
      <a:defRPr lang="pt-BR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nata Góes Palermo" initials="RGP" lastIdx="68" clrIdx="0"/>
  <p:cmAuthor id="1" name="Lilian Semenichin Nogueira" initials="LSN" lastIdx="44" clrIdx="1"/>
  <p:cmAuthor id="2" name="Marcia Takeuchi" initials="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Estilo Claro 3 - Ênfas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12" autoAdjust="0"/>
    <p:restoredTop sz="93969" autoAdjust="0"/>
  </p:normalViewPr>
  <p:slideViewPr>
    <p:cSldViewPr snapToGrid="0">
      <p:cViewPr varScale="1">
        <p:scale>
          <a:sx n="72" d="100"/>
          <a:sy n="72" d="100"/>
        </p:scale>
        <p:origin x="37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393CAB-F43B-DD44-B52F-1263E3C89E2C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477FEF-3FE9-1147-883A-2CC3B6BD16C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8241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FCA5E6-D2A2-8242-8D31-6E1AC788FC40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3EC82-ED11-7F4F-A288-AC5BC24F12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0295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53EC82-ED11-7F4F-A288-AC5BC24F125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885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13E2-A503-4BA7-AF41-D99E7B686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4FFE62-2665-453B-8745-210A5ED42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3C8B4E-D55B-44B4-B9B6-313C213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CF8FD-0032-8C41-BB70-BA9FF734D1D0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315176-7BFE-4F79-A78B-DEAD33A9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F04CF7-5993-4B05-9518-19F6155E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176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9CC36-4B04-443F-8FC4-61EA7A5C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D0D1BC-9240-4BD1-B38D-563FABB40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DFF27-1407-4B25-9C76-0351C7BA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9237-EA2C-644C-9221-68A92E1996F1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ACC847-8A4A-4815-BA3A-D29B38F5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16EF24-F3EF-4C78-B4B6-38A381E2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824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26CC42-1BC3-4D21-A69C-EFBCDD12F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04FC76-817B-4E21-9B87-7B047C3C9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39CCED-F81C-46DA-AB3D-56649B26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D0BA8-F6D9-E54E-8505-583BF9C92A7A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B779FC-494C-4066-B7FD-4A50C430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993E2-7544-4899-86E7-CFF41B83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754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8EBD8-84B6-4229-9222-7AD9DB0B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4C748E-6271-4663-A3EA-0E60A378C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FA75C9-714B-4E22-BE92-A05AB60F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B0A16-DA16-3C44-B6BC-0258A522E1EB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5BBBC3-3899-43D9-95FD-EB5628A9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C2D9E1-5961-4706-92E6-D915DA47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881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16BBC-2CA3-4B66-890E-8CCA1A6C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87F530-87FC-4C56-851A-B321920AE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E83903-EB0C-45B7-B5AE-A2ACA519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E55AC-5160-654E-A0BE-D52EC40E503B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8B169C-A4C5-4186-B22E-DA00CD3B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015BAE-B68B-4E61-997D-1ADE3C79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8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A5B6F-B2CC-4FF4-928D-432D1661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5E5DD5-F0CB-489E-92EA-CB360B0B4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8EF410-4FB9-4911-A86B-E3D01864F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D5E7D0-A771-4464-8C44-476F3915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CF8F2-011B-C94A-A85E-7F04CFC764D7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66A4CD-5AC2-4F91-89E9-5070CBFA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2E8ABC-4BD4-4262-B706-DF85E016C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04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96227-E5B9-4E65-8D89-45BEFF3CE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ACD57A-B945-439B-8A88-B20EAA97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69EB74-746A-44A2-B380-5FA3075D3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FB50B6-3DD4-4003-A39F-B8737B941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A51CD1-5299-413E-B0BB-3002D586D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EFB49B6-49F9-4DF4-94A5-A307605E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1813D-DA47-1242-AE02-E22C87450D97}" type="datetime1">
              <a:rPr lang="pt-BR" smtClean="0"/>
              <a:t>22/06/2023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11B1E5-B2B2-4F07-A1F8-8AACA8DF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EFD123-DD74-4BFE-B3C9-F1A6C2CE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220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3F6D9-CF57-4CAF-92EF-A1CC4D84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C0CA9E-C2AB-47B1-9AA3-5FC4FAFB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E5B50-CF6D-6A44-8E46-4CE43A77B403}" type="datetime1">
              <a:rPr lang="pt-BR" smtClean="0"/>
              <a:t>22/06/2023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ED1738-35A2-4F9C-90E1-DFAD841A1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149CC9-D4DF-4280-BBCE-EBC4F77B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88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900131-512E-4C9D-B050-62F860E1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7C5A-F119-4447-BDB4-BBD0211A1C63}" type="datetime1">
              <a:rPr lang="pt-BR" smtClean="0"/>
              <a:t>22/06/2023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C6D9F3-BF68-4E92-AFA3-6C5D8504C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D31E28-33F3-413D-9CE6-81A07F23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014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360DA-E7C3-487F-8D6A-C605891A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7E6055-63D2-4D08-853B-DED6ABFD4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7D873C-E3BA-420C-8D0A-07673AD95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DC85E0-FBF8-4DC8-ACA0-0D851966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F39A2-EA1A-C749-BF0A-4EED8F1A6C98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B35F0F-5DBE-47AA-89E1-12285C67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78713E-17F1-4076-84BE-0A9A8203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526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D89F8-3F78-4011-864D-B7CA1A5D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72DF88-D928-4902-A5B7-1A2496A80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DA43F9-5E2D-4EBB-B364-0C16E8D47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414D6D-E0A4-4857-B6BF-F5C0E93A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DA29D-03AF-0647-9ABA-3E77B023426B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A8B44C-D2E1-4A5F-9D27-04EF7507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96546-4F04-451E-A9B5-5E323113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9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463CB8-4688-4CBF-AFAB-0B185AC7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E10AE5-E2A0-491F-AAC6-44145BB86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13E601-36F1-483F-B7F8-44F563C40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4EE0D-51C0-B345-ABE4-038B0E81AFEF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61B732-F1F5-4DBC-A57B-CFA88A819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1881F5-4296-4FBE-8FD4-3C8E36CBB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88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emf"/><Relationship Id="rId7" Type="http://schemas.openxmlformats.org/officeDocument/2006/relationships/image" Target="../media/image11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4.emf"/><Relationship Id="rId7" Type="http://schemas.openxmlformats.org/officeDocument/2006/relationships/image" Target="../media/image2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emf"/><Relationship Id="rId5" Type="http://schemas.openxmlformats.org/officeDocument/2006/relationships/image" Target="../media/image16.emf"/><Relationship Id="rId4" Type="http://schemas.openxmlformats.org/officeDocument/2006/relationships/image" Target="../media/image15.emf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BC04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50" r="22961" b="550"/>
          <a:stretch/>
        </p:blipFill>
        <p:spPr>
          <a:xfrm>
            <a:off x="-14990" y="-44970"/>
            <a:ext cx="9392575" cy="69029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5003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731570A-6E92-473D-9595-30B9676E3019}"/>
              </a:ext>
            </a:extLst>
          </p:cNvPr>
          <p:cNvSpPr/>
          <p:nvPr/>
        </p:nvSpPr>
        <p:spPr>
          <a:xfrm>
            <a:off x="897988" y="1917291"/>
            <a:ext cx="10396024" cy="988142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800" dirty="0">
                <a:latin typeface="Roboto"/>
              </a:rPr>
              <a:t>Matemática</a:t>
            </a:r>
            <a:br>
              <a:rPr lang="pt-BR" sz="4800" dirty="0">
                <a:latin typeface="Roboto"/>
              </a:rPr>
            </a:br>
            <a:endParaRPr lang="pt-BR" sz="4800" dirty="0">
              <a:latin typeface="Roboto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E8663A3A-C3EF-4E64-957E-A71776075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025380"/>
          </a:xfrm>
        </p:spPr>
        <p:txBody>
          <a:bodyPr>
            <a:normAutofit/>
          </a:bodyPr>
          <a:lstStyle/>
          <a:p>
            <a:r>
              <a:rPr lang="pt-BR" sz="2800" b="1" dirty="0">
                <a:latin typeface="Roboto"/>
              </a:rPr>
              <a:t>Unidade 6</a:t>
            </a:r>
          </a:p>
          <a:p>
            <a:r>
              <a:rPr lang="pt-BR" sz="2800" dirty="0">
                <a:latin typeface="Roboto"/>
              </a:rPr>
              <a:t>Proporcionalidade e simetria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</a:t>
            </a:fld>
            <a:endParaRPr lang="pt-BR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8630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8000" y="644332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Razão</a:t>
            </a: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B1F2D213-7D93-4423-BD26-E88E8363391B}"/>
              </a:ext>
            </a:extLst>
          </p:cNvPr>
          <p:cNvSpPr/>
          <p:nvPr/>
        </p:nvSpPr>
        <p:spPr>
          <a:xfrm>
            <a:off x="633082" y="3353670"/>
            <a:ext cx="103146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A razão pode ser lida das seguintes maneiras:  razão de </a:t>
            </a:r>
            <a:r>
              <a:rPr lang="pt-BR" b="1" dirty="0">
                <a:latin typeface="Roboto"/>
              </a:rPr>
              <a:t>a</a:t>
            </a:r>
            <a:r>
              <a:rPr lang="pt-BR" dirty="0">
                <a:latin typeface="Roboto"/>
              </a:rPr>
              <a:t> para </a:t>
            </a:r>
            <a:r>
              <a:rPr lang="pt-BR" b="1" dirty="0">
                <a:latin typeface="Roboto"/>
              </a:rPr>
              <a:t>b</a:t>
            </a:r>
            <a:r>
              <a:rPr lang="pt-BR" dirty="0">
                <a:latin typeface="Roboto"/>
              </a:rPr>
              <a:t> ou </a:t>
            </a:r>
            <a:r>
              <a:rPr lang="pt-BR" b="1" dirty="0">
                <a:latin typeface="Roboto"/>
              </a:rPr>
              <a:t>a</a:t>
            </a:r>
            <a:r>
              <a:rPr lang="pt-BR" dirty="0">
                <a:latin typeface="Roboto"/>
              </a:rPr>
              <a:t> está para </a:t>
            </a:r>
            <a:r>
              <a:rPr lang="pt-BR" b="1" dirty="0">
                <a:latin typeface="Roboto"/>
              </a:rPr>
              <a:t>b</a:t>
            </a:r>
            <a:r>
              <a:rPr lang="pt-BR" dirty="0">
                <a:latin typeface="Roboto"/>
              </a:rPr>
              <a:t> ou </a:t>
            </a:r>
            <a:r>
              <a:rPr lang="pt-BR" b="1" dirty="0">
                <a:latin typeface="Roboto"/>
              </a:rPr>
              <a:t>a</a:t>
            </a:r>
            <a:r>
              <a:rPr lang="pt-BR" dirty="0">
                <a:latin typeface="Roboto"/>
              </a:rPr>
              <a:t> para </a:t>
            </a:r>
            <a:r>
              <a:rPr lang="pt-BR" b="1" dirty="0">
                <a:latin typeface="Roboto"/>
              </a:rPr>
              <a:t>b</a:t>
            </a:r>
            <a:r>
              <a:rPr lang="pt-BR" dirty="0">
                <a:latin typeface="Roboto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C0B87E70-BEBD-49AE-88DE-E65B5708355E}"/>
                  </a:ext>
                </a:extLst>
              </p:cNvPr>
              <p:cNvSpPr/>
              <p:nvPr/>
            </p:nvSpPr>
            <p:spPr>
              <a:xfrm>
                <a:off x="633082" y="1351509"/>
                <a:ext cx="10314633" cy="8619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BR" dirty="0">
                    <a:latin typeface="Roboto"/>
                  </a:rPr>
                  <a:t>Sendo </a:t>
                </a:r>
                <a:r>
                  <a:rPr lang="pt-BR" b="1" i="1" dirty="0">
                    <a:latin typeface="Roboto"/>
                  </a:rPr>
                  <a:t>a</a:t>
                </a:r>
                <a:r>
                  <a:rPr lang="pt-BR" dirty="0">
                    <a:latin typeface="Roboto"/>
                  </a:rPr>
                  <a:t> e </a:t>
                </a:r>
                <a:r>
                  <a:rPr lang="pt-BR" b="1" i="1" dirty="0">
                    <a:latin typeface="Roboto"/>
                  </a:rPr>
                  <a:t>b</a:t>
                </a:r>
                <a:r>
                  <a:rPr lang="pt-BR" dirty="0">
                    <a:latin typeface="Roboto"/>
                  </a:rPr>
                  <a:t> dois números racionais, com b ≠ 0, denomina-se </a:t>
                </a:r>
                <a:r>
                  <a:rPr lang="pt-BR" b="1" dirty="0">
                    <a:latin typeface="Roboto"/>
                  </a:rPr>
                  <a:t>razão entre a e b </a:t>
                </a:r>
                <a:r>
                  <a:rPr lang="pt-BR" dirty="0">
                    <a:latin typeface="Roboto"/>
                  </a:rPr>
                  <a:t>ou </a:t>
                </a:r>
                <a:r>
                  <a:rPr lang="pt-BR" b="1" dirty="0">
                    <a:latin typeface="Roboto"/>
                  </a:rPr>
                  <a:t>razão de a para b </a:t>
                </a:r>
                <a:r>
                  <a:rPr lang="pt-BR" dirty="0">
                    <a:latin typeface="Roboto"/>
                  </a:rPr>
                  <a:t>o quociente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sz="2400" b="1" i="0" smtClean="0">
                            <a:latin typeface="Cambria Math" panose="02040503050406030204" pitchFamily="18" charset="0"/>
                          </a:rPr>
                          <m:t>𝐚</m:t>
                        </m:r>
                      </m:num>
                      <m:den>
                        <m:r>
                          <a:rPr lang="pt-BR" sz="2400" b="1" i="0" smtClean="0">
                            <a:latin typeface="Cambria Math" panose="02040503050406030204" pitchFamily="18" charset="0"/>
                          </a:rPr>
                          <m:t>𝐛</m:t>
                        </m:r>
                      </m:den>
                    </m:f>
                  </m:oMath>
                </a14:m>
                <a:r>
                  <a:rPr lang="pt-BR" dirty="0">
                    <a:latin typeface="Roboto"/>
                  </a:rPr>
                  <a:t> ou </a:t>
                </a:r>
                <a:r>
                  <a:rPr lang="pt-BR" b="1" dirty="0">
                    <a:latin typeface="Roboto"/>
                  </a:rPr>
                  <a:t>a : b</a:t>
                </a:r>
                <a:r>
                  <a:rPr lang="pt-BR" dirty="0">
                    <a:latin typeface="Roboto"/>
                  </a:rPr>
                  <a:t>.</a:t>
                </a:r>
              </a:p>
            </p:txBody>
          </p:sp>
        </mc:Choice>
        <mc:Fallback xmlns=""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C0B87E70-BEBD-49AE-88DE-E65B570835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082" y="1351509"/>
                <a:ext cx="10314633" cy="861903"/>
              </a:xfrm>
              <a:prstGeom prst="rect">
                <a:avLst/>
              </a:prstGeom>
              <a:blipFill>
                <a:blip r:embed="rId3"/>
                <a:stretch>
                  <a:fillRect l="-532" t="-354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tângulo 23">
            <a:extLst>
              <a:ext uri="{FF2B5EF4-FFF2-40B4-BE49-F238E27FC236}">
                <a16:creationId xmlns:a16="http://schemas.microsoft.com/office/drawing/2014/main" id="{155CB0DE-2A93-44D1-AB1D-6DC6DC8502B6}"/>
              </a:ext>
            </a:extLst>
          </p:cNvPr>
          <p:cNvSpPr/>
          <p:nvPr/>
        </p:nvSpPr>
        <p:spPr>
          <a:xfrm>
            <a:off x="633082" y="2432864"/>
            <a:ext cx="105798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A razão entre duas grandezas de mesma espécie é o quociente dos números que exprimem as suas medidas, sempre tomadas na mesma unidade.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3</a:t>
            </a:fld>
            <a:endParaRPr lang="pt-BR"/>
          </a:p>
        </p:txBody>
      </p:sp>
      <p:pic>
        <p:nvPicPr>
          <p:cNvPr id="18" name="Google Shape;67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E22A1B07-8562-919C-D8F8-C0A87B502577}"/>
              </a:ext>
            </a:extLst>
          </p:cNvPr>
          <p:cNvSpPr/>
          <p:nvPr/>
        </p:nvSpPr>
        <p:spPr>
          <a:xfrm>
            <a:off x="633083" y="3997477"/>
            <a:ext cx="100764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Os termos de uma razão recebem nomes específicos: o primeiro número chama-se </a:t>
            </a:r>
            <a:r>
              <a:rPr lang="pt-BR" b="1" dirty="0">
                <a:latin typeface="Roboto"/>
              </a:rPr>
              <a:t>antecedente</a:t>
            </a:r>
            <a:r>
              <a:rPr lang="pt-BR" dirty="0">
                <a:latin typeface="Roboto"/>
              </a:rPr>
              <a:t>, e o segundo número, </a:t>
            </a:r>
            <a:r>
              <a:rPr lang="pt-BR" b="1" dirty="0">
                <a:latin typeface="Roboto"/>
              </a:rPr>
              <a:t>consequente</a:t>
            </a:r>
            <a:r>
              <a:rPr lang="pt-BR" dirty="0">
                <a:latin typeface="Roboto"/>
              </a:rPr>
              <a:t>.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389DD92E-09E7-4EBC-7140-93E2D3F079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33707" y="4800055"/>
            <a:ext cx="5847016" cy="1542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340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eta: Pentágono 42">
            <a:extLst>
              <a:ext uri="{FF2B5EF4-FFF2-40B4-BE49-F238E27FC236}">
                <a16:creationId xmlns:a16="http://schemas.microsoft.com/office/drawing/2014/main" id="{06526AC2-109D-46CE-B1C8-CAD627B849E6}"/>
              </a:ext>
            </a:extLst>
          </p:cNvPr>
          <p:cNvSpPr/>
          <p:nvPr/>
        </p:nvSpPr>
        <p:spPr>
          <a:xfrm>
            <a:off x="4756460" y="2846194"/>
            <a:ext cx="4156001" cy="1086325"/>
          </a:xfrm>
          <a:prstGeom prst="homePlat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eta: Pentágono 7">
            <a:extLst>
              <a:ext uri="{FF2B5EF4-FFF2-40B4-BE49-F238E27FC236}">
                <a16:creationId xmlns:a16="http://schemas.microsoft.com/office/drawing/2014/main" id="{758285D8-DBA1-4D6E-8254-0126927E1819}"/>
              </a:ext>
            </a:extLst>
          </p:cNvPr>
          <p:cNvSpPr/>
          <p:nvPr/>
        </p:nvSpPr>
        <p:spPr>
          <a:xfrm>
            <a:off x="583070" y="2891199"/>
            <a:ext cx="3983123" cy="1086325"/>
          </a:xfrm>
          <a:prstGeom prst="homePlat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8000" y="612534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Razão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C0B87E70-BEBD-49AE-88DE-E65B5708355E}"/>
              </a:ext>
            </a:extLst>
          </p:cNvPr>
          <p:cNvSpPr/>
          <p:nvPr/>
        </p:nvSpPr>
        <p:spPr>
          <a:xfrm>
            <a:off x="505644" y="1183751"/>
            <a:ext cx="1055334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A razão entre duas grandezas de mesma espécie é o quociente dos números que exprimem as suas medidas, sempre tomadas na mesma unidade.</a:t>
            </a:r>
          </a:p>
          <a:p>
            <a:endParaRPr lang="pt-BR" dirty="0">
              <a:latin typeface="Roboto"/>
            </a:endParaRPr>
          </a:p>
          <a:p>
            <a:r>
              <a:rPr lang="pt-BR" dirty="0">
                <a:latin typeface="Roboto"/>
              </a:rPr>
              <a:t>A </a:t>
            </a:r>
            <a:r>
              <a:rPr lang="pt-BR" b="1" dirty="0">
                <a:latin typeface="Roboto"/>
              </a:rPr>
              <a:t>razão</a:t>
            </a:r>
            <a:r>
              <a:rPr lang="pt-BR" dirty="0">
                <a:latin typeface="Roboto"/>
              </a:rPr>
              <a:t> entre dois números ou entre duas grandezas (mesmo de espécies diferentes) também pode ser expressa na </a:t>
            </a:r>
            <a:r>
              <a:rPr lang="pt-BR" b="1" dirty="0">
                <a:latin typeface="Roboto"/>
              </a:rPr>
              <a:t>forma decimal</a:t>
            </a:r>
            <a:r>
              <a:rPr lang="pt-BR" dirty="0">
                <a:latin typeface="Roboto"/>
              </a:rPr>
              <a:t>.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BC523CC7-03C2-4C3A-AB93-4EC84E1D3F49}"/>
              </a:ext>
            </a:extLst>
          </p:cNvPr>
          <p:cNvSpPr/>
          <p:nvPr/>
        </p:nvSpPr>
        <p:spPr>
          <a:xfrm>
            <a:off x="583071" y="4404782"/>
            <a:ext cx="103450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Além da forma fracionária e da forma decimal, a </a:t>
            </a:r>
            <a:r>
              <a:rPr lang="pt-BR" b="1" dirty="0">
                <a:latin typeface="Roboto"/>
              </a:rPr>
              <a:t>razão</a:t>
            </a:r>
            <a:r>
              <a:rPr lang="pt-BR" dirty="0">
                <a:latin typeface="Roboto"/>
              </a:rPr>
              <a:t> pode ser representada na </a:t>
            </a:r>
            <a:r>
              <a:rPr lang="pt-BR" b="1" dirty="0">
                <a:latin typeface="Roboto"/>
              </a:rPr>
              <a:t>forma percentual</a:t>
            </a:r>
            <a:r>
              <a:rPr lang="pt-BR" dirty="0">
                <a:latin typeface="Roboto"/>
              </a:rPr>
              <a:t>, com o símbolo </a:t>
            </a:r>
            <a:r>
              <a:rPr lang="pt-BR" b="1" dirty="0">
                <a:latin typeface="Roboto"/>
              </a:rPr>
              <a:t>%</a:t>
            </a:r>
            <a:r>
              <a:rPr lang="pt-BR" dirty="0">
                <a:latin typeface="Roboto"/>
              </a:rPr>
              <a:t>.</a:t>
            </a:r>
          </a:p>
        </p:txBody>
      </p:sp>
      <p:sp>
        <p:nvSpPr>
          <p:cNvPr id="25" name="Subtítulo 4">
            <a:extLst>
              <a:ext uri="{FF2B5EF4-FFF2-40B4-BE49-F238E27FC236}">
                <a16:creationId xmlns:a16="http://schemas.microsoft.com/office/drawing/2014/main" id="{1FA2F047-8572-4FBE-A275-262CD1D7FC79}"/>
              </a:ext>
            </a:extLst>
          </p:cNvPr>
          <p:cNvSpPr txBox="1">
            <a:spLocks/>
          </p:cNvSpPr>
          <p:nvPr/>
        </p:nvSpPr>
        <p:spPr>
          <a:xfrm>
            <a:off x="10110955" y="3280741"/>
            <a:ext cx="594857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=</a:t>
            </a:r>
          </a:p>
        </p:txBody>
      </p:sp>
      <p:grpSp>
        <p:nvGrpSpPr>
          <p:cNvPr id="26" name="Agrupar 25">
            <a:extLst>
              <a:ext uri="{FF2B5EF4-FFF2-40B4-BE49-F238E27FC236}">
                <a16:creationId xmlns:a16="http://schemas.microsoft.com/office/drawing/2014/main" id="{38A797D6-F4C7-4F52-BF8B-4932CC1332F1}"/>
              </a:ext>
            </a:extLst>
          </p:cNvPr>
          <p:cNvGrpSpPr/>
          <p:nvPr/>
        </p:nvGrpSpPr>
        <p:grpSpPr>
          <a:xfrm>
            <a:off x="8915504" y="3150190"/>
            <a:ext cx="594857" cy="880844"/>
            <a:chOff x="2967672" y="2862012"/>
            <a:chExt cx="594857" cy="880844"/>
          </a:xfrm>
        </p:grpSpPr>
        <p:sp>
          <p:nvSpPr>
            <p:cNvPr id="27" name="Subtítulo 4">
              <a:extLst>
                <a:ext uri="{FF2B5EF4-FFF2-40B4-BE49-F238E27FC236}">
                  <a16:creationId xmlns:a16="http://schemas.microsoft.com/office/drawing/2014/main" id="{9B1248AC-E510-47AC-BF03-99655FB2AFE5}"/>
                </a:ext>
              </a:extLst>
            </p:cNvPr>
            <p:cNvSpPr txBox="1">
              <a:spLocks/>
            </p:cNvSpPr>
            <p:nvPr/>
          </p:nvSpPr>
          <p:spPr>
            <a:xfrm>
              <a:off x="2967672" y="2862012"/>
              <a:ext cx="594857" cy="51358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45</a:t>
              </a:r>
            </a:p>
          </p:txBody>
        </p:sp>
        <p:sp>
          <p:nvSpPr>
            <p:cNvPr id="28" name="Retângulo 27">
              <a:extLst>
                <a:ext uri="{FF2B5EF4-FFF2-40B4-BE49-F238E27FC236}">
                  <a16:creationId xmlns:a16="http://schemas.microsoft.com/office/drawing/2014/main" id="{DAB072E1-7397-4054-BDEF-72A3CAFAA68A}"/>
                </a:ext>
              </a:extLst>
            </p:cNvPr>
            <p:cNvSpPr/>
            <p:nvPr/>
          </p:nvSpPr>
          <p:spPr>
            <a:xfrm rot="10800000">
              <a:off x="3075856" y="3154575"/>
              <a:ext cx="437945" cy="45719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9" name="Subtítulo 4">
              <a:extLst>
                <a:ext uri="{FF2B5EF4-FFF2-40B4-BE49-F238E27FC236}">
                  <a16:creationId xmlns:a16="http://schemas.microsoft.com/office/drawing/2014/main" id="{7A38891E-818E-4359-8887-85868086553E}"/>
                </a:ext>
              </a:extLst>
            </p:cNvPr>
            <p:cNvSpPr txBox="1">
              <a:spLocks/>
            </p:cNvSpPr>
            <p:nvPr/>
          </p:nvSpPr>
          <p:spPr>
            <a:xfrm>
              <a:off x="2967672" y="3229273"/>
              <a:ext cx="594857" cy="51358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90</a:t>
              </a:r>
            </a:p>
          </p:txBody>
        </p:sp>
      </p:grpSp>
      <p:grpSp>
        <p:nvGrpSpPr>
          <p:cNvPr id="30" name="Agrupar 29">
            <a:extLst>
              <a:ext uri="{FF2B5EF4-FFF2-40B4-BE49-F238E27FC236}">
                <a16:creationId xmlns:a16="http://schemas.microsoft.com/office/drawing/2014/main" id="{0FBA7601-AF18-498D-9E25-1FEDA70F0670}"/>
              </a:ext>
            </a:extLst>
          </p:cNvPr>
          <p:cNvGrpSpPr/>
          <p:nvPr/>
        </p:nvGrpSpPr>
        <p:grpSpPr>
          <a:xfrm>
            <a:off x="9700628" y="3108979"/>
            <a:ext cx="594857" cy="880844"/>
            <a:chOff x="2967672" y="2862012"/>
            <a:chExt cx="594857" cy="880844"/>
          </a:xfrm>
        </p:grpSpPr>
        <p:sp>
          <p:nvSpPr>
            <p:cNvPr id="31" name="Subtítulo 4">
              <a:extLst>
                <a:ext uri="{FF2B5EF4-FFF2-40B4-BE49-F238E27FC236}">
                  <a16:creationId xmlns:a16="http://schemas.microsoft.com/office/drawing/2014/main" id="{55A90993-A846-4CA3-889A-B4C08F98FEF4}"/>
                </a:ext>
              </a:extLst>
            </p:cNvPr>
            <p:cNvSpPr txBox="1">
              <a:spLocks/>
            </p:cNvSpPr>
            <p:nvPr/>
          </p:nvSpPr>
          <p:spPr>
            <a:xfrm>
              <a:off x="2967672" y="2862012"/>
              <a:ext cx="594857" cy="51358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5</a:t>
              </a:r>
            </a:p>
          </p:txBody>
        </p:sp>
        <p:sp>
          <p:nvSpPr>
            <p:cNvPr id="32" name="Retângulo 31">
              <a:extLst>
                <a:ext uri="{FF2B5EF4-FFF2-40B4-BE49-F238E27FC236}">
                  <a16:creationId xmlns:a16="http://schemas.microsoft.com/office/drawing/2014/main" id="{992E6AB4-AD05-4C6C-AB6E-9DE9D7244781}"/>
                </a:ext>
              </a:extLst>
            </p:cNvPr>
            <p:cNvSpPr/>
            <p:nvPr/>
          </p:nvSpPr>
          <p:spPr>
            <a:xfrm rot="10800000">
              <a:off x="3075856" y="3154575"/>
              <a:ext cx="437945" cy="45719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3" name="Subtítulo 4">
              <a:extLst>
                <a:ext uri="{FF2B5EF4-FFF2-40B4-BE49-F238E27FC236}">
                  <a16:creationId xmlns:a16="http://schemas.microsoft.com/office/drawing/2014/main" id="{42DEDDDA-64D0-4FCF-8FED-BDBFE825A818}"/>
                </a:ext>
              </a:extLst>
            </p:cNvPr>
            <p:cNvSpPr txBox="1">
              <a:spLocks/>
            </p:cNvSpPr>
            <p:nvPr/>
          </p:nvSpPr>
          <p:spPr>
            <a:xfrm>
              <a:off x="2967672" y="3229273"/>
              <a:ext cx="594857" cy="51358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10</a:t>
              </a:r>
            </a:p>
          </p:txBody>
        </p:sp>
      </p:grpSp>
      <p:sp>
        <p:nvSpPr>
          <p:cNvPr id="34" name="Subtítulo 4">
            <a:extLst>
              <a:ext uri="{FF2B5EF4-FFF2-40B4-BE49-F238E27FC236}">
                <a16:creationId xmlns:a16="http://schemas.microsoft.com/office/drawing/2014/main" id="{2730BFBF-0A60-48E3-8FFE-843E096FFA38}"/>
              </a:ext>
            </a:extLst>
          </p:cNvPr>
          <p:cNvSpPr txBox="1">
            <a:spLocks/>
          </p:cNvSpPr>
          <p:nvPr/>
        </p:nvSpPr>
        <p:spPr>
          <a:xfrm>
            <a:off x="9354471" y="3280741"/>
            <a:ext cx="594857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=</a:t>
            </a:r>
          </a:p>
        </p:txBody>
      </p:sp>
      <p:grpSp>
        <p:nvGrpSpPr>
          <p:cNvPr id="35" name="Agrupar 34">
            <a:extLst>
              <a:ext uri="{FF2B5EF4-FFF2-40B4-BE49-F238E27FC236}">
                <a16:creationId xmlns:a16="http://schemas.microsoft.com/office/drawing/2014/main" id="{57BDC2EB-8F12-4AF7-8C31-2E4BBE51E77E}"/>
              </a:ext>
            </a:extLst>
          </p:cNvPr>
          <p:cNvGrpSpPr/>
          <p:nvPr/>
        </p:nvGrpSpPr>
        <p:grpSpPr>
          <a:xfrm>
            <a:off x="10512860" y="3097110"/>
            <a:ext cx="594857" cy="880844"/>
            <a:chOff x="2967672" y="2862012"/>
            <a:chExt cx="594857" cy="880844"/>
          </a:xfrm>
        </p:grpSpPr>
        <p:sp>
          <p:nvSpPr>
            <p:cNvPr id="36" name="Subtítulo 4">
              <a:extLst>
                <a:ext uri="{FF2B5EF4-FFF2-40B4-BE49-F238E27FC236}">
                  <a16:creationId xmlns:a16="http://schemas.microsoft.com/office/drawing/2014/main" id="{894189EC-F49C-4340-A238-50EFE88F0D43}"/>
                </a:ext>
              </a:extLst>
            </p:cNvPr>
            <p:cNvSpPr txBox="1">
              <a:spLocks/>
            </p:cNvSpPr>
            <p:nvPr/>
          </p:nvSpPr>
          <p:spPr>
            <a:xfrm>
              <a:off x="2967672" y="2862012"/>
              <a:ext cx="594857" cy="51358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1</a:t>
              </a:r>
            </a:p>
          </p:txBody>
        </p:sp>
        <p:sp>
          <p:nvSpPr>
            <p:cNvPr id="37" name="Retângulo 36">
              <a:extLst>
                <a:ext uri="{FF2B5EF4-FFF2-40B4-BE49-F238E27FC236}">
                  <a16:creationId xmlns:a16="http://schemas.microsoft.com/office/drawing/2014/main" id="{13AC69B4-0C24-4CF0-9B03-619ADAE55295}"/>
                </a:ext>
              </a:extLst>
            </p:cNvPr>
            <p:cNvSpPr/>
            <p:nvPr/>
          </p:nvSpPr>
          <p:spPr>
            <a:xfrm rot="10800000">
              <a:off x="3075856" y="3154575"/>
              <a:ext cx="437945" cy="45719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8" name="Subtítulo 4">
              <a:extLst>
                <a:ext uri="{FF2B5EF4-FFF2-40B4-BE49-F238E27FC236}">
                  <a16:creationId xmlns:a16="http://schemas.microsoft.com/office/drawing/2014/main" id="{B1CD8FD1-C241-4DD0-AC45-450ECDF37058}"/>
                </a:ext>
              </a:extLst>
            </p:cNvPr>
            <p:cNvSpPr txBox="1">
              <a:spLocks/>
            </p:cNvSpPr>
            <p:nvPr/>
          </p:nvSpPr>
          <p:spPr>
            <a:xfrm>
              <a:off x="2967672" y="3229273"/>
              <a:ext cx="594857" cy="51358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t-BR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Roboto"/>
                </a:rPr>
                <a:t>2</a:t>
              </a:r>
            </a:p>
          </p:txBody>
        </p:sp>
      </p:grpSp>
      <p:sp>
        <p:nvSpPr>
          <p:cNvPr id="39" name="Subtítulo 4">
            <a:extLst>
              <a:ext uri="{FF2B5EF4-FFF2-40B4-BE49-F238E27FC236}">
                <a16:creationId xmlns:a16="http://schemas.microsoft.com/office/drawing/2014/main" id="{E52D9287-04EF-4E66-A804-9BFA43068584}"/>
              </a:ext>
            </a:extLst>
          </p:cNvPr>
          <p:cNvSpPr txBox="1">
            <a:spLocks/>
          </p:cNvSpPr>
          <p:nvPr/>
        </p:nvSpPr>
        <p:spPr>
          <a:xfrm>
            <a:off x="11249256" y="3240437"/>
            <a:ext cx="594857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0,5</a:t>
            </a:r>
          </a:p>
        </p:txBody>
      </p:sp>
      <p:sp>
        <p:nvSpPr>
          <p:cNvPr id="40" name="Subtítulo 4">
            <a:extLst>
              <a:ext uri="{FF2B5EF4-FFF2-40B4-BE49-F238E27FC236}">
                <a16:creationId xmlns:a16="http://schemas.microsoft.com/office/drawing/2014/main" id="{CE3691AC-9D3F-4C8A-BF6C-3838A690B596}"/>
              </a:ext>
            </a:extLst>
          </p:cNvPr>
          <p:cNvSpPr txBox="1">
            <a:spLocks/>
          </p:cNvSpPr>
          <p:nvPr/>
        </p:nvSpPr>
        <p:spPr>
          <a:xfrm>
            <a:off x="10928078" y="3270793"/>
            <a:ext cx="594857" cy="51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/>
              </a:rPr>
              <a:t>=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78F1E2D3-C1F1-432C-8DF5-64C5FF73711F}"/>
              </a:ext>
            </a:extLst>
          </p:cNvPr>
          <p:cNvSpPr/>
          <p:nvPr/>
        </p:nvSpPr>
        <p:spPr>
          <a:xfrm>
            <a:off x="588945" y="3088337"/>
            <a:ext cx="41205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Clarice acertou 45 questões de um exame composto de 90 questões.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14EE26DF-36A7-4483-AAD8-E9C3DA0DBBB4}"/>
              </a:ext>
            </a:extLst>
          </p:cNvPr>
          <p:cNvSpPr/>
          <p:nvPr/>
        </p:nvSpPr>
        <p:spPr>
          <a:xfrm>
            <a:off x="4739810" y="2988509"/>
            <a:ext cx="390745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O desempenho de Clarice é medido pela razão entre o número de acertos e o total de questões.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4</a:t>
            </a:fld>
            <a:endParaRPr lang="pt-BR"/>
          </a:p>
        </p:txBody>
      </p:sp>
      <p:pic>
        <p:nvPicPr>
          <p:cNvPr id="41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2AF09041-8806-299F-06ED-FEAB5F2092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7241" y="5004662"/>
            <a:ext cx="4017518" cy="1339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829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8000" y="670108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Proporção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C0B87E70-BEBD-49AE-88DE-E65B5708355E}"/>
              </a:ext>
            </a:extLst>
          </p:cNvPr>
          <p:cNvSpPr/>
          <p:nvPr/>
        </p:nvSpPr>
        <p:spPr>
          <a:xfrm>
            <a:off x="491461" y="1344703"/>
            <a:ext cx="108623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Quando a </a:t>
            </a:r>
            <a:r>
              <a:rPr lang="pt-BR" b="1" dirty="0">
                <a:latin typeface="Roboto"/>
              </a:rPr>
              <a:t>razão</a:t>
            </a:r>
            <a:r>
              <a:rPr lang="pt-BR" dirty="0">
                <a:latin typeface="Roboto"/>
              </a:rPr>
              <a:t> entre os números </a:t>
            </a:r>
            <a:r>
              <a:rPr lang="pt-BR" b="1" dirty="0">
                <a:latin typeface="Roboto"/>
              </a:rPr>
              <a:t>a </a:t>
            </a:r>
            <a:r>
              <a:rPr lang="pt-BR" dirty="0">
                <a:latin typeface="Roboto"/>
              </a:rPr>
              <a:t>e</a:t>
            </a:r>
            <a:r>
              <a:rPr lang="pt-BR" b="1" dirty="0">
                <a:latin typeface="Roboto"/>
              </a:rPr>
              <a:t> b</a:t>
            </a:r>
            <a:r>
              <a:rPr lang="pt-BR" dirty="0">
                <a:latin typeface="Roboto"/>
              </a:rPr>
              <a:t>, nessa ordem, e a razão entre os números </a:t>
            </a:r>
            <a:r>
              <a:rPr lang="pt-BR" b="1" dirty="0">
                <a:latin typeface="Roboto"/>
              </a:rPr>
              <a:t>c e d</a:t>
            </a:r>
            <a:r>
              <a:rPr lang="pt-BR" dirty="0">
                <a:latin typeface="Roboto"/>
              </a:rPr>
              <a:t>, nessa ordem, </a:t>
            </a:r>
            <a:r>
              <a:rPr lang="pt-BR" b="1" dirty="0">
                <a:latin typeface="Roboto"/>
              </a:rPr>
              <a:t>são iguais</a:t>
            </a:r>
            <a:r>
              <a:rPr lang="pt-BR" dirty="0">
                <a:latin typeface="Roboto"/>
              </a:rPr>
              <a:t>, elas formam uma </a:t>
            </a:r>
            <a:r>
              <a:rPr lang="pt-BR" b="1" dirty="0">
                <a:latin typeface="Roboto"/>
              </a:rPr>
              <a:t>proporção</a:t>
            </a:r>
            <a:r>
              <a:rPr lang="pt-BR" dirty="0">
                <a:latin typeface="Roboto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tângulo 19">
                <a:extLst>
                  <a:ext uri="{FF2B5EF4-FFF2-40B4-BE49-F238E27FC236}">
                    <a16:creationId xmlns:a16="http://schemas.microsoft.com/office/drawing/2014/main" id="{BC523CC7-03C2-4C3A-AB93-4EC84E1D3F49}"/>
                  </a:ext>
                </a:extLst>
              </p:cNvPr>
              <p:cNvSpPr/>
              <p:nvPr/>
            </p:nvSpPr>
            <p:spPr>
              <a:xfrm>
                <a:off x="491461" y="2016885"/>
                <a:ext cx="10781926" cy="8619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BR" dirty="0">
                    <a:latin typeface="Roboto"/>
                  </a:rPr>
                  <a:t>Nesse caso,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sz="2400" b="1" i="0" smtClean="0">
                            <a:latin typeface="Cambria Math" panose="02040503050406030204" pitchFamily="18" charset="0"/>
                          </a:rPr>
                          <m:t>𝐚</m:t>
                        </m:r>
                      </m:num>
                      <m:den>
                        <m:r>
                          <a:rPr lang="pt-BR" sz="2400" b="1" i="0" smtClean="0">
                            <a:latin typeface="Cambria Math" panose="02040503050406030204" pitchFamily="18" charset="0"/>
                          </a:rPr>
                          <m:t>𝐛</m:t>
                        </m:r>
                      </m:den>
                    </m:f>
                    <m:r>
                      <a:rPr lang="pt-BR" sz="2400" b="1" i="0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pt-BR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sz="2400" b="1" i="0" smtClean="0">
                            <a:latin typeface="Cambria Math" panose="02040503050406030204" pitchFamily="18" charset="0"/>
                          </a:rPr>
                          <m:t>𝐜</m:t>
                        </m:r>
                      </m:num>
                      <m:den>
                        <m:r>
                          <a:rPr lang="pt-BR" sz="2400" b="1" i="0" smtClean="0">
                            <a:latin typeface="Cambria Math" panose="02040503050406030204" pitchFamily="18" charset="0"/>
                          </a:rPr>
                          <m:t>𝐝</m:t>
                        </m:r>
                      </m:den>
                    </m:f>
                  </m:oMath>
                </a14:m>
                <a:r>
                  <a:rPr lang="pt-BR" dirty="0">
                    <a:latin typeface="Roboto"/>
                  </a:rPr>
                  <a:t> é uma </a:t>
                </a:r>
                <a:r>
                  <a:rPr lang="pt-BR" b="1" dirty="0">
                    <a:latin typeface="Roboto"/>
                  </a:rPr>
                  <a:t>proporção</a:t>
                </a:r>
                <a:r>
                  <a:rPr lang="pt-BR" dirty="0">
                    <a:latin typeface="Roboto"/>
                  </a:rPr>
                  <a:t> que pode ser lida da seguinte maneira: </a:t>
                </a:r>
                <a:r>
                  <a:rPr lang="pt-BR" b="1" dirty="0">
                    <a:latin typeface="Roboto"/>
                  </a:rPr>
                  <a:t>a</a:t>
                </a:r>
                <a:r>
                  <a:rPr lang="pt-BR" dirty="0">
                    <a:latin typeface="Roboto"/>
                  </a:rPr>
                  <a:t> está para </a:t>
                </a:r>
                <a:r>
                  <a:rPr lang="pt-BR" b="1" dirty="0">
                    <a:latin typeface="Roboto"/>
                  </a:rPr>
                  <a:t>b</a:t>
                </a:r>
                <a:r>
                  <a:rPr lang="pt-BR" dirty="0">
                    <a:latin typeface="Roboto"/>
                  </a:rPr>
                  <a:t>, assim como </a:t>
                </a:r>
                <a:r>
                  <a:rPr lang="pt-BR" b="1" dirty="0">
                    <a:latin typeface="Roboto"/>
                  </a:rPr>
                  <a:t>c</a:t>
                </a:r>
                <a:r>
                  <a:rPr lang="pt-BR" dirty="0">
                    <a:latin typeface="Roboto"/>
                  </a:rPr>
                  <a:t> está para </a:t>
                </a:r>
                <a:r>
                  <a:rPr lang="pt-BR" b="1" dirty="0">
                    <a:latin typeface="Roboto"/>
                  </a:rPr>
                  <a:t>d</a:t>
                </a:r>
                <a:r>
                  <a:rPr lang="pt-BR" dirty="0">
                    <a:latin typeface="Roboto"/>
                  </a:rPr>
                  <a:t>.</a:t>
                </a:r>
              </a:p>
            </p:txBody>
          </p:sp>
        </mc:Choice>
        <mc:Fallback xmlns="">
          <p:sp>
            <p:nvSpPr>
              <p:cNvPr id="20" name="Retângulo 19">
                <a:extLst>
                  <a:ext uri="{FF2B5EF4-FFF2-40B4-BE49-F238E27FC236}">
                    <a16:creationId xmlns:a16="http://schemas.microsoft.com/office/drawing/2014/main" id="{BC523CC7-03C2-4C3A-AB93-4EC84E1D3F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461" y="2016885"/>
                <a:ext cx="10781926" cy="861903"/>
              </a:xfrm>
              <a:prstGeom prst="rect">
                <a:avLst/>
              </a:prstGeom>
              <a:blipFill>
                <a:blip r:embed="rId2"/>
                <a:stretch>
                  <a:fillRect l="-509" r="-170" b="-1134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Retângulo 43">
            <a:extLst>
              <a:ext uri="{FF2B5EF4-FFF2-40B4-BE49-F238E27FC236}">
                <a16:creationId xmlns:a16="http://schemas.microsoft.com/office/drawing/2014/main" id="{C53DFB7F-35E8-4A59-A16C-57EB43AF2877}"/>
              </a:ext>
            </a:extLst>
          </p:cNvPr>
          <p:cNvSpPr/>
          <p:nvPr/>
        </p:nvSpPr>
        <p:spPr>
          <a:xfrm>
            <a:off x="491461" y="3256027"/>
            <a:ext cx="73922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Dizemos que os números </a:t>
            </a:r>
            <a:r>
              <a:rPr lang="pt-BR" b="1" dirty="0">
                <a:latin typeface="Roboto"/>
              </a:rPr>
              <a:t>a</a:t>
            </a:r>
            <a:r>
              <a:rPr lang="pt-BR" dirty="0">
                <a:latin typeface="Roboto"/>
              </a:rPr>
              <a:t>,</a:t>
            </a:r>
            <a:r>
              <a:rPr lang="pt-BR" b="1" dirty="0">
                <a:latin typeface="Roboto"/>
              </a:rPr>
              <a:t> b</a:t>
            </a:r>
            <a:r>
              <a:rPr lang="pt-BR" dirty="0">
                <a:latin typeface="Roboto"/>
              </a:rPr>
              <a:t>,</a:t>
            </a:r>
            <a:r>
              <a:rPr lang="pt-BR" b="1" dirty="0">
                <a:latin typeface="Roboto"/>
              </a:rPr>
              <a:t> c </a:t>
            </a:r>
            <a:r>
              <a:rPr lang="pt-BR" dirty="0">
                <a:latin typeface="Roboto"/>
              </a:rPr>
              <a:t>e</a:t>
            </a:r>
            <a:r>
              <a:rPr lang="pt-BR" b="1" dirty="0">
                <a:latin typeface="Roboto"/>
              </a:rPr>
              <a:t> d </a:t>
            </a:r>
            <a:r>
              <a:rPr lang="pt-BR" dirty="0">
                <a:latin typeface="Roboto"/>
              </a:rPr>
              <a:t>são os termos da proporção. Além disso, os números </a:t>
            </a:r>
            <a:r>
              <a:rPr lang="pt-BR" b="1" dirty="0">
                <a:latin typeface="Roboto"/>
              </a:rPr>
              <a:t>a </a:t>
            </a:r>
            <a:r>
              <a:rPr lang="pt-BR" dirty="0">
                <a:latin typeface="Roboto"/>
              </a:rPr>
              <a:t>e</a:t>
            </a:r>
            <a:r>
              <a:rPr lang="pt-BR" b="1" dirty="0">
                <a:latin typeface="Roboto"/>
              </a:rPr>
              <a:t> d </a:t>
            </a:r>
            <a:r>
              <a:rPr lang="pt-BR" dirty="0">
                <a:latin typeface="Roboto"/>
              </a:rPr>
              <a:t>(primeiro e último termos) são os extremos da proporção. Já os números </a:t>
            </a:r>
            <a:r>
              <a:rPr lang="pt-BR" b="1" dirty="0">
                <a:latin typeface="Roboto"/>
              </a:rPr>
              <a:t>b </a:t>
            </a:r>
            <a:r>
              <a:rPr lang="pt-BR" dirty="0">
                <a:latin typeface="Roboto"/>
              </a:rPr>
              <a:t>e</a:t>
            </a:r>
            <a:r>
              <a:rPr lang="pt-BR" b="1" dirty="0">
                <a:latin typeface="Roboto"/>
              </a:rPr>
              <a:t> c </a:t>
            </a:r>
            <a:r>
              <a:rPr lang="pt-BR" dirty="0">
                <a:latin typeface="Roboto"/>
              </a:rPr>
              <a:t>(segundo e terceiro termos) são os meios da proporção.</a:t>
            </a:r>
          </a:p>
        </p:txBody>
      </p:sp>
      <p:sp>
        <p:nvSpPr>
          <p:cNvPr id="51" name="Retângulo 50">
            <a:extLst>
              <a:ext uri="{FF2B5EF4-FFF2-40B4-BE49-F238E27FC236}">
                <a16:creationId xmlns:a16="http://schemas.microsoft.com/office/drawing/2014/main" id="{18E01AC1-198B-461A-8F44-A6345F19BE8C}"/>
              </a:ext>
            </a:extLst>
          </p:cNvPr>
          <p:cNvSpPr/>
          <p:nvPr/>
        </p:nvSpPr>
        <p:spPr>
          <a:xfrm>
            <a:off x="485020" y="5403246"/>
            <a:ext cx="77666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Em uma proporção, o </a:t>
            </a:r>
            <a:r>
              <a:rPr lang="pt-BR" b="1" dirty="0">
                <a:latin typeface="Roboto"/>
              </a:rPr>
              <a:t>produto dos extremos </a:t>
            </a:r>
            <a:r>
              <a:rPr lang="pt-BR" dirty="0">
                <a:latin typeface="Roboto"/>
              </a:rPr>
              <a:t>é igual ao </a:t>
            </a:r>
            <a:r>
              <a:rPr lang="pt-BR" b="1" dirty="0">
                <a:latin typeface="Roboto"/>
              </a:rPr>
              <a:t>produto dos meios</a:t>
            </a:r>
            <a:r>
              <a:rPr lang="pt-BR" dirty="0">
                <a:latin typeface="Roboto"/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5</a:t>
            </a:fld>
            <a:endParaRPr lang="pt-BR"/>
          </a:p>
        </p:txBody>
      </p:sp>
      <p:pic>
        <p:nvPicPr>
          <p:cNvPr id="21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98139391-A9D2-67B4-AB71-500014FCF9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71210" y="3273762"/>
            <a:ext cx="2579694" cy="1410901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B59F21CC-4248-B6B1-9610-9937DD7121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10600" y="5221574"/>
            <a:ext cx="2815018" cy="732676"/>
          </a:xfrm>
          <a:prstGeom prst="rect">
            <a:avLst/>
          </a:prstGeom>
        </p:spPr>
      </p:pic>
      <p:sp>
        <p:nvSpPr>
          <p:cNvPr id="15" name="Retângulo 14">
            <a:extLst>
              <a:ext uri="{FF2B5EF4-FFF2-40B4-BE49-F238E27FC236}">
                <a16:creationId xmlns:a16="http://schemas.microsoft.com/office/drawing/2014/main" id="{BD9143F3-E0B3-F4E5-B51B-F70EACD75329}"/>
              </a:ext>
            </a:extLst>
          </p:cNvPr>
          <p:cNvSpPr/>
          <p:nvPr/>
        </p:nvSpPr>
        <p:spPr>
          <a:xfrm rot="16200000">
            <a:off x="7717395" y="3742289"/>
            <a:ext cx="1022813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F38754BC-E8E1-A374-1F4A-42F32C1DF7DF}"/>
              </a:ext>
            </a:extLst>
          </p:cNvPr>
          <p:cNvSpPr/>
          <p:nvPr/>
        </p:nvSpPr>
        <p:spPr>
          <a:xfrm rot="16200000">
            <a:off x="7766886" y="5565053"/>
            <a:ext cx="1022813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8558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13821" y="633522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Relação entre grandezas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C0B87E70-BEBD-49AE-88DE-E65B5708355E}"/>
              </a:ext>
            </a:extLst>
          </p:cNvPr>
          <p:cNvSpPr/>
          <p:nvPr/>
        </p:nvSpPr>
        <p:spPr>
          <a:xfrm>
            <a:off x="519009" y="1402845"/>
            <a:ext cx="109384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Quando duas grandezas variam sempre na mesma razão, dizemos que essas grandezas são diretamente proporcionais.</a:t>
            </a:r>
            <a:endParaRPr lang="pt-BR" sz="2400" b="1" dirty="0">
              <a:latin typeface="Roboto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B2D144BA-78C3-4560-BA9E-BE57CC7973F5}"/>
              </a:ext>
            </a:extLst>
          </p:cNvPr>
          <p:cNvSpPr/>
          <p:nvPr/>
        </p:nvSpPr>
        <p:spPr>
          <a:xfrm>
            <a:off x="571227" y="2292132"/>
            <a:ext cx="7017416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Uma torneira é aberta para encher um reservatório. De tempos em tempos, a altura da água no reservatório é medida, e os resultados dessas medições encontram-se na tabela a seguir.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F437FFF6-45DC-41C0-BE17-4B29EFC5F5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0017" y="3768160"/>
            <a:ext cx="998626" cy="609179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0CBC6A2C-6E86-4360-8C02-87EE8F69CF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3740" y="4781753"/>
            <a:ext cx="991179" cy="609178"/>
          </a:xfrm>
          <a:prstGeom prst="rect">
            <a:avLst/>
          </a:prstGeom>
        </p:spPr>
      </p:pic>
      <p:pic>
        <p:nvPicPr>
          <p:cNvPr id="17" name="Imagem 16">
            <a:extLst>
              <a:ext uri="{FF2B5EF4-FFF2-40B4-BE49-F238E27FC236}">
                <a16:creationId xmlns:a16="http://schemas.microsoft.com/office/drawing/2014/main" id="{61F08583-55B4-4D68-BA81-9E4C18980A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0615" y="3788134"/>
            <a:ext cx="998626" cy="589205"/>
          </a:xfrm>
          <a:prstGeom prst="rect">
            <a:avLst/>
          </a:prstGeom>
        </p:spPr>
      </p:pic>
      <p:pic>
        <p:nvPicPr>
          <p:cNvPr id="21" name="Imagem 20">
            <a:extLst>
              <a:ext uri="{FF2B5EF4-FFF2-40B4-BE49-F238E27FC236}">
                <a16:creationId xmlns:a16="http://schemas.microsoft.com/office/drawing/2014/main" id="{AFFE2152-170A-4E4E-B89A-B41EE34DF3F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0615" y="4791739"/>
            <a:ext cx="975210" cy="589205"/>
          </a:xfrm>
          <a:prstGeom prst="rect">
            <a:avLst/>
          </a:prstGeom>
        </p:spPr>
      </p:pic>
      <p:sp>
        <p:nvSpPr>
          <p:cNvPr id="30" name="Retângulo 29">
            <a:extLst>
              <a:ext uri="{FF2B5EF4-FFF2-40B4-BE49-F238E27FC236}">
                <a16:creationId xmlns:a16="http://schemas.microsoft.com/office/drawing/2014/main" id="{160DB187-DB83-4F98-A551-CADAD0E187D9}"/>
              </a:ext>
            </a:extLst>
          </p:cNvPr>
          <p:cNvSpPr/>
          <p:nvPr/>
        </p:nvSpPr>
        <p:spPr>
          <a:xfrm rot="10800000" flipV="1">
            <a:off x="7259455" y="5783230"/>
            <a:ext cx="2096369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id="{6AB6928D-557C-49F1-9B2F-029CDA5E263B}"/>
              </a:ext>
            </a:extLst>
          </p:cNvPr>
          <p:cNvSpPr/>
          <p:nvPr/>
        </p:nvSpPr>
        <p:spPr>
          <a:xfrm rot="10800000" flipV="1">
            <a:off x="7332430" y="6538647"/>
            <a:ext cx="2096369" cy="47237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6</a:t>
            </a:fld>
            <a:endParaRPr lang="pt-BR"/>
          </a:p>
        </p:txBody>
      </p:sp>
      <p:pic>
        <p:nvPicPr>
          <p:cNvPr id="19" name="Google Shape;67;p1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5E04A64B-047C-2758-533B-B37CD5304E9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1055" y="3683817"/>
            <a:ext cx="5060766" cy="1707114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FAD727C5-9DA5-7A9B-2249-8E5A0485C88B}"/>
              </a:ext>
            </a:extLst>
          </p:cNvPr>
          <p:cNvSpPr txBox="1"/>
          <p:nvPr/>
        </p:nvSpPr>
        <p:spPr>
          <a:xfrm>
            <a:off x="4093419" y="5362704"/>
            <a:ext cx="20025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Fonte: Dados fictícios.</a:t>
            </a:r>
          </a:p>
        </p:txBody>
      </p:sp>
      <p:pic>
        <p:nvPicPr>
          <p:cNvPr id="20" name="Imagem 19">
            <a:extLst>
              <a:ext uri="{FF2B5EF4-FFF2-40B4-BE49-F238E27FC236}">
                <a16:creationId xmlns:a16="http://schemas.microsoft.com/office/drawing/2014/main" id="{9B9D8C48-B69D-9DAA-6138-2E6CDA2AC3E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36039" y="5841859"/>
            <a:ext cx="2743200" cy="683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29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8000" y="653952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Relação entre grandezas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C0B87E70-BEBD-49AE-88DE-E65B5708355E}"/>
              </a:ext>
            </a:extLst>
          </p:cNvPr>
          <p:cNvSpPr/>
          <p:nvPr/>
        </p:nvSpPr>
        <p:spPr>
          <a:xfrm>
            <a:off x="571874" y="1332927"/>
            <a:ext cx="105671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Duas grandezas são </a:t>
            </a:r>
            <a:r>
              <a:rPr lang="pt-BR" b="1" dirty="0">
                <a:latin typeface="Roboto"/>
              </a:rPr>
              <a:t>inversamente proporcionais </a:t>
            </a:r>
            <a:r>
              <a:rPr lang="pt-BR" dirty="0">
                <a:latin typeface="Roboto"/>
              </a:rPr>
              <a:t>quando, dobrando uma delas, a outra se reduz para a metade; triplicando uma delas, a outra se reduz para a terça parte, e assim por diante.</a:t>
            </a:r>
            <a:endParaRPr lang="pt-BR" sz="2400" dirty="0">
              <a:latin typeface="Roboto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B2D144BA-78C3-4560-BA9E-BE57CC7973F5}"/>
              </a:ext>
            </a:extLst>
          </p:cNvPr>
          <p:cNvSpPr/>
          <p:nvPr/>
        </p:nvSpPr>
        <p:spPr>
          <a:xfrm>
            <a:off x="676707" y="2333750"/>
            <a:ext cx="7017416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Uma bolinha deve se deslocar de um ponto A até um ponto B. A velocidade da bolinha e o tempo correspondente que ela gasta nesse deslocamento estão indicados na tabela seguinte:</a:t>
            </a:r>
          </a:p>
        </p:txBody>
      </p:sp>
      <p:sp>
        <p:nvSpPr>
          <p:cNvPr id="30" name="Retângulo 29">
            <a:extLst>
              <a:ext uri="{FF2B5EF4-FFF2-40B4-BE49-F238E27FC236}">
                <a16:creationId xmlns:a16="http://schemas.microsoft.com/office/drawing/2014/main" id="{160DB187-DB83-4F98-A551-CADAD0E187D9}"/>
              </a:ext>
            </a:extLst>
          </p:cNvPr>
          <p:cNvSpPr/>
          <p:nvPr/>
        </p:nvSpPr>
        <p:spPr>
          <a:xfrm rot="10800000">
            <a:off x="8369242" y="5659826"/>
            <a:ext cx="2096369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id="{6AB6928D-557C-49F1-9B2F-029CDA5E263B}"/>
              </a:ext>
            </a:extLst>
          </p:cNvPr>
          <p:cNvSpPr/>
          <p:nvPr/>
        </p:nvSpPr>
        <p:spPr>
          <a:xfrm rot="10800000">
            <a:off x="8369241" y="6168050"/>
            <a:ext cx="2096369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D46DD8D2-65A1-4251-BEED-6F6CBD4ED8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7839" y="4026993"/>
            <a:ext cx="1487596" cy="320254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1CCED490-209B-4664-B3EE-97BD0914B7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5901" y="4027913"/>
            <a:ext cx="1572598" cy="308153"/>
          </a:xfrm>
          <a:prstGeom prst="rect">
            <a:avLst/>
          </a:prstGeo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5855602F-89B4-4314-9B41-181B2F65F2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67840" y="4825307"/>
            <a:ext cx="1487595" cy="308153"/>
          </a:xfrm>
          <a:prstGeom prst="rect">
            <a:avLst/>
          </a:prstGeom>
        </p:spPr>
      </p:pic>
      <p:pic>
        <p:nvPicPr>
          <p:cNvPr id="19" name="Imagem 18">
            <a:extLst>
              <a:ext uri="{FF2B5EF4-FFF2-40B4-BE49-F238E27FC236}">
                <a16:creationId xmlns:a16="http://schemas.microsoft.com/office/drawing/2014/main" id="{46AB6C45-AA8B-4F1E-B382-4856325929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96019" y="4794036"/>
            <a:ext cx="1472480" cy="347094"/>
          </a:xfrm>
          <a:prstGeom prst="rect">
            <a:avLst/>
          </a:prstGeom>
        </p:spPr>
      </p:pic>
      <p:pic>
        <p:nvPicPr>
          <p:cNvPr id="20" name="Imagem 19">
            <a:extLst>
              <a:ext uri="{FF2B5EF4-FFF2-40B4-BE49-F238E27FC236}">
                <a16:creationId xmlns:a16="http://schemas.microsoft.com/office/drawing/2014/main" id="{92952C7B-1294-4231-97F1-7D4D92F575E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35322" y="5811175"/>
            <a:ext cx="4148546" cy="268895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7</a:t>
            </a:fld>
            <a:endParaRPr lang="pt-BR"/>
          </a:p>
        </p:txBody>
      </p:sp>
      <p:pic>
        <p:nvPicPr>
          <p:cNvPr id="21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2B1CDDAD-54D0-C281-0374-863EF603C69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78877" y="2421019"/>
            <a:ext cx="3404992" cy="703349"/>
          </a:xfrm>
          <a:prstGeom prst="rect">
            <a:avLst/>
          </a:prstGeom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202F59B7-2458-3C5C-4586-D6201A48CF9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0902" y="3850465"/>
            <a:ext cx="5195463" cy="1887141"/>
          </a:xfrm>
          <a:prstGeom prst="rect">
            <a:avLst/>
          </a:prstGeom>
        </p:spPr>
      </p:pic>
      <p:sp>
        <p:nvSpPr>
          <p:cNvPr id="22" name="CaixaDeTexto 21">
            <a:extLst>
              <a:ext uri="{FF2B5EF4-FFF2-40B4-BE49-F238E27FC236}">
                <a16:creationId xmlns:a16="http://schemas.microsoft.com/office/drawing/2014/main" id="{B70492F0-50DB-741A-CC62-CCD26E596F5B}"/>
              </a:ext>
            </a:extLst>
          </p:cNvPr>
          <p:cNvSpPr txBox="1"/>
          <p:nvPr/>
        </p:nvSpPr>
        <p:spPr>
          <a:xfrm>
            <a:off x="4248866" y="5612319"/>
            <a:ext cx="21353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Fonte: Dados fictícios.</a:t>
            </a:r>
          </a:p>
        </p:txBody>
      </p:sp>
    </p:spTree>
    <p:extLst>
      <p:ext uri="{BB962C8B-B14F-4D97-AF65-F5344CB8AC3E}">
        <p14:creationId xmlns:p14="http://schemas.microsoft.com/office/powerpoint/2010/main" val="13427289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5688</TotalTime>
  <Words>502</Words>
  <Application>Microsoft Office PowerPoint</Application>
  <PresentationFormat>Widescreen</PresentationFormat>
  <Paragraphs>45</Paragraphs>
  <Slides>7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Roboto</vt:lpstr>
      <vt:lpstr>Tema do Office</vt:lpstr>
      <vt:lpstr>Apresentação do PowerPoint</vt:lpstr>
      <vt:lpstr>Matemática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</dc:title>
  <dc:creator>Diogo Martins Gonçalves Morais</dc:creator>
  <cp:lastModifiedBy> </cp:lastModifiedBy>
  <cp:revision>202</cp:revision>
  <dcterms:created xsi:type="dcterms:W3CDTF">2019-03-06T17:56:01Z</dcterms:created>
  <dcterms:modified xsi:type="dcterms:W3CDTF">2023-06-22T15:33:51Z</dcterms:modified>
</cp:coreProperties>
</file>