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63" r:id="rId2"/>
    <p:sldId id="336" r:id="rId3"/>
    <p:sldId id="286" r:id="rId4"/>
    <p:sldId id="365" r:id="rId5"/>
    <p:sldId id="287" r:id="rId6"/>
    <p:sldId id="367" r:id="rId7"/>
    <p:sldId id="366" r:id="rId8"/>
    <p:sldId id="289" r:id="rId9"/>
    <p:sldId id="290" r:id="rId10"/>
    <p:sldId id="291" r:id="rId11"/>
    <p:sldId id="292" r:id="rId12"/>
  </p:sldIdLst>
  <p:sldSz cx="12192000" cy="6858000"/>
  <p:notesSz cx="6858000" cy="9144000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Góes Palermo" initials="RGP" lastIdx="68" clrIdx="0"/>
  <p:cmAuthor id="1" name="Lilian Semenichin Nogueira" initials="LSN" lastIdx="44" clrIdx="1"/>
  <p:cmAuthor id="2" name="Marcia Takeuchi" initials="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969" autoAdjust="0"/>
  </p:normalViewPr>
  <p:slideViewPr>
    <p:cSldViewPr snapToGrid="0">
      <p:cViewPr varScale="1">
        <p:scale>
          <a:sx n="72" d="100"/>
          <a:sy n="72" d="100"/>
        </p:scale>
        <p:origin x="63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93CAB-F43B-DD44-B52F-1263E3C89E2C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477FEF-3FE9-1147-883A-2CC3B6BD16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8241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FCA5E6-D2A2-8242-8D31-6E1AC788FC40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3EC82-ED11-7F4F-A288-AC5BC24F12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0295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CF8FD-0032-8C41-BB70-BA9FF734D1D0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9237-EA2C-644C-9221-68A92E1996F1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0BA8-F6D9-E54E-8505-583BF9C92A7A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B0A16-DA16-3C44-B6BC-0258A522E1EB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E55AC-5160-654E-A0BE-D52EC40E503B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F8F2-011B-C94A-A85E-7F04CFC764D7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1813D-DA47-1242-AE02-E22C87450D97}" type="datetime1">
              <a:rPr lang="pt-BR" smtClean="0"/>
              <a:t>22/06/2023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E5B50-CF6D-6A44-8E46-4CE43A77B403}" type="datetime1">
              <a:rPr lang="pt-BR" smtClean="0"/>
              <a:t>22/06/2023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7C5A-F119-4447-BDB4-BBD0211A1C63}" type="datetime1">
              <a:rPr lang="pt-BR" smtClean="0"/>
              <a:t>22/06/2023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F39A2-EA1A-C749-BF0A-4EED8F1A6C98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A29D-03AF-0647-9ABA-3E77B023426B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4EE0D-51C0-B345-ABE4-038B0E81AFEF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C0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50" r="22961" b="550"/>
          <a:stretch/>
        </p:blipFill>
        <p:spPr>
          <a:xfrm>
            <a:off x="-14990" y="-44970"/>
            <a:ext cx="9392575" cy="69029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5003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m 21">
            <a:extLst>
              <a:ext uri="{FF2B5EF4-FFF2-40B4-BE49-F238E27FC236}">
                <a16:creationId xmlns:a16="http://schemas.microsoft.com/office/drawing/2014/main" id="{81E40BCE-F3D7-CE32-DA75-B16136A6F6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7351" y="5534459"/>
            <a:ext cx="4964857" cy="999866"/>
          </a:xfrm>
          <a:prstGeom prst="rect">
            <a:avLst/>
          </a:prstGeom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5" y="625341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O círculo e a circunferência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DE6BC5AF-81FA-406D-9966-2AF0F44C7EE5}"/>
              </a:ext>
            </a:extLst>
          </p:cNvPr>
          <p:cNvSpPr/>
          <p:nvPr/>
        </p:nvSpPr>
        <p:spPr>
          <a:xfrm>
            <a:off x="516763" y="1321655"/>
            <a:ext cx="1083703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Roboto"/>
              </a:rPr>
              <a:t>Circunferência</a:t>
            </a:r>
            <a:r>
              <a:rPr lang="pt-BR" dirty="0">
                <a:latin typeface="Roboto"/>
              </a:rPr>
              <a:t> é a figura geométrica formada por todos os pontos de um plano que estão à mesma distância de um ponto fixo desse plano. Esse ponto fixo é chamado de centro da circunferência. </a:t>
            </a:r>
          </a:p>
          <a:p>
            <a:pPr algn="just"/>
            <a:r>
              <a:rPr lang="pt-BR" dirty="0">
                <a:latin typeface="Roboto"/>
              </a:rPr>
              <a:t>O</a:t>
            </a:r>
            <a:r>
              <a:rPr lang="pt-BR" b="1" dirty="0">
                <a:latin typeface="Roboto"/>
              </a:rPr>
              <a:t> círculo </a:t>
            </a:r>
            <a:r>
              <a:rPr lang="pt-BR" dirty="0">
                <a:latin typeface="Roboto"/>
              </a:rPr>
              <a:t>é a figura geométrica formada pela circunferência e por todos os pontos de seu interior.</a:t>
            </a:r>
          </a:p>
          <a:p>
            <a:pPr algn="just"/>
            <a:endParaRPr lang="pt-BR" dirty="0">
              <a:latin typeface="Roboto"/>
            </a:endParaRPr>
          </a:p>
          <a:p>
            <a:pPr algn="just"/>
            <a:endParaRPr lang="pt-BR" dirty="0">
              <a:latin typeface="Roboto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10</a:t>
            </a:fld>
            <a:endParaRPr lang="pt-BR"/>
          </a:p>
        </p:txBody>
      </p:sp>
      <p:pic>
        <p:nvPicPr>
          <p:cNvPr id="14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C91D1647-C8F5-74BF-F2F7-5F6F04E0D9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6439" y="3428015"/>
            <a:ext cx="2472648" cy="2499165"/>
          </a:xfrm>
          <a:prstGeom prst="rect">
            <a:avLst/>
          </a:prstGeom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9733848C-8FC5-1672-FD6D-FA2653931A79}"/>
              </a:ext>
            </a:extLst>
          </p:cNvPr>
          <p:cNvSpPr txBox="1"/>
          <p:nvPr/>
        </p:nvSpPr>
        <p:spPr>
          <a:xfrm>
            <a:off x="516763" y="2368486"/>
            <a:ext cx="45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Roboto"/>
              </a:rPr>
              <a:t>Todo segmento de reta que une o centro a qualquer ponto da circunferência chama-se </a:t>
            </a:r>
            <a:r>
              <a:rPr lang="pt-BR" b="1" dirty="0">
                <a:latin typeface="Roboto"/>
              </a:rPr>
              <a:t>raio</a:t>
            </a:r>
            <a:r>
              <a:rPr lang="pt-BR" dirty="0">
                <a:latin typeface="Roboto"/>
              </a:rPr>
              <a:t> da circunferência.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40056FEF-C575-15B5-885B-8DF1DE0B7AD2}"/>
              </a:ext>
            </a:extLst>
          </p:cNvPr>
          <p:cNvSpPr txBox="1"/>
          <p:nvPr/>
        </p:nvSpPr>
        <p:spPr>
          <a:xfrm>
            <a:off x="5597938" y="2348025"/>
            <a:ext cx="60772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Roboto"/>
              </a:rPr>
              <a:t>Unindo dois pontos distintos da circunferência por um segmento de reta, obtemos uma </a:t>
            </a:r>
            <a:r>
              <a:rPr lang="pt-BR" b="1" dirty="0">
                <a:latin typeface="Roboto"/>
              </a:rPr>
              <a:t>corda</a:t>
            </a:r>
            <a:r>
              <a:rPr lang="pt-BR" dirty="0">
                <a:latin typeface="Roboto"/>
              </a:rPr>
              <a:t>. A corda que passa pelo centro da circunferência chama-se </a:t>
            </a:r>
            <a:r>
              <a:rPr lang="pt-BR" b="1" dirty="0">
                <a:latin typeface="Roboto"/>
              </a:rPr>
              <a:t>diâmetro</a:t>
            </a:r>
            <a:r>
              <a:rPr lang="pt-BR" dirty="0">
                <a:latin typeface="Roboto"/>
              </a:rPr>
              <a:t>.</a:t>
            </a:r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07BA748A-C6A3-2083-8DA2-DD00CFBD4B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36587" y="3226496"/>
            <a:ext cx="2134481" cy="2309849"/>
          </a:xfrm>
          <a:prstGeom prst="rect">
            <a:avLst/>
          </a:prstGeom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id="{2A8BA5B3-6F93-F6AC-8B18-8ABACDD52C1B}"/>
              </a:ext>
            </a:extLst>
          </p:cNvPr>
          <p:cNvSpPr txBox="1"/>
          <p:nvPr/>
        </p:nvSpPr>
        <p:spPr>
          <a:xfrm>
            <a:off x="6228737" y="3586646"/>
            <a:ext cx="22290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6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A </a:t>
            </a:r>
            <a:r>
              <a:rPr lang="pt-BR" sz="16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medida </a:t>
            </a:r>
            <a:r>
              <a:rPr lang="pt-BR" sz="1600" b="1" i="1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d </a:t>
            </a:r>
            <a:r>
              <a:rPr lang="pt-BR" sz="16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do diâmetro </a:t>
            </a:r>
            <a:r>
              <a:rPr lang="pt-BR" sz="16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da circunferência é igual ao dobro da medida do raio, ou seja d = 2r.</a:t>
            </a:r>
            <a:endParaRPr lang="pt-BR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160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73729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Simetria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DE6BC5AF-81FA-406D-9966-2AF0F44C7EE5}"/>
              </a:ext>
            </a:extLst>
          </p:cNvPr>
          <p:cNvSpPr/>
          <p:nvPr/>
        </p:nvSpPr>
        <p:spPr>
          <a:xfrm>
            <a:off x="654924" y="1238159"/>
            <a:ext cx="61023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Quando duas imagens são reflexo uma da outra e esse reflexo se dá em relação a uma linha, dizemos que há </a:t>
            </a:r>
            <a:r>
              <a:rPr lang="pt-BR" b="1" dirty="0">
                <a:latin typeface="Roboto"/>
              </a:rPr>
              <a:t>simetria de reflexão </a:t>
            </a:r>
            <a:r>
              <a:rPr lang="pt-BR" dirty="0">
                <a:latin typeface="Roboto"/>
              </a:rPr>
              <a:t>e a linha é seu </a:t>
            </a:r>
            <a:r>
              <a:rPr lang="pt-BR" b="1" dirty="0">
                <a:latin typeface="Roboto"/>
              </a:rPr>
              <a:t>eixo de reflexão </a:t>
            </a:r>
            <a:r>
              <a:rPr lang="pt-BR" dirty="0">
                <a:latin typeface="Roboto"/>
              </a:rPr>
              <a:t>ou ainda que as figuras são simétricas.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02B936EA-60A0-4D28-8A15-434684822C02}"/>
              </a:ext>
            </a:extLst>
          </p:cNvPr>
          <p:cNvSpPr/>
          <p:nvPr/>
        </p:nvSpPr>
        <p:spPr>
          <a:xfrm>
            <a:off x="654924" y="3099159"/>
            <a:ext cx="610233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Duas imagens podem ser sobrepostas de uma maneira que elas coincidam, no entanto, diferentemente da simetria de reflexão, uma imagem não é reflexo da outra. Nesse caso, dizemos que as duas figuras são simétricas e que há entre elas uma </a:t>
            </a:r>
            <a:r>
              <a:rPr lang="pt-BR" b="1" dirty="0">
                <a:latin typeface="Roboto"/>
              </a:rPr>
              <a:t>simetria de translação</a:t>
            </a:r>
            <a:r>
              <a:rPr lang="pt-BR" dirty="0">
                <a:latin typeface="Roboto"/>
              </a:rPr>
              <a:t>.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8CD007BC-BC72-4802-AFC9-982429ED65CA}"/>
              </a:ext>
            </a:extLst>
          </p:cNvPr>
          <p:cNvSpPr/>
          <p:nvPr/>
        </p:nvSpPr>
        <p:spPr>
          <a:xfrm>
            <a:off x="621819" y="4970952"/>
            <a:ext cx="610233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Duas imagens obtidas podem ser sobrepostas de maneira que elas coincidam, embora não tenhamos simetria de reflexão nem simetria de translação.</a:t>
            </a:r>
          </a:p>
          <a:p>
            <a:pPr algn="just"/>
            <a:r>
              <a:rPr lang="pt-BR" dirty="0">
                <a:latin typeface="Roboto"/>
              </a:rPr>
              <a:t>Nesse caso, dizemos que as duas figuras são simétricas</a:t>
            </a:r>
          </a:p>
          <a:p>
            <a:pPr algn="just"/>
            <a:r>
              <a:rPr lang="pt-BR" dirty="0">
                <a:latin typeface="Roboto"/>
              </a:rPr>
              <a:t>e que há entre elas uma </a:t>
            </a:r>
            <a:r>
              <a:rPr lang="pt-BR" b="1" dirty="0">
                <a:latin typeface="Roboto"/>
              </a:rPr>
              <a:t>simetria de rotação</a:t>
            </a:r>
            <a:r>
              <a:rPr lang="pt-BR" dirty="0">
                <a:latin typeface="Roboto"/>
              </a:rPr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11</a:t>
            </a:fld>
            <a:endParaRPr lang="pt-BR"/>
          </a:p>
        </p:txBody>
      </p:sp>
      <p:pic>
        <p:nvPicPr>
          <p:cNvPr id="20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EC19E5C3-0913-8CCC-B63A-82D579002D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5552" y="733097"/>
            <a:ext cx="2347926" cy="2167014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3A19C124-58ED-3670-4F57-537BC4C914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33403" y="2982531"/>
            <a:ext cx="3020098" cy="2069326"/>
          </a:xfrm>
          <a:prstGeom prst="rect">
            <a:avLst/>
          </a:prstGeom>
        </p:spPr>
      </p:pic>
      <p:pic>
        <p:nvPicPr>
          <p:cNvPr id="21" name="Imagem 20">
            <a:extLst>
              <a:ext uri="{FF2B5EF4-FFF2-40B4-BE49-F238E27FC236}">
                <a16:creationId xmlns:a16="http://schemas.microsoft.com/office/drawing/2014/main" id="{78C816BC-4F86-7CDB-44BD-18DB4808BA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33403" y="5118646"/>
            <a:ext cx="2743200" cy="1329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477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731570A-6E92-473D-9595-30B9676E3019}"/>
              </a:ext>
            </a:extLst>
          </p:cNvPr>
          <p:cNvSpPr/>
          <p:nvPr/>
        </p:nvSpPr>
        <p:spPr>
          <a:xfrm>
            <a:off x="897988" y="1917291"/>
            <a:ext cx="10396024" cy="988142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>
                <a:latin typeface="Roboto"/>
              </a:rPr>
              <a:t>Matemática</a:t>
            </a:r>
            <a:br>
              <a:rPr lang="pt-BR" sz="4800" dirty="0">
                <a:latin typeface="Roboto"/>
              </a:rPr>
            </a:br>
            <a:endParaRPr lang="pt-BR" sz="4800" dirty="0">
              <a:latin typeface="Roboto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E8663A3A-C3EF-4E64-957E-A71776075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800" b="1" dirty="0">
                <a:latin typeface="Roboto"/>
              </a:rPr>
              <a:t>Unidade 3</a:t>
            </a:r>
          </a:p>
          <a:p>
            <a:r>
              <a:rPr lang="pt-BR" sz="2800" dirty="0">
                <a:latin typeface="Roboto"/>
              </a:rPr>
              <a:t>Figuras geométricas planas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8079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5" y="630876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Ângulos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tângulo 4">
                <a:extLst>
                  <a:ext uri="{FF2B5EF4-FFF2-40B4-BE49-F238E27FC236}">
                    <a16:creationId xmlns:a16="http://schemas.microsoft.com/office/drawing/2014/main" id="{4BCAD7E0-8382-430A-ACD8-1DB02241E8C3}"/>
                  </a:ext>
                </a:extLst>
              </p:cNvPr>
              <p:cNvSpPr/>
              <p:nvPr/>
            </p:nvSpPr>
            <p:spPr>
              <a:xfrm>
                <a:off x="458882" y="1225372"/>
                <a:ext cx="9169749" cy="20999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sz="1800" b="1" i="0" u="none" strike="noStrike" baseline="0" dirty="0">
                    <a:latin typeface="Roboto" panose="02000000000000000000" pitchFamily="2" charset="0"/>
                    <a:ea typeface="Roboto" panose="02000000000000000000" pitchFamily="2" charset="0"/>
                  </a:rPr>
                  <a:t>Ângulo </a:t>
                </a:r>
                <a:r>
                  <a:rPr lang="pt-BR" sz="1800" b="0" i="0" u="none" strike="noStrike" baseline="0" dirty="0">
                    <a:latin typeface="Roboto" panose="02000000000000000000" pitchFamily="2" charset="0"/>
                    <a:ea typeface="Roboto" panose="02000000000000000000" pitchFamily="2" charset="0"/>
                  </a:rPr>
                  <a:t>é a região do plano delimitada por duas semirretas de mesma origem.</a:t>
                </a:r>
              </a:p>
              <a:p>
                <a:endParaRPr lang="pt-BR" dirty="0">
                  <a:latin typeface="Roboto" panose="02000000000000000000" pitchFamily="2" charset="0"/>
                  <a:ea typeface="Roboto" panose="02000000000000000000" pitchFamily="2" charset="0"/>
                </a:endParaRPr>
              </a:p>
              <a:p>
                <a:r>
                  <a:rPr lang="pt-BR" dirty="0">
                    <a:latin typeface="Roboto" panose="02000000000000000000" pitchFamily="2" charset="0"/>
                    <a:ea typeface="Roboto" panose="02000000000000000000" pitchFamily="2" charset="0"/>
                  </a:rPr>
                  <a:t>Na figura, pode-se destacar: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pt-BR" dirty="0">
                    <a:latin typeface="Roboto" panose="02000000000000000000" pitchFamily="2" charset="0"/>
                    <a:ea typeface="Roboto" panose="02000000000000000000" pitchFamily="2" charset="0"/>
                  </a:rPr>
                  <a:t>O ponto </a:t>
                </a:r>
                <a:r>
                  <a:rPr lang="pt-BR" i="1" dirty="0">
                    <a:latin typeface="Roboto" panose="02000000000000000000" pitchFamily="2" charset="0"/>
                    <a:ea typeface="Roboto" panose="02000000000000000000" pitchFamily="2" charset="0"/>
                  </a:rPr>
                  <a:t>O,</a:t>
                </a:r>
                <a:r>
                  <a:rPr lang="pt-BR" dirty="0">
                    <a:latin typeface="Roboto" panose="02000000000000000000" pitchFamily="2" charset="0"/>
                    <a:ea typeface="Roboto" panose="02000000000000000000" pitchFamily="2" charset="0"/>
                  </a:rPr>
                  <a:t> a origem das semirretas, denominado vértice do ângulo.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pt-BR" dirty="0">
                    <a:latin typeface="Roboto" panose="02000000000000000000" pitchFamily="2" charset="0"/>
                    <a:ea typeface="Roboto" panose="02000000000000000000" pitchFamily="2" charset="0"/>
                  </a:rPr>
                  <a:t>As semirretas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t-BR" i="1" dirty="0" smtClean="0">
                            <a:latin typeface="Cambria Math" panose="02040503050406030204" pitchFamily="18" charset="0"/>
                            <a:ea typeface="Roboto" panose="02000000000000000000" pitchFamily="2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b="0" i="0" dirty="0" smtClean="0">
                            <a:latin typeface="Cambria Math" panose="02040503050406030204" pitchFamily="18" charset="0"/>
                            <a:ea typeface="Roboto" panose="02000000000000000000" pitchFamily="2" charset="0"/>
                          </a:rPr>
                          <m:t>OA</m:t>
                        </m:r>
                      </m:e>
                    </m:acc>
                  </m:oMath>
                </a14:m>
                <a:r>
                  <a:rPr lang="pt-BR" dirty="0">
                    <a:latin typeface="Roboto" panose="02000000000000000000" pitchFamily="2" charset="0"/>
                    <a:ea typeface="Roboto" panose="02000000000000000000" pitchFamily="2" charset="0"/>
                  </a:rPr>
                  <a:t> 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t-BR" i="1" dirty="0">
                            <a:latin typeface="Cambria Math" panose="02040503050406030204" pitchFamily="18" charset="0"/>
                            <a:ea typeface="Roboto" panose="02000000000000000000" pitchFamily="2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b="0" i="0" dirty="0" smtClean="0">
                            <a:latin typeface="Cambria Math" panose="02040503050406030204" pitchFamily="18" charset="0"/>
                            <a:ea typeface="Roboto" panose="02000000000000000000" pitchFamily="2" charset="0"/>
                          </a:rPr>
                          <m:t>OB</m:t>
                        </m:r>
                      </m:e>
                    </m:acc>
                  </m:oMath>
                </a14:m>
                <a:r>
                  <a:rPr lang="pt-BR" dirty="0">
                    <a:latin typeface="Roboto" panose="02000000000000000000" pitchFamily="2" charset="0"/>
                    <a:ea typeface="Roboto" panose="02000000000000000000" pitchFamily="2" charset="0"/>
                  </a:rPr>
                  <a:t>, denominadas lados do ângulo.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pt-BR" dirty="0">
                    <a:latin typeface="Roboto" panose="02000000000000000000" pitchFamily="2" charset="0"/>
                    <a:ea typeface="Roboto" panose="02000000000000000000" pitchFamily="2" charset="0"/>
                  </a:rPr>
                  <a:t>Para identificar esse ângulo, utiliza-se a notação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t-BR" b="0" i="0" smtClean="0">
                        <a:latin typeface="Cambria Math" panose="02040503050406030204" pitchFamily="18" charset="0"/>
                        <a:ea typeface="Roboto" panose="02000000000000000000" pitchFamily="2" charset="0"/>
                      </a:rPr>
                      <m:t>A</m:t>
                    </m:r>
                    <m:acc>
                      <m:accPr>
                        <m:chr m:val="̂"/>
                        <m:ctrlPr>
                          <a:rPr lang="pt-BR" i="1" smtClean="0">
                            <a:latin typeface="Cambria Math" panose="02040503050406030204" pitchFamily="18" charset="0"/>
                            <a:ea typeface="Roboto" panose="02000000000000000000" pitchFamily="2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b="0" i="0" smtClean="0">
                            <a:latin typeface="Cambria Math" panose="02040503050406030204" pitchFamily="18" charset="0"/>
                            <a:ea typeface="Roboto" panose="02000000000000000000" pitchFamily="2" charset="0"/>
                          </a:rPr>
                          <m:t>O</m:t>
                        </m:r>
                      </m:e>
                    </m:acc>
                    <m:r>
                      <m:rPr>
                        <m:sty m:val="p"/>
                      </m:rPr>
                      <a:rPr lang="pt-BR" b="0" i="0" smtClean="0">
                        <a:latin typeface="Cambria Math" panose="02040503050406030204" pitchFamily="18" charset="0"/>
                        <a:ea typeface="Roboto" panose="02000000000000000000" pitchFamily="2" charset="0"/>
                      </a:rPr>
                      <m:t>B</m:t>
                    </m:r>
                  </m:oMath>
                </a14:m>
                <a:r>
                  <a:rPr lang="pt-BR" dirty="0">
                    <a:latin typeface="Roboto" panose="02000000000000000000" pitchFamily="2" charset="0"/>
                    <a:ea typeface="Roboto" panose="02000000000000000000" pitchFamily="2" charset="0"/>
                  </a:rPr>
                  <a:t>.</a:t>
                </a:r>
              </a:p>
              <a:p>
                <a:endParaRPr lang="pt-BR" dirty="0">
                  <a:latin typeface="Roboto" panose="02000000000000000000" pitchFamily="2" charset="0"/>
                  <a:ea typeface="Roboto" panose="02000000000000000000" pitchFamily="2" charset="0"/>
                </a:endParaRPr>
              </a:p>
            </p:txBody>
          </p:sp>
        </mc:Choice>
        <mc:Fallback xmlns="">
          <p:sp>
            <p:nvSpPr>
              <p:cNvPr id="5" name="Retângulo 4">
                <a:extLst>
                  <a:ext uri="{FF2B5EF4-FFF2-40B4-BE49-F238E27FC236}">
                    <a16:creationId xmlns:a16="http://schemas.microsoft.com/office/drawing/2014/main" id="{4BCAD7E0-8382-430A-ACD8-1DB02241E8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882" y="1225372"/>
                <a:ext cx="9169749" cy="2099934"/>
              </a:xfrm>
              <a:prstGeom prst="rect">
                <a:avLst/>
              </a:prstGeom>
              <a:blipFill>
                <a:blip r:embed="rId2"/>
                <a:stretch>
                  <a:fillRect l="-532" t="-116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/>
          </a:p>
        </p:txBody>
      </p:sp>
      <p:pic>
        <p:nvPicPr>
          <p:cNvPr id="18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4572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C90646A3-E667-E2FA-FBB1-26CA757A3E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2900" y="3156944"/>
            <a:ext cx="4991670" cy="2475684"/>
          </a:xfrm>
          <a:prstGeom prst="rect">
            <a:avLst/>
          </a:prstGeom>
        </p:spPr>
      </p:pic>
      <p:sp>
        <p:nvSpPr>
          <p:cNvPr id="13" name="Retângulo 12">
            <a:extLst>
              <a:ext uri="{FF2B5EF4-FFF2-40B4-BE49-F238E27FC236}">
                <a16:creationId xmlns:a16="http://schemas.microsoft.com/office/drawing/2014/main" id="{282B9178-766F-F70A-A6A4-87EB64AB4CF7}"/>
              </a:ext>
            </a:extLst>
          </p:cNvPr>
          <p:cNvSpPr/>
          <p:nvPr/>
        </p:nvSpPr>
        <p:spPr>
          <a:xfrm>
            <a:off x="458881" y="5756423"/>
            <a:ext cx="11192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A medida de um ângulo é dada pela medida de sua abertura. A unidade padrão utilizada para essa medição é o </a:t>
            </a:r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grau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, representado pelo símbolo ° escrito após o número.</a:t>
            </a:r>
            <a:endParaRPr lang="pt-BR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146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5" y="672046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Ângulos formados por retas paralelas e uma transversal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BCAD7E0-8382-430A-ACD8-1DB02241E8C3}"/>
              </a:ext>
            </a:extLst>
          </p:cNvPr>
          <p:cNvSpPr/>
          <p:nvPr/>
        </p:nvSpPr>
        <p:spPr>
          <a:xfrm>
            <a:off x="478093" y="1460830"/>
            <a:ext cx="53098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Quando uma reta transversal cruza um par de retas paralelas, podemos classificar alguns pares de ângulos formados de acordo com a posição que ocupam em relação às retas.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460FB598-BB11-441F-9809-736E45CECD60}"/>
              </a:ext>
            </a:extLst>
          </p:cNvPr>
          <p:cNvSpPr/>
          <p:nvPr/>
        </p:nvSpPr>
        <p:spPr>
          <a:xfrm>
            <a:off x="6404033" y="1634724"/>
            <a:ext cx="2705966" cy="95410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/>
              </a:rPr>
              <a:t>Ângulos opostos pelo vértice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F4F82A05-8A91-4859-A5B2-736F9193F0FA}"/>
              </a:ext>
            </a:extLst>
          </p:cNvPr>
          <p:cNvSpPr/>
          <p:nvPr/>
        </p:nvSpPr>
        <p:spPr>
          <a:xfrm>
            <a:off x="6404032" y="2899378"/>
            <a:ext cx="2705967" cy="95410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/>
              </a:rPr>
              <a:t>Ângulos</a:t>
            </a:r>
          </a:p>
          <a:p>
            <a:pPr algn="ctr"/>
            <a:r>
              <a:rPr lang="pt-B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/>
              </a:rPr>
              <a:t>correspondentes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97F1432-F4EF-441F-8225-03540B8A0F8A}"/>
              </a:ext>
            </a:extLst>
          </p:cNvPr>
          <p:cNvSpPr/>
          <p:nvPr/>
        </p:nvSpPr>
        <p:spPr>
          <a:xfrm>
            <a:off x="6507272" y="4165558"/>
            <a:ext cx="2705966" cy="95410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/>
              </a:rPr>
              <a:t>Ângulos</a:t>
            </a:r>
          </a:p>
          <a:p>
            <a:pPr algn="ctr"/>
            <a:r>
              <a:rPr lang="pt-B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/>
              </a:rPr>
              <a:t>alternos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564DA7D7-7D63-4C65-AC96-4EA8096B3C3A}"/>
              </a:ext>
            </a:extLst>
          </p:cNvPr>
          <p:cNvSpPr/>
          <p:nvPr/>
        </p:nvSpPr>
        <p:spPr>
          <a:xfrm>
            <a:off x="6507272" y="5431739"/>
            <a:ext cx="2705966" cy="95410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/>
              </a:rPr>
              <a:t>Ângulos</a:t>
            </a:r>
          </a:p>
          <a:p>
            <a:pPr algn="ctr"/>
            <a:r>
              <a:rPr lang="pt-B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/>
              </a:rPr>
              <a:t>colaterais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 dirty="0"/>
          </a:p>
        </p:txBody>
      </p:sp>
      <p:pic>
        <p:nvPicPr>
          <p:cNvPr id="1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Imagem 20">
            <a:extLst>
              <a:ext uri="{FF2B5EF4-FFF2-40B4-BE49-F238E27FC236}">
                <a16:creationId xmlns:a16="http://schemas.microsoft.com/office/drawing/2014/main" id="{EA779179-8287-8107-81DD-4004BDAC37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093" y="2952545"/>
            <a:ext cx="4545844" cy="29818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aixaDeTexto 22">
                <a:extLst>
                  <a:ext uri="{FF2B5EF4-FFF2-40B4-BE49-F238E27FC236}">
                    <a16:creationId xmlns:a16="http://schemas.microsoft.com/office/drawing/2014/main" id="{B14520AD-12CB-609B-3962-F3A946159241}"/>
                  </a:ext>
                </a:extLst>
              </p:cNvPr>
              <p:cNvSpPr txBox="1"/>
              <p:nvPr/>
            </p:nvSpPr>
            <p:spPr>
              <a:xfrm>
                <a:off x="9573708" y="1737296"/>
                <a:ext cx="2140195" cy="7418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20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2000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</m:acc>
                    <m:r>
                      <a:rPr lang="pt-BR" sz="20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sz="2000" dirty="0"/>
                  <a:t>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2000" b="0" i="0" smtClean="0"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acc>
                  </m:oMath>
                </a14:m>
                <a:r>
                  <a:rPr lang="pt-BR" sz="2000" dirty="0"/>
                  <a:t>         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2000">
                            <a:latin typeface="Cambria Math" panose="02040503050406030204" pitchFamily="18" charset="0"/>
                          </a:rPr>
                          <m:t>b</m:t>
                        </m:r>
                      </m:e>
                    </m:acc>
                    <m:r>
                      <a:rPr lang="pt-BR" sz="20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sz="2000" dirty="0"/>
                  <a:t>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2000" b="0" i="0" smtClean="0">
                            <a:latin typeface="Cambria Math" panose="02040503050406030204" pitchFamily="18" charset="0"/>
                          </a:rPr>
                          <m:t>d</m:t>
                        </m:r>
                      </m:e>
                    </m:acc>
                    <m:r>
                      <a:rPr lang="pt-BR" sz="20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pt-BR" sz="2000" dirty="0"/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20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2000" b="0" i="0" smtClean="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</m:acc>
                  </m:oMath>
                </a14:m>
                <a:r>
                  <a:rPr lang="pt-BR" sz="2000" dirty="0"/>
                  <a:t> 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2000" b="0" i="0" smtClean="0">
                            <a:latin typeface="Cambria Math" panose="02040503050406030204" pitchFamily="18" charset="0"/>
                          </a:rPr>
                          <m:t>g</m:t>
                        </m:r>
                      </m:e>
                    </m:acc>
                  </m:oMath>
                </a14:m>
                <a:r>
                  <a:rPr lang="pt-BR" sz="2000" dirty="0"/>
                  <a:t>         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2000" b="0" i="0" smtClean="0">
                            <a:latin typeface="Cambria Math" panose="02040503050406030204" pitchFamily="18" charset="0"/>
                          </a:rPr>
                          <m:t>f</m:t>
                        </m:r>
                      </m:e>
                    </m:acc>
                    <m:r>
                      <a:rPr lang="pt-BR" sz="20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sz="2000" dirty="0"/>
                  <a:t> 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2000" b="0" i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acc>
                    <m:r>
                      <a:rPr lang="pt-BR" sz="20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pt-BR" sz="2000" dirty="0"/>
              </a:p>
            </p:txBody>
          </p:sp>
        </mc:Choice>
        <mc:Fallback xmlns="">
          <p:sp>
            <p:nvSpPr>
              <p:cNvPr id="23" name="CaixaDeTexto 22">
                <a:extLst>
                  <a:ext uri="{FF2B5EF4-FFF2-40B4-BE49-F238E27FC236}">
                    <a16:creationId xmlns:a16="http://schemas.microsoft.com/office/drawing/2014/main" id="{B14520AD-12CB-609B-3962-F3A9461592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3708" y="1737296"/>
                <a:ext cx="2140195" cy="741870"/>
              </a:xfrm>
              <a:prstGeom prst="rect">
                <a:avLst/>
              </a:prstGeom>
              <a:blipFill>
                <a:blip r:embed="rId4"/>
                <a:stretch>
                  <a:fillRect t="-4918" r="-3693" b="-1393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aixaDeTexto 23">
                <a:extLst>
                  <a:ext uri="{FF2B5EF4-FFF2-40B4-BE49-F238E27FC236}">
                    <a16:creationId xmlns:a16="http://schemas.microsoft.com/office/drawing/2014/main" id="{5B8BD2E5-E7D4-640A-E254-040FE9E430C1}"/>
                  </a:ext>
                </a:extLst>
              </p:cNvPr>
              <p:cNvSpPr txBox="1"/>
              <p:nvPr/>
            </p:nvSpPr>
            <p:spPr>
              <a:xfrm>
                <a:off x="9573707" y="3011119"/>
                <a:ext cx="2140195" cy="7418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20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2000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</m:acc>
                    <m:r>
                      <a:rPr lang="pt-BR" sz="20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sz="2000" dirty="0"/>
                  <a:t>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2000" b="0" i="0" smtClean="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</m:acc>
                  </m:oMath>
                </a14:m>
                <a:r>
                  <a:rPr lang="pt-BR" sz="2000" dirty="0"/>
                  <a:t>         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2000">
                            <a:latin typeface="Cambria Math" panose="02040503050406030204" pitchFamily="18" charset="0"/>
                          </a:rPr>
                          <m:t>b</m:t>
                        </m:r>
                      </m:e>
                    </m:acc>
                    <m:r>
                      <a:rPr lang="pt-BR" sz="20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sz="2000" dirty="0"/>
                  <a:t>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2000" b="0" i="0" smtClean="0">
                            <a:latin typeface="Cambria Math" panose="02040503050406030204" pitchFamily="18" charset="0"/>
                          </a:rPr>
                          <m:t>f</m:t>
                        </m:r>
                      </m:e>
                    </m:acc>
                    <m:r>
                      <a:rPr lang="pt-BR" sz="20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pt-BR" sz="2000" dirty="0"/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20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2000" b="0" i="0" smtClean="0"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acc>
                  </m:oMath>
                </a14:m>
                <a:r>
                  <a:rPr lang="pt-BR" sz="2000" dirty="0"/>
                  <a:t> 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2000" b="0" i="0" smtClean="0">
                            <a:latin typeface="Cambria Math" panose="02040503050406030204" pitchFamily="18" charset="0"/>
                          </a:rPr>
                          <m:t>g</m:t>
                        </m:r>
                      </m:e>
                    </m:acc>
                  </m:oMath>
                </a14:m>
                <a:r>
                  <a:rPr lang="pt-BR" sz="2000" dirty="0"/>
                  <a:t>         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2000" b="0" i="0" smtClean="0">
                            <a:latin typeface="Cambria Math" panose="02040503050406030204" pitchFamily="18" charset="0"/>
                          </a:rPr>
                          <m:t>d</m:t>
                        </m:r>
                      </m:e>
                    </m:acc>
                    <m:r>
                      <a:rPr lang="pt-BR" sz="20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sz="2000" dirty="0"/>
                  <a:t> 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2000" b="0" i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acc>
                    <m:r>
                      <a:rPr lang="pt-BR" sz="20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pt-BR" sz="2000" dirty="0"/>
              </a:p>
            </p:txBody>
          </p:sp>
        </mc:Choice>
        <mc:Fallback xmlns="">
          <p:sp>
            <p:nvSpPr>
              <p:cNvPr id="24" name="CaixaDeTexto 23">
                <a:extLst>
                  <a:ext uri="{FF2B5EF4-FFF2-40B4-BE49-F238E27FC236}">
                    <a16:creationId xmlns:a16="http://schemas.microsoft.com/office/drawing/2014/main" id="{5B8BD2E5-E7D4-640A-E254-040FE9E430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3707" y="3011119"/>
                <a:ext cx="2140195" cy="741870"/>
              </a:xfrm>
              <a:prstGeom prst="rect">
                <a:avLst/>
              </a:prstGeom>
              <a:blipFill>
                <a:blip r:embed="rId5"/>
                <a:stretch>
                  <a:fillRect t="-4918" r="-5966" b="-1393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aixaDeTexto 24">
                <a:extLst>
                  <a:ext uri="{FF2B5EF4-FFF2-40B4-BE49-F238E27FC236}">
                    <a16:creationId xmlns:a16="http://schemas.microsoft.com/office/drawing/2014/main" id="{8869FD22-68D7-30AC-0EFF-7ACCE031A22B}"/>
                  </a:ext>
                </a:extLst>
              </p:cNvPr>
              <p:cNvSpPr txBox="1"/>
              <p:nvPr/>
            </p:nvSpPr>
            <p:spPr>
              <a:xfrm>
                <a:off x="9573707" y="4281776"/>
                <a:ext cx="2140195" cy="7418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20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2000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</m:acc>
                    <m:r>
                      <a:rPr lang="pt-BR" sz="20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sz="2000" dirty="0"/>
                  <a:t>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2000" b="0" i="0" smtClean="0">
                            <a:latin typeface="Cambria Math" panose="02040503050406030204" pitchFamily="18" charset="0"/>
                          </a:rPr>
                          <m:t>g</m:t>
                        </m:r>
                      </m:e>
                    </m:acc>
                  </m:oMath>
                </a14:m>
                <a:r>
                  <a:rPr lang="pt-BR" sz="2000" dirty="0"/>
                  <a:t>         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2000">
                            <a:latin typeface="Cambria Math" panose="02040503050406030204" pitchFamily="18" charset="0"/>
                          </a:rPr>
                          <m:t>b</m:t>
                        </m:r>
                      </m:e>
                    </m:acc>
                    <m:r>
                      <a:rPr lang="pt-BR" sz="20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sz="2000" dirty="0"/>
                  <a:t>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2000" b="0" i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acc>
                    <m:r>
                      <a:rPr lang="pt-BR" sz="20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pt-BR" sz="2000" dirty="0"/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20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2000" b="0" i="0" smtClean="0"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acc>
                  </m:oMath>
                </a14:m>
                <a:r>
                  <a:rPr lang="pt-BR" sz="2000" dirty="0"/>
                  <a:t> 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2000" b="0" i="0" smtClean="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</m:acc>
                  </m:oMath>
                </a14:m>
                <a:r>
                  <a:rPr lang="pt-BR" sz="2000" dirty="0"/>
                  <a:t>         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2000" b="0" i="0" smtClean="0">
                            <a:latin typeface="Cambria Math" panose="02040503050406030204" pitchFamily="18" charset="0"/>
                          </a:rPr>
                          <m:t>d</m:t>
                        </m:r>
                      </m:e>
                    </m:acc>
                    <m:r>
                      <a:rPr lang="pt-BR" sz="20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sz="2000" dirty="0"/>
                  <a:t> 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2000" b="0" i="0" smtClean="0">
                            <a:latin typeface="Cambria Math" panose="02040503050406030204" pitchFamily="18" charset="0"/>
                          </a:rPr>
                          <m:t>f</m:t>
                        </m:r>
                      </m:e>
                    </m:acc>
                    <m:r>
                      <a:rPr lang="pt-BR" sz="20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pt-BR" sz="2000" dirty="0"/>
              </a:p>
            </p:txBody>
          </p:sp>
        </mc:Choice>
        <mc:Fallback xmlns="">
          <p:sp>
            <p:nvSpPr>
              <p:cNvPr id="25" name="CaixaDeTexto 24">
                <a:extLst>
                  <a:ext uri="{FF2B5EF4-FFF2-40B4-BE49-F238E27FC236}">
                    <a16:creationId xmlns:a16="http://schemas.microsoft.com/office/drawing/2014/main" id="{8869FD22-68D7-30AC-0EFF-7ACCE031A2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3707" y="4281776"/>
                <a:ext cx="2140195" cy="741870"/>
              </a:xfrm>
              <a:prstGeom prst="rect">
                <a:avLst/>
              </a:prstGeom>
              <a:blipFill>
                <a:blip r:embed="rId6"/>
                <a:stretch>
                  <a:fillRect t="-4918" r="-3693" b="-1393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aixaDeTexto 25">
                <a:extLst>
                  <a:ext uri="{FF2B5EF4-FFF2-40B4-BE49-F238E27FC236}">
                    <a16:creationId xmlns:a16="http://schemas.microsoft.com/office/drawing/2014/main" id="{B3EE4944-2E19-3A9A-B0E9-6726258735AB}"/>
                  </a:ext>
                </a:extLst>
              </p:cNvPr>
              <p:cNvSpPr txBox="1"/>
              <p:nvPr/>
            </p:nvSpPr>
            <p:spPr>
              <a:xfrm>
                <a:off x="9573706" y="5444084"/>
                <a:ext cx="2140195" cy="7418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20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2000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</m:acc>
                    <m:r>
                      <a:rPr lang="pt-BR" sz="20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sz="2000" dirty="0"/>
                  <a:t>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2000" b="0" i="0" smtClean="0">
                            <a:latin typeface="Cambria Math" panose="02040503050406030204" pitchFamily="18" charset="0"/>
                          </a:rPr>
                          <m:t>f</m:t>
                        </m:r>
                      </m:e>
                    </m:acc>
                  </m:oMath>
                </a14:m>
                <a:r>
                  <a:rPr lang="pt-BR" sz="2000" dirty="0"/>
                  <a:t>         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2000">
                            <a:latin typeface="Cambria Math" panose="02040503050406030204" pitchFamily="18" charset="0"/>
                          </a:rPr>
                          <m:t>b</m:t>
                        </m:r>
                      </m:e>
                    </m:acc>
                    <m:r>
                      <a:rPr lang="pt-BR" sz="20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sz="2000" dirty="0"/>
                  <a:t>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2000" b="0" i="0" smtClean="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</m:acc>
                    <m:r>
                      <a:rPr lang="pt-BR" sz="20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pt-BR" sz="2000" dirty="0"/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20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2000" b="0" i="0" smtClean="0"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acc>
                  </m:oMath>
                </a14:m>
                <a:r>
                  <a:rPr lang="pt-BR" sz="2000" dirty="0"/>
                  <a:t> 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2000" b="0" i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acc>
                  </m:oMath>
                </a14:m>
                <a:r>
                  <a:rPr lang="pt-BR" sz="2000" dirty="0"/>
                  <a:t>         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2000" b="0" i="0" smtClean="0">
                            <a:latin typeface="Cambria Math" panose="02040503050406030204" pitchFamily="18" charset="0"/>
                          </a:rPr>
                          <m:t>d</m:t>
                        </m:r>
                      </m:e>
                    </m:acc>
                    <m:r>
                      <a:rPr lang="pt-BR" sz="20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sz="2000" dirty="0"/>
                  <a:t> 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2000" b="0" i="0" smtClean="0">
                            <a:latin typeface="Cambria Math" panose="02040503050406030204" pitchFamily="18" charset="0"/>
                          </a:rPr>
                          <m:t>g</m:t>
                        </m:r>
                      </m:e>
                    </m:acc>
                    <m:r>
                      <a:rPr lang="pt-BR" sz="20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pt-BR" sz="2000" dirty="0"/>
              </a:p>
            </p:txBody>
          </p:sp>
        </mc:Choice>
        <mc:Fallback xmlns="">
          <p:sp>
            <p:nvSpPr>
              <p:cNvPr id="26" name="CaixaDeTexto 25">
                <a:extLst>
                  <a:ext uri="{FF2B5EF4-FFF2-40B4-BE49-F238E27FC236}">
                    <a16:creationId xmlns:a16="http://schemas.microsoft.com/office/drawing/2014/main" id="{B3EE4944-2E19-3A9A-B0E9-6726258735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3706" y="5444084"/>
                <a:ext cx="2140195" cy="741870"/>
              </a:xfrm>
              <a:prstGeom prst="rect">
                <a:avLst/>
              </a:prstGeom>
              <a:blipFill>
                <a:blip r:embed="rId7"/>
                <a:stretch>
                  <a:fillRect t="-4918" r="-6818" b="-1393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727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708248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Polígonos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BCAD7E0-8382-430A-ACD8-1DB02241E8C3}"/>
              </a:ext>
            </a:extLst>
          </p:cNvPr>
          <p:cNvSpPr/>
          <p:nvPr/>
        </p:nvSpPr>
        <p:spPr>
          <a:xfrm>
            <a:off x="568841" y="1377741"/>
            <a:ext cx="96630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Exemplo de um polígono e seus elementos.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/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BFBAB9D5-8C41-9A2E-2078-7F1E9CC923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6064" y="1793816"/>
            <a:ext cx="7946136" cy="451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039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44280" y="661332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Polígonos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BCAD7E0-8382-430A-ACD8-1DB02241E8C3}"/>
              </a:ext>
            </a:extLst>
          </p:cNvPr>
          <p:cNvSpPr/>
          <p:nvPr/>
        </p:nvSpPr>
        <p:spPr>
          <a:xfrm>
            <a:off x="463887" y="1373381"/>
            <a:ext cx="53492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Um polígono pode ser nomeado de acordo com a quantidade de lados, vértices e ângulos internos.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 dirty="0"/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1CA8DC7F-360E-035E-7EA8-CAC20E96FF67}"/>
              </a:ext>
            </a:extLst>
          </p:cNvPr>
          <p:cNvSpPr/>
          <p:nvPr/>
        </p:nvSpPr>
        <p:spPr>
          <a:xfrm rot="16200000">
            <a:off x="3511385" y="3883276"/>
            <a:ext cx="4900429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8E8B8C0E-8B8E-6B5C-750A-86F15A2AB05B}"/>
              </a:ext>
            </a:extLst>
          </p:cNvPr>
          <p:cNvSpPr/>
          <p:nvPr/>
        </p:nvSpPr>
        <p:spPr>
          <a:xfrm>
            <a:off x="6207543" y="1393450"/>
            <a:ext cx="5143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Um polígono também pode ser classificado em </a:t>
            </a:r>
            <a:r>
              <a:rPr lang="pt-BR" b="1" dirty="0">
                <a:latin typeface="Roboto"/>
              </a:rPr>
              <a:t>convexo</a:t>
            </a:r>
            <a:r>
              <a:rPr lang="pt-BR" dirty="0">
                <a:latin typeface="Roboto"/>
              </a:rPr>
              <a:t> e </a:t>
            </a:r>
            <a:r>
              <a:rPr lang="pt-BR" b="1" dirty="0">
                <a:latin typeface="Roboto"/>
              </a:rPr>
              <a:t>não convexo</a:t>
            </a:r>
            <a:r>
              <a:rPr lang="pt-BR" dirty="0">
                <a:latin typeface="Roboto"/>
              </a:rPr>
              <a:t>. </a:t>
            </a:r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C07F8072-8952-7F0B-41E2-3AC5705C22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679" y="2245362"/>
            <a:ext cx="4727894" cy="3963504"/>
          </a:xfrm>
          <a:prstGeom prst="rect">
            <a:avLst/>
          </a:prstGeom>
        </p:spPr>
      </p:pic>
      <p:pic>
        <p:nvPicPr>
          <p:cNvPr id="21" name="Imagem 20">
            <a:extLst>
              <a:ext uri="{FF2B5EF4-FFF2-40B4-BE49-F238E27FC236}">
                <a16:creationId xmlns:a16="http://schemas.microsoft.com/office/drawing/2014/main" id="{5E1BB2A3-4EC3-B1CD-6288-5DD1B0616D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5923" y="2188275"/>
            <a:ext cx="2374677" cy="1298156"/>
          </a:xfrm>
          <a:prstGeom prst="rect">
            <a:avLst/>
          </a:prstGeom>
        </p:spPr>
      </p:pic>
      <p:pic>
        <p:nvPicPr>
          <p:cNvPr id="23" name="Imagem 22">
            <a:extLst>
              <a:ext uri="{FF2B5EF4-FFF2-40B4-BE49-F238E27FC236}">
                <a16:creationId xmlns:a16="http://schemas.microsoft.com/office/drawing/2014/main" id="{E107A8BB-9EE2-7246-6A47-AC85AAF0EA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48158" y="1885666"/>
            <a:ext cx="1739684" cy="1334149"/>
          </a:xfrm>
          <a:prstGeom prst="rect">
            <a:avLst/>
          </a:prstGeom>
        </p:spPr>
      </p:pic>
      <p:sp>
        <p:nvSpPr>
          <p:cNvPr id="24" name="Retângulo 23">
            <a:extLst>
              <a:ext uri="{FF2B5EF4-FFF2-40B4-BE49-F238E27FC236}">
                <a16:creationId xmlns:a16="http://schemas.microsoft.com/office/drawing/2014/main" id="{74CEB448-9FFF-5F37-BF1E-65FF2AFD6932}"/>
              </a:ext>
            </a:extLst>
          </p:cNvPr>
          <p:cNvSpPr/>
          <p:nvPr/>
        </p:nvSpPr>
        <p:spPr>
          <a:xfrm>
            <a:off x="6235923" y="3534616"/>
            <a:ext cx="254478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400" dirty="0">
                <a:latin typeface="Roboto"/>
              </a:rPr>
              <a:t>Quando todo segmento de reta com extremidades no polígono tem todos os seus pontos também no polígono, dizemos que esse é um polígono convexo.</a:t>
            </a:r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4D6E5B7B-77BD-6E04-43DA-93FEF92F562F}"/>
              </a:ext>
            </a:extLst>
          </p:cNvPr>
          <p:cNvSpPr/>
          <p:nvPr/>
        </p:nvSpPr>
        <p:spPr>
          <a:xfrm>
            <a:off x="9329287" y="3319172"/>
            <a:ext cx="254478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400" dirty="0">
                <a:latin typeface="Roboto"/>
              </a:rPr>
              <a:t>Quando é possível traçar um segmento de reta com extremidades no polígono, de maneira que algum ponto desse segmento de reta seja externo ao polígono, dizemos que esse é um polígono não convexo.</a:t>
            </a:r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27FCF34E-D9E7-8464-959E-856158680723}"/>
              </a:ext>
            </a:extLst>
          </p:cNvPr>
          <p:cNvSpPr/>
          <p:nvPr/>
        </p:nvSpPr>
        <p:spPr>
          <a:xfrm>
            <a:off x="6207543" y="5284037"/>
            <a:ext cx="53492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Quando um polígono possui todos os lados e todos os ângulos internos com medidas iguais, dizemos que é um </a:t>
            </a:r>
            <a:r>
              <a:rPr lang="pt-BR" b="1" dirty="0">
                <a:latin typeface="Roboto"/>
              </a:rPr>
              <a:t>polígono regular</a:t>
            </a:r>
            <a:r>
              <a:rPr lang="pt-BR" dirty="0">
                <a:latin typeface="Roboto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5008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433349" y="691363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Polígonos no plano cartesiano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BCAD7E0-8382-430A-ACD8-1DB02241E8C3}"/>
              </a:ext>
            </a:extLst>
          </p:cNvPr>
          <p:cNvSpPr/>
          <p:nvPr/>
        </p:nvSpPr>
        <p:spPr>
          <a:xfrm>
            <a:off x="433350" y="1351216"/>
            <a:ext cx="579538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O plano cartesiano é composto de duas retas numeradas e perpendiculares entre si.</a:t>
            </a:r>
          </a:p>
          <a:p>
            <a:pPr algn="just"/>
            <a:endParaRPr lang="pt-BR" dirty="0">
              <a:latin typeface="Roboto"/>
            </a:endParaRPr>
          </a:p>
          <a:p>
            <a:pPr algn="just"/>
            <a:r>
              <a:rPr lang="pt-BR" dirty="0">
                <a:latin typeface="Roboto"/>
              </a:rPr>
              <a:t>A reta horizontal é o eixo das abscissas (eixo </a:t>
            </a:r>
            <a:r>
              <a:rPr lang="pt-BR" b="1" dirty="0">
                <a:latin typeface="Roboto"/>
              </a:rPr>
              <a:t>x</a:t>
            </a:r>
            <a:r>
              <a:rPr lang="pt-BR" dirty="0">
                <a:latin typeface="Roboto"/>
              </a:rPr>
              <a:t>), a reta vertical é o eixo das ordenadas (eixo </a:t>
            </a:r>
            <a:r>
              <a:rPr lang="pt-BR" b="1" dirty="0">
                <a:latin typeface="Roboto"/>
              </a:rPr>
              <a:t>y</a:t>
            </a:r>
            <a:r>
              <a:rPr lang="pt-BR" dirty="0">
                <a:latin typeface="Roboto"/>
              </a:rPr>
              <a:t>) e o ponto em que elas se cruzam é a origem.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/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86006CB6-7C3C-9A43-96E9-92A518898F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6965" y="3105542"/>
            <a:ext cx="4819035" cy="3433370"/>
          </a:xfrm>
          <a:prstGeom prst="rect">
            <a:avLst/>
          </a:prstGeom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1E067602-6A48-539E-3DD7-366C5FF9C0DE}"/>
              </a:ext>
            </a:extLst>
          </p:cNvPr>
          <p:cNvSpPr/>
          <p:nvPr/>
        </p:nvSpPr>
        <p:spPr>
          <a:xfrm rot="16200000">
            <a:off x="3877977" y="3974556"/>
            <a:ext cx="5082992" cy="45720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26A23CD1-EA3B-E281-9674-BB2703A9EC4D}"/>
              </a:ext>
            </a:extLst>
          </p:cNvPr>
          <p:cNvSpPr/>
          <p:nvPr/>
        </p:nvSpPr>
        <p:spPr>
          <a:xfrm>
            <a:off x="6610211" y="1345163"/>
            <a:ext cx="505728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No polígono apresentado, os vértices podem ser indicados pelos pontos: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>
                <a:latin typeface="Roboto"/>
              </a:rPr>
              <a:t>A(-1, 4);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>
                <a:latin typeface="Roboto"/>
              </a:rPr>
              <a:t>B(-5, -3);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>
                <a:latin typeface="Roboto"/>
              </a:rPr>
              <a:t>C(3, -2).</a:t>
            </a: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A9900DE1-62C1-E52D-5DA8-767CC89592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44901" y="2953071"/>
            <a:ext cx="3788117" cy="3164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982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eta: Pentágono 14">
            <a:extLst>
              <a:ext uri="{FF2B5EF4-FFF2-40B4-BE49-F238E27FC236}">
                <a16:creationId xmlns:a16="http://schemas.microsoft.com/office/drawing/2014/main" id="{A5AF928C-5034-44B6-A143-AE76DA6EB48C}"/>
              </a:ext>
            </a:extLst>
          </p:cNvPr>
          <p:cNvSpPr/>
          <p:nvPr/>
        </p:nvSpPr>
        <p:spPr>
          <a:xfrm rot="10800000">
            <a:off x="6500496" y="4979808"/>
            <a:ext cx="4928680" cy="490997"/>
          </a:xfrm>
          <a:prstGeom prst="homePlat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: Pentágono 10">
            <a:extLst>
              <a:ext uri="{FF2B5EF4-FFF2-40B4-BE49-F238E27FC236}">
                <a16:creationId xmlns:a16="http://schemas.microsoft.com/office/drawing/2014/main" id="{EBC9AD33-C7CE-4244-8738-30D3057E73F1}"/>
              </a:ext>
            </a:extLst>
          </p:cNvPr>
          <p:cNvSpPr/>
          <p:nvPr/>
        </p:nvSpPr>
        <p:spPr>
          <a:xfrm rot="10800000">
            <a:off x="6500496" y="4356488"/>
            <a:ext cx="4928680" cy="490997"/>
          </a:xfrm>
          <a:prstGeom prst="homePlat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5" y="659237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Triângulos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DE6BC5AF-81FA-406D-9966-2AF0F44C7EE5}"/>
              </a:ext>
            </a:extLst>
          </p:cNvPr>
          <p:cNvSpPr/>
          <p:nvPr/>
        </p:nvSpPr>
        <p:spPr>
          <a:xfrm>
            <a:off x="647827" y="1415069"/>
            <a:ext cx="544817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pt-BR" dirty="0">
                <a:latin typeface="Roboto"/>
              </a:rPr>
              <a:t>A construção de um triângulo é possível apenas quando a medida do maior lado é menor que a soma das medidas dos outros dois lados. Essa é a condição de existência de</a:t>
            </a:r>
          </a:p>
          <a:p>
            <a:pPr algn="l"/>
            <a:r>
              <a:rPr lang="pt-BR" dirty="0">
                <a:latin typeface="Roboto"/>
              </a:rPr>
              <a:t>um triângulo.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01BA0EC8-15A2-4EC3-8D2F-A7B8AD6A34BC}"/>
              </a:ext>
            </a:extLst>
          </p:cNvPr>
          <p:cNvSpPr/>
          <p:nvPr/>
        </p:nvSpPr>
        <p:spPr>
          <a:xfrm>
            <a:off x="6549541" y="273187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>
                <a:latin typeface="Roboto"/>
              </a:rPr>
              <a:t>A soma das medidas dos ângulos internos de um triângulo é igual a 180°.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EA4A295F-3B12-4C36-AE59-949D723066D3}"/>
              </a:ext>
            </a:extLst>
          </p:cNvPr>
          <p:cNvSpPr/>
          <p:nvPr/>
        </p:nvSpPr>
        <p:spPr>
          <a:xfrm rot="10800000">
            <a:off x="6633557" y="2551160"/>
            <a:ext cx="2639517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5D9AF137-FCC0-40FF-83E5-7BA1233C04F8}"/>
              </a:ext>
            </a:extLst>
          </p:cNvPr>
          <p:cNvSpPr/>
          <p:nvPr/>
        </p:nvSpPr>
        <p:spPr>
          <a:xfrm rot="10800000">
            <a:off x="6608356" y="3554937"/>
            <a:ext cx="2639517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23951C5-CAAC-402F-A240-43154B39EB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01" t="6554" r="4654" b="-72"/>
          <a:stretch/>
        </p:blipFill>
        <p:spPr>
          <a:xfrm>
            <a:off x="1339360" y="3378208"/>
            <a:ext cx="3612493" cy="2280892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771D202B-7756-4C7E-9D56-5C99269A3BC9}"/>
              </a:ext>
            </a:extLst>
          </p:cNvPr>
          <p:cNvSpPr/>
          <p:nvPr/>
        </p:nvSpPr>
        <p:spPr>
          <a:xfrm>
            <a:off x="6704806" y="4417321"/>
            <a:ext cx="47500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i="1" dirty="0">
                <a:latin typeface="Roboto"/>
              </a:rPr>
              <a:t>a</a:t>
            </a:r>
            <a:r>
              <a:rPr lang="pt-BR" dirty="0">
                <a:latin typeface="Roboto"/>
              </a:rPr>
              <a:t>, </a:t>
            </a:r>
            <a:r>
              <a:rPr lang="pt-BR" i="1" dirty="0">
                <a:latin typeface="Roboto"/>
              </a:rPr>
              <a:t>b</a:t>
            </a:r>
            <a:r>
              <a:rPr lang="pt-BR" dirty="0">
                <a:latin typeface="Roboto"/>
              </a:rPr>
              <a:t>, </a:t>
            </a:r>
            <a:r>
              <a:rPr lang="pt-BR" i="1" dirty="0">
                <a:latin typeface="Roboto"/>
              </a:rPr>
              <a:t>c </a:t>
            </a:r>
            <a:r>
              <a:rPr lang="pt-BR" dirty="0">
                <a:latin typeface="Roboto"/>
              </a:rPr>
              <a:t>são as medidas dos ângulos internos;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436017A1-4F0A-446C-B073-5DFD0D7F8D0B}"/>
              </a:ext>
            </a:extLst>
          </p:cNvPr>
          <p:cNvSpPr/>
          <p:nvPr/>
        </p:nvSpPr>
        <p:spPr>
          <a:xfrm>
            <a:off x="6704806" y="4992300"/>
            <a:ext cx="47243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i="1" dirty="0">
                <a:latin typeface="Roboto"/>
              </a:rPr>
              <a:t>x</a:t>
            </a:r>
            <a:r>
              <a:rPr lang="pt-BR" dirty="0">
                <a:latin typeface="Roboto"/>
              </a:rPr>
              <a:t>, </a:t>
            </a:r>
            <a:r>
              <a:rPr lang="pt-BR" i="1" dirty="0">
                <a:latin typeface="Roboto"/>
              </a:rPr>
              <a:t>y</a:t>
            </a:r>
            <a:r>
              <a:rPr lang="pt-BR" dirty="0">
                <a:latin typeface="Roboto"/>
              </a:rPr>
              <a:t>, </a:t>
            </a:r>
            <a:r>
              <a:rPr lang="pt-BR" i="1" dirty="0">
                <a:latin typeface="Roboto"/>
              </a:rPr>
              <a:t>z </a:t>
            </a:r>
            <a:r>
              <a:rPr lang="pt-BR" dirty="0">
                <a:latin typeface="Roboto"/>
              </a:rPr>
              <a:t>são as medidas dos ângulos externos.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8</a:t>
            </a:fld>
            <a:endParaRPr lang="pt-BR"/>
          </a:p>
        </p:txBody>
      </p:sp>
      <p:pic>
        <p:nvPicPr>
          <p:cNvPr id="1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8664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5" y="713027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Medidas dos ângulos internos de um polígono regular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DE6BC5AF-81FA-406D-9966-2AF0F44C7EE5}"/>
              </a:ext>
            </a:extLst>
          </p:cNvPr>
          <p:cNvSpPr/>
          <p:nvPr/>
        </p:nvSpPr>
        <p:spPr>
          <a:xfrm>
            <a:off x="558608" y="1362782"/>
            <a:ext cx="110747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Para determinar a soma das medidas dos ângulos internos de um polígono qualquer, podemos decompor o polígono em triângulos.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9</a:t>
            </a:fld>
            <a:endParaRPr lang="pt-BR"/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278B2497-C328-77D8-2346-63BE9E1134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2067" y="2230582"/>
            <a:ext cx="8007865" cy="4329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0567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5686</TotalTime>
  <Words>779</Words>
  <Application>Microsoft Office PowerPoint</Application>
  <PresentationFormat>Widescreen</PresentationFormat>
  <Paragraphs>74</Paragraphs>
  <Slides>11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Roboto</vt:lpstr>
      <vt:lpstr>Tema do Office</vt:lpstr>
      <vt:lpstr>Apresentação do PowerPoint</vt:lpstr>
      <vt:lpstr>Matemática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</dc:title>
  <dc:creator>Diogo Martins Gonçalves Morais</dc:creator>
  <cp:lastModifiedBy> </cp:lastModifiedBy>
  <cp:revision>202</cp:revision>
  <dcterms:created xsi:type="dcterms:W3CDTF">2019-03-06T17:56:01Z</dcterms:created>
  <dcterms:modified xsi:type="dcterms:W3CDTF">2023-06-22T15:29:27Z</dcterms:modified>
</cp:coreProperties>
</file>