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3" r:id="rId2"/>
    <p:sldId id="338" r:id="rId3"/>
    <p:sldId id="300" r:id="rId4"/>
    <p:sldId id="299" r:id="rId5"/>
    <p:sldId id="369" r:id="rId6"/>
    <p:sldId id="301" r:id="rId7"/>
    <p:sldId id="370" r:id="rId8"/>
    <p:sldId id="371" r:id="rId9"/>
    <p:sldId id="303" r:id="rId10"/>
    <p:sldId id="372" r:id="rId11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8" clrIdx="0"/>
  <p:cmAuthor id="1" name="Lilian Semenichin Nogueira" initials="LSN" lastIdx="44" clrIdx="1"/>
  <p:cmAuthor id="2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12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3CAB-F43B-DD44-B52F-1263E3C89E2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7FEF-3FE9-1147-883A-2CC3B6BD16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4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A5E6-D2A2-8242-8D31-6E1AC788FC4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EC82-ED11-7F4F-A288-AC5BC24F12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9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F8FD-0032-8C41-BB70-BA9FF734D1D0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9237-EA2C-644C-9221-68A92E1996F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0BA8-F6D9-E54E-8505-583BF9C92A7A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0A16-DA16-3C44-B6BC-0258A522E1E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5AC-5160-654E-A0BE-D52EC40E503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8F2-011B-C94A-A85E-7F04CFC764D7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813D-DA47-1242-AE02-E22C87450D97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B50-CF6D-6A44-8E46-4CE43A77B403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C5A-F119-4447-BDB4-BBD0211A1C63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39A2-EA1A-C749-BF0A-4EED8F1A6C98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A29D-03AF-0647-9ABA-3E77B023426B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EE0D-51C0-B345-ABE4-038B0E81AFEF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7" Type="http://schemas.openxmlformats.org/officeDocument/2006/relationships/image" Target="../media/image11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0" r="22961" b="550"/>
          <a:stretch/>
        </p:blipFill>
        <p:spPr>
          <a:xfrm>
            <a:off x="-14990" y="-44970"/>
            <a:ext cx="9392575" cy="690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0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91384" y="629460"/>
            <a:ext cx="7833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Equações na resolução de problemas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>
                <a:extLst>
                  <a:ext uri="{FF2B5EF4-FFF2-40B4-BE49-F238E27FC236}">
                    <a16:creationId xmlns:a16="http://schemas.microsoft.com/office/drawing/2014/main" id="{520176A5-36CA-4BD5-BC01-2B0F5845E6C0}"/>
                  </a:ext>
                </a:extLst>
              </p:cNvPr>
              <p:cNvSpPr/>
              <p:nvPr/>
            </p:nvSpPr>
            <p:spPr>
              <a:xfrm>
                <a:off x="526763" y="1220165"/>
                <a:ext cx="10500901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b="0" dirty="0">
                    <a:latin typeface="Roboto" panose="02000000000000000000" pitchFamily="2" charset="0"/>
                    <a:ea typeface="Roboto" panose="02000000000000000000" pitchFamily="2" charset="0"/>
                  </a:rPr>
                  <a:t>Pode-se utilizar equações do 1º grau com uma incógnita na resolução de problemas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 Veja alguns passos que podem ser seguidos: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Ler com atenção o problema e anotar os dados.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Traduzir o enunciado para a linguagem algébrica, obtendo uma equação correspondente.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Resolver a equação estabelecida.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Analisar o resultado obtido e dar a resposta conveniente.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pt-BR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  <a:p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Exemplo: </a:t>
                </a:r>
              </a:p>
              <a:p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Em uma turma, 20% dos estudantes praticam capoeira. Sabendo que o restante da turma (24 estudantes) treina outros esportes, quantos estudantes há, ao todo, nessa turma?</a:t>
                </a:r>
              </a:p>
            </p:txBody>
          </p:sp>
        </mc:Choice>
        <mc:Fallback xmlns="">
          <p:sp>
            <p:nvSpPr>
              <p:cNvPr id="2" name="Retângulo 1">
                <a:extLst>
                  <a:ext uri="{FF2B5EF4-FFF2-40B4-BE49-F238E27FC236}">
                    <a16:creationId xmlns:a16="http://schemas.microsoft.com/office/drawing/2014/main" id="{520176A5-36CA-4BD5-BC01-2B0F5845E6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763" y="1220165"/>
                <a:ext cx="10500901" cy="2862322"/>
              </a:xfrm>
              <a:prstGeom prst="rect">
                <a:avLst/>
              </a:prstGeom>
              <a:blipFill>
                <a:blip r:embed="rId2"/>
                <a:stretch>
                  <a:fillRect l="-464" t="-851" b="-255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D237090-A480-2281-5788-90661A03B1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828" y="4453533"/>
            <a:ext cx="5167385" cy="124949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D0F5E1B-3771-0609-7682-5A34561F13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4439" y="4563336"/>
            <a:ext cx="3435472" cy="1352907"/>
          </a:xfrm>
          <a:prstGeom prst="rect">
            <a:avLst/>
          </a:prstGeom>
        </p:spPr>
      </p:pic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0A8E7180-97C8-0B71-61EF-24644D350118}"/>
              </a:ext>
            </a:extLst>
          </p:cNvPr>
          <p:cNvSpPr/>
          <p:nvPr/>
        </p:nvSpPr>
        <p:spPr>
          <a:xfrm>
            <a:off x="6281983" y="4895950"/>
            <a:ext cx="1352550" cy="5666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>
                <a:latin typeface="Roboto"/>
              </a:rPr>
              <a:t>Resolução</a:t>
            </a:r>
          </a:p>
        </p:txBody>
      </p:sp>
    </p:spTree>
    <p:extLst>
      <p:ext uri="{BB962C8B-B14F-4D97-AF65-F5344CB8AC3E}">
        <p14:creationId xmlns:p14="http://schemas.microsoft.com/office/powerpoint/2010/main" val="345168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9465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5</a:t>
            </a:r>
          </a:p>
          <a:p>
            <a:r>
              <a:rPr lang="pt-BR" sz="2800" dirty="0">
                <a:latin typeface="Roboto"/>
              </a:rPr>
              <a:t>Expressões algébricas e equações</a:t>
            </a:r>
          </a:p>
          <a:p>
            <a:endParaRPr lang="pt-BR" sz="2800" dirty="0">
              <a:latin typeface="Robo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120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4336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Sequências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3BB52F1-C37F-4332-8828-1474AFEC80C1}"/>
              </a:ext>
            </a:extLst>
          </p:cNvPr>
          <p:cNvSpPr/>
          <p:nvPr/>
        </p:nvSpPr>
        <p:spPr>
          <a:xfrm>
            <a:off x="506026" y="1247979"/>
            <a:ext cx="1100284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uma sequência tem um número finito de termos, ela é chamada de sequência finita. No entanto, se é formada por infinitos termos (continua indefinidamente), temos uma sequência infinita.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Quando identificamos um padrão (ou regra) de formação de uma sequência, podemos escrever uma expressão que indica como obter cada termo da sequência. Essa expressão é chamada de </a:t>
            </a:r>
            <a:r>
              <a:rPr lang="pt-BR" b="1" dirty="0">
                <a:latin typeface="Roboto"/>
              </a:rPr>
              <a:t>lei de formação </a:t>
            </a:r>
            <a:r>
              <a:rPr lang="pt-BR" dirty="0">
                <a:latin typeface="Roboto"/>
              </a:rPr>
              <a:t>da sequência.</a:t>
            </a:r>
          </a:p>
          <a:p>
            <a:r>
              <a:rPr lang="pt-BR" dirty="0">
                <a:latin typeface="Roboto"/>
              </a:rPr>
              <a:t>Nesse caso temos: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2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0FF18C8E-0BC1-CEDD-EC82-CB37EADCC7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33" y="3218682"/>
            <a:ext cx="8524875" cy="1590675"/>
          </a:xfrm>
          <a:prstGeom prst="rect">
            <a:avLst/>
          </a:prstGeom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CA2198F8-80EB-0ACF-858F-4205E96896FD}"/>
              </a:ext>
            </a:extLst>
          </p:cNvPr>
          <p:cNvSpPr/>
          <p:nvPr/>
        </p:nvSpPr>
        <p:spPr>
          <a:xfrm>
            <a:off x="506026" y="4963690"/>
            <a:ext cx="11002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sequências que podem ser definidas por uma lei de formação obtida de forma recursiva são chamadas de </a:t>
            </a:r>
            <a:r>
              <a:rPr lang="pt-BR" b="1" dirty="0">
                <a:latin typeface="Roboto"/>
              </a:rPr>
              <a:t>sequências recursivas</a:t>
            </a:r>
            <a:r>
              <a:rPr lang="pt-BR" dirty="0">
                <a:latin typeface="Robo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663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99077" y="704733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Expressões algébricas 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C0E2710-AB70-4BA5-B6C7-5872C940866A}"/>
              </a:ext>
            </a:extLst>
          </p:cNvPr>
          <p:cNvSpPr/>
          <p:nvPr/>
        </p:nvSpPr>
        <p:spPr>
          <a:xfrm>
            <a:off x="543478" y="1436143"/>
            <a:ext cx="113705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Expressões matemáticas que apresentam números e letras, ou somente letras, envolvendo operações são denominadas </a:t>
            </a:r>
            <a:r>
              <a:rPr lang="pt-BR" b="1" dirty="0">
                <a:latin typeface="Roboto"/>
              </a:rPr>
              <a:t>expressões algébricas</a:t>
            </a:r>
            <a:r>
              <a:rPr lang="pt-BR" dirty="0">
                <a:latin typeface="Roboto"/>
              </a:rPr>
              <a:t>. 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4C3C9242-5CC5-4A25-B5DB-DDE255ABAE1C}"/>
              </a:ext>
            </a:extLst>
          </p:cNvPr>
          <p:cNvSpPr/>
          <p:nvPr/>
        </p:nvSpPr>
        <p:spPr>
          <a:xfrm>
            <a:off x="543478" y="3749977"/>
            <a:ext cx="1121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certa pizzaria, a </a:t>
            </a:r>
            <a:r>
              <a:rPr lang="pt-BR" b="1" dirty="0">
                <a:latin typeface="Roboto"/>
              </a:rPr>
              <a:t>taxa de entrega </a:t>
            </a:r>
            <a:r>
              <a:rPr lang="pt-BR" dirty="0">
                <a:latin typeface="Roboto"/>
              </a:rPr>
              <a:t>é calculada da seguinte maneira: um valor fixo de </a:t>
            </a:r>
            <a:r>
              <a:rPr lang="pt-BR" b="1" dirty="0">
                <a:latin typeface="Roboto"/>
              </a:rPr>
              <a:t>R$ 3,00 </a:t>
            </a:r>
            <a:r>
              <a:rPr lang="pt-BR" dirty="0">
                <a:latin typeface="Roboto"/>
              </a:rPr>
              <a:t>mais </a:t>
            </a:r>
            <a:r>
              <a:rPr lang="pt-BR" b="1" dirty="0">
                <a:latin typeface="Roboto"/>
              </a:rPr>
              <a:t>R$ 1,25 </a:t>
            </a:r>
            <a:r>
              <a:rPr lang="pt-BR" dirty="0">
                <a:latin typeface="Roboto"/>
              </a:rPr>
              <a:t>por quilômetro de deslocamento.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4F00A60-6621-4770-B6E2-006FFC2D2BBB}"/>
              </a:ext>
            </a:extLst>
          </p:cNvPr>
          <p:cNvSpPr/>
          <p:nvPr/>
        </p:nvSpPr>
        <p:spPr>
          <a:xfrm>
            <a:off x="543478" y="2310831"/>
            <a:ext cx="110556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letras das expressões algébricas representam números e são chamadas de </a:t>
            </a:r>
            <a:r>
              <a:rPr lang="pt-BR" b="1" dirty="0">
                <a:latin typeface="Roboto"/>
              </a:rPr>
              <a:t>variáveis</a:t>
            </a:r>
            <a:r>
              <a:rPr lang="pt-BR" dirty="0">
                <a:latin typeface="Roboto"/>
              </a:rPr>
              <a:t>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O </a:t>
            </a:r>
            <a:r>
              <a:rPr lang="pt-BR" b="1" dirty="0">
                <a:latin typeface="Roboto"/>
              </a:rPr>
              <a:t>valor numérico </a:t>
            </a:r>
            <a:r>
              <a:rPr lang="pt-BR" dirty="0">
                <a:latin typeface="Roboto"/>
              </a:rPr>
              <a:t>de uma expressão algébrica é o resultado obtido quando substituímos cada variável por um número e realizamos os cálculos.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DCDCD8D-D934-1991-542B-8665B6F2F5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3072" y="4635125"/>
            <a:ext cx="5714995" cy="168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63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99077" y="704733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Igualdade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C0E2710-AB70-4BA5-B6C7-5872C940866A}"/>
              </a:ext>
            </a:extLst>
          </p:cNvPr>
          <p:cNvSpPr/>
          <p:nvPr/>
        </p:nvSpPr>
        <p:spPr>
          <a:xfrm>
            <a:off x="543478" y="1436143"/>
            <a:ext cx="113705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De modo geral, podemos representar uma igualdade por a = b, em que a e b são expressões diferentes para um mesmo número. Isso é chamado de </a:t>
            </a:r>
            <a:r>
              <a:rPr lang="pt-BR" b="1" dirty="0">
                <a:latin typeface="Roboto"/>
              </a:rPr>
              <a:t>princípio da igualdade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4F00A60-6621-4770-B6E2-006FFC2D2BBB}"/>
              </a:ext>
            </a:extLst>
          </p:cNvPr>
          <p:cNvSpPr/>
          <p:nvPr/>
        </p:nvSpPr>
        <p:spPr>
          <a:xfrm>
            <a:off x="543478" y="2310831"/>
            <a:ext cx="110556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uma igualdade tem-se: 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A expressão matemática situada à esquerda do símbolo = é denominada 1º membro da igualdade. </a:t>
            </a:r>
          </a:p>
          <a:p>
            <a:r>
              <a:rPr lang="pt-BR" dirty="0">
                <a:latin typeface="Roboto"/>
              </a:rPr>
              <a:t>A expressão matemática situada à direita do símbolo = é denominada</a:t>
            </a:r>
          </a:p>
          <a:p>
            <a:r>
              <a:rPr lang="pt-BR" dirty="0">
                <a:latin typeface="Roboto"/>
              </a:rPr>
              <a:t>2º membro da igualdade. </a:t>
            </a:r>
          </a:p>
          <a:p>
            <a:r>
              <a:rPr lang="pt-BR" dirty="0">
                <a:latin typeface="Roboto"/>
              </a:rPr>
              <a:t>Assim: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5EEC6BC-50CE-0B59-2542-40DD9BD11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010" y="4458278"/>
            <a:ext cx="89820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28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4252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Equações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C0E2710-AB70-4BA5-B6C7-5872C940866A}"/>
              </a:ext>
            </a:extLst>
          </p:cNvPr>
          <p:cNvSpPr/>
          <p:nvPr/>
        </p:nvSpPr>
        <p:spPr>
          <a:xfrm>
            <a:off x="570108" y="1282954"/>
            <a:ext cx="110170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Equação</a:t>
            </a:r>
            <a:r>
              <a:rPr lang="pt-BR" dirty="0">
                <a:latin typeface="Roboto"/>
              </a:rPr>
              <a:t> é toda sentença matemática expressa por uma igualdade em que há um ou mais símbolos que representam números desconhecidos dessa sentença.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8B637BC-6547-4625-A567-CB64EC98919C}"/>
              </a:ext>
            </a:extLst>
          </p:cNvPr>
          <p:cNvSpPr/>
          <p:nvPr/>
        </p:nvSpPr>
        <p:spPr>
          <a:xfrm>
            <a:off x="604855" y="2308108"/>
            <a:ext cx="109822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Esses símbolos são chamados </a:t>
            </a:r>
            <a:r>
              <a:rPr lang="pt-BR" b="1" dirty="0">
                <a:latin typeface="Roboto"/>
              </a:rPr>
              <a:t>incógnitas</a:t>
            </a:r>
            <a:r>
              <a:rPr lang="pt-BR" dirty="0">
                <a:latin typeface="Roboto"/>
              </a:rPr>
              <a:t>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A sentença matemática x - y = 20 é uma equação com duas incógnitas representadas pelas letras x e y;</a:t>
            </a:r>
          </a:p>
          <a:p>
            <a:r>
              <a:rPr lang="pt-BR" dirty="0">
                <a:latin typeface="Roboto"/>
              </a:rPr>
              <a:t>Como toda equação é uma igualdade, também indicamos os membros da equação. </a:t>
            </a:r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2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C8CD38FC-4007-A6F5-EEEF-A7E9797DF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6090" y="3653435"/>
            <a:ext cx="4007878" cy="1200329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6F143FF6-D393-08B0-5149-CE642E124F92}"/>
              </a:ext>
            </a:extLst>
          </p:cNvPr>
          <p:cNvSpPr/>
          <p:nvPr/>
        </p:nvSpPr>
        <p:spPr>
          <a:xfrm>
            <a:off x="604855" y="5379896"/>
            <a:ext cx="108982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Resolver uma equação consiste em obter suas </a:t>
            </a:r>
            <a:r>
              <a:rPr lang="pt-BR" b="1" dirty="0">
                <a:latin typeface="Roboto"/>
              </a:rPr>
              <a:t>raízes</a:t>
            </a:r>
            <a:r>
              <a:rPr lang="pt-BR" dirty="0">
                <a:latin typeface="Roboto"/>
              </a:rPr>
              <a:t> ou </a:t>
            </a:r>
            <a:r>
              <a:rPr lang="pt-BR" b="1" dirty="0">
                <a:latin typeface="Roboto"/>
              </a:rPr>
              <a:t>soluções</a:t>
            </a:r>
            <a:r>
              <a:rPr lang="pt-BR" dirty="0">
                <a:latin typeface="Roboto"/>
              </a:rPr>
              <a:t>, ou seja, determinar o número correspondente a cada incógnita que torna a sentença verdadeira.</a:t>
            </a:r>
            <a:endParaRPr lang="pt-BR" b="1" dirty="0"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468884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>
            <a:extLst>
              <a:ext uri="{FF2B5EF4-FFF2-40B4-BE49-F238E27FC236}">
                <a16:creationId xmlns:a16="http://schemas.microsoft.com/office/drawing/2014/main" id="{3B61CE45-6A6B-4394-9553-78D8F3878381}"/>
              </a:ext>
            </a:extLst>
          </p:cNvPr>
          <p:cNvSpPr/>
          <p:nvPr/>
        </p:nvSpPr>
        <p:spPr>
          <a:xfrm rot="10800000" flipV="1">
            <a:off x="6692541" y="3691746"/>
            <a:ext cx="2007495" cy="52322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2DC1EDA6-95F3-4FB5-B6FF-63D67BDC68D5}"/>
              </a:ext>
            </a:extLst>
          </p:cNvPr>
          <p:cNvSpPr/>
          <p:nvPr/>
        </p:nvSpPr>
        <p:spPr>
          <a:xfrm rot="10800000" flipV="1">
            <a:off x="4286023" y="5050471"/>
            <a:ext cx="2096369" cy="52322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C86D99E4-C304-45BF-B28A-FF1D9BE637A6}"/>
              </a:ext>
            </a:extLst>
          </p:cNvPr>
          <p:cNvSpPr/>
          <p:nvPr/>
        </p:nvSpPr>
        <p:spPr>
          <a:xfrm rot="10800000" flipV="1">
            <a:off x="1888153" y="3691746"/>
            <a:ext cx="1879173" cy="49382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19513" y="64934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Equações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A0CB06A-5122-4022-A1FA-9D3ED1FB3989}"/>
              </a:ext>
            </a:extLst>
          </p:cNvPr>
          <p:cNvSpPr/>
          <p:nvPr/>
        </p:nvSpPr>
        <p:spPr>
          <a:xfrm>
            <a:off x="1888152" y="4253390"/>
            <a:ext cx="1879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2p + 24 = 50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20176A5-36CA-4BD5-BC01-2B0F5845E6C0}"/>
              </a:ext>
            </a:extLst>
          </p:cNvPr>
          <p:cNvSpPr/>
          <p:nvPr/>
        </p:nvSpPr>
        <p:spPr>
          <a:xfrm>
            <a:off x="2304742" y="3758851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Roboto"/>
              </a:rPr>
              <a:t>Equação</a:t>
            </a:r>
            <a:endParaRPr lang="pt-BR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1BFB843-94A5-4FE1-BE27-DC96AD858708}"/>
              </a:ext>
            </a:extLst>
          </p:cNvPr>
          <p:cNvSpPr/>
          <p:nvPr/>
        </p:nvSpPr>
        <p:spPr>
          <a:xfrm>
            <a:off x="4781448" y="5627187"/>
            <a:ext cx="1274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p = 13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52D47B72-7B93-4C7A-97DC-74B043BA5F69}"/>
              </a:ext>
            </a:extLst>
          </p:cNvPr>
          <p:cNvSpPr/>
          <p:nvPr/>
        </p:nvSpPr>
        <p:spPr>
          <a:xfrm>
            <a:off x="4447834" y="5127415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Roboto"/>
              </a:rPr>
              <a:t>Raiz ou solução</a:t>
            </a:r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3DA20794-258D-4522-A2BD-1457AEEF9ECA}"/>
              </a:ext>
            </a:extLst>
          </p:cNvPr>
          <p:cNvSpPr/>
          <p:nvPr/>
        </p:nvSpPr>
        <p:spPr>
          <a:xfrm>
            <a:off x="7008658" y="3816237"/>
            <a:ext cx="1691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Verificação</a:t>
            </a:r>
            <a:endParaRPr lang="pt-BR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2BEEEEB7-93FE-451A-B68F-C7D686A8B6A0}"/>
              </a:ext>
            </a:extLst>
          </p:cNvPr>
          <p:cNvSpPr/>
          <p:nvPr/>
        </p:nvSpPr>
        <p:spPr>
          <a:xfrm>
            <a:off x="6773602" y="4349915"/>
            <a:ext cx="3382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2 · 13 + 24 = 50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FE89845-F427-4177-AB06-553A8474EEAC}"/>
              </a:ext>
            </a:extLst>
          </p:cNvPr>
          <p:cNvSpPr/>
          <p:nvPr/>
        </p:nvSpPr>
        <p:spPr>
          <a:xfrm>
            <a:off x="7186556" y="4873135"/>
            <a:ext cx="3382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26 + 24 = 50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49AE3097-6B1C-4230-BD51-CBC46F838561}"/>
              </a:ext>
            </a:extLst>
          </p:cNvPr>
          <p:cNvSpPr/>
          <p:nvPr/>
        </p:nvSpPr>
        <p:spPr>
          <a:xfrm>
            <a:off x="7854348" y="5354790"/>
            <a:ext cx="1413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50 = 50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F968BED-E231-4EE6-8B57-50C0EDECA046}"/>
              </a:ext>
            </a:extLst>
          </p:cNvPr>
          <p:cNvSpPr/>
          <p:nvPr/>
        </p:nvSpPr>
        <p:spPr>
          <a:xfrm>
            <a:off x="567868" y="1501650"/>
            <a:ext cx="106820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verificar se um número dado é raiz de uma equação pode-se proceder da seguinte maneira: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Substituir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 a incógnita pelo número dado.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C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alcular, separadamente, o valor numérico de cada membro da igualdade obtida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FrutigerLTStd-Light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2F2F2E"/>
              </a:solidFill>
              <a:latin typeface="Roboto"/>
            </a:endParaRP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Se o valor numérico do 1º membro for igual ao valor numérico do 2º membro, o número dado será raiz ou solução da equação.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2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823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7999" y="59986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Equações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8F968BED-E231-4EE6-8B57-50C0EDECA046}"/>
                  </a:ext>
                </a:extLst>
              </p:cNvPr>
              <p:cNvSpPr/>
              <p:nvPr/>
            </p:nvSpPr>
            <p:spPr>
              <a:xfrm>
                <a:off x="596355" y="1374852"/>
                <a:ext cx="10757446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Podemos obter uma equação equivalente a uma equação dada utilizando os </a:t>
                </a:r>
                <a:r>
                  <a:rPr lang="pt-BR" b="1" dirty="0">
                    <a:latin typeface="Roboto"/>
                  </a:rPr>
                  <a:t>princípios de equivalência</a:t>
                </a:r>
                <a:r>
                  <a:rPr lang="pt-BR" dirty="0">
                    <a:latin typeface="Roboto"/>
                  </a:rPr>
                  <a:t> de uma igualdade.</a:t>
                </a:r>
              </a:p>
              <a:p>
                <a:endParaRPr lang="pt-BR" b="1" dirty="0">
                  <a:solidFill>
                    <a:srgbClr val="2F2F2E"/>
                  </a:solidFill>
                  <a:latin typeface="Roboto"/>
                </a:endParaRPr>
              </a:p>
              <a:p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Se a = b, então a + c = b + c (princípio aditivo).</a:t>
                </a:r>
              </a:p>
              <a:p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Se a = b, então a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 c = b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 c (princípio multiplicativo).</a:t>
                </a:r>
              </a:p>
            </p:txBody>
          </p:sp>
        </mc:Choice>
        <mc:Fallback xmlns="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8F968BED-E231-4EE6-8B57-50C0EDECA0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55" y="1374852"/>
                <a:ext cx="10757446" cy="1477328"/>
              </a:xfrm>
              <a:prstGeom prst="rect">
                <a:avLst/>
              </a:prstGeom>
              <a:blipFill>
                <a:blip r:embed="rId2"/>
                <a:stretch>
                  <a:fillRect l="-510" t="-2066" b="-619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2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C349808-9CCB-2C15-980E-97569D9E4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354" y="3046087"/>
            <a:ext cx="8854809" cy="155817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998202A9-BB89-ADEA-FD6C-C48BE45836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769" y="4701611"/>
            <a:ext cx="8265122" cy="165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38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91384" y="629460"/>
            <a:ext cx="7833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Equações do 1° grau com uma incógnita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2C0E2710-AB70-4BA5-B6C7-5872C940866A}"/>
                  </a:ext>
                </a:extLst>
              </p:cNvPr>
              <p:cNvSpPr/>
              <p:nvPr/>
            </p:nvSpPr>
            <p:spPr>
              <a:xfrm>
                <a:off x="519010" y="1387575"/>
                <a:ext cx="1094756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Toda equação que pode ser reduzida à forma </a:t>
                </a:r>
                <a:r>
                  <a:rPr lang="pt-BR" dirty="0" err="1">
                    <a:latin typeface="Roboto"/>
                  </a:rPr>
                  <a:t>ax</a:t>
                </a:r>
                <a:r>
                  <a:rPr lang="pt-BR" dirty="0">
                    <a:latin typeface="Roboto"/>
                  </a:rPr>
                  <a:t> + b = 0, em que x representa a incógnita, e </a:t>
                </a:r>
                <a:r>
                  <a:rPr lang="pt-BR" i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i="1" dirty="0">
                    <a:latin typeface="Roboto"/>
                  </a:rPr>
                  <a:t>b </a:t>
                </a:r>
                <a:r>
                  <a:rPr lang="pt-BR" dirty="0">
                    <a:latin typeface="Roboto"/>
                  </a:rPr>
                  <a:t>são números racionais, com a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pt-BR" dirty="0">
                    <a:latin typeface="Roboto"/>
                  </a:rPr>
                  <a:t> 0, é denominada equação do 1º grau na incógnita </a:t>
                </a:r>
                <a:r>
                  <a:rPr lang="pt-BR" i="1" dirty="0">
                    <a:latin typeface="Roboto"/>
                  </a:rPr>
                  <a:t>x</a:t>
                </a:r>
                <a:r>
                  <a:rPr lang="pt-BR" dirty="0">
                    <a:latin typeface="Roboto"/>
                  </a:rPr>
                  <a:t>.</a:t>
                </a:r>
              </a:p>
            </p:txBody>
          </p:sp>
        </mc:Choice>
        <mc:Fallback xmlns=""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2C0E2710-AB70-4BA5-B6C7-5872C94086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10" y="1387575"/>
                <a:ext cx="10947566" cy="646331"/>
              </a:xfrm>
              <a:prstGeom prst="rect">
                <a:avLst/>
              </a:prstGeom>
              <a:blipFill>
                <a:blip r:embed="rId2"/>
                <a:stretch>
                  <a:fillRect l="-445" t="-4717" b="-1509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>
                <a:extLst>
                  <a:ext uri="{FF2B5EF4-FFF2-40B4-BE49-F238E27FC236}">
                    <a16:creationId xmlns:a16="http://schemas.microsoft.com/office/drawing/2014/main" id="{520176A5-36CA-4BD5-BC01-2B0F5845E6C0}"/>
                  </a:ext>
                </a:extLst>
              </p:cNvPr>
              <p:cNvSpPr/>
              <p:nvPr/>
            </p:nvSpPr>
            <p:spPr>
              <a:xfrm>
                <a:off x="3279107" y="2292097"/>
                <a:ext cx="56337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dirty="0">
                    <a:latin typeface="Roboto"/>
                  </a:rPr>
                  <a:t>Vamos resolver a equação </a:t>
                </a:r>
                <a:r>
                  <a:rPr lang="pt-BR" b="1" dirty="0">
                    <a:latin typeface="Roboto"/>
                  </a:rPr>
                  <a:t>5x + 1 = 36</a:t>
                </a:r>
                <a:r>
                  <a:rPr lang="pt-BR" dirty="0">
                    <a:latin typeface="Roboto"/>
                  </a:rPr>
                  <a:t>, sendo U =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ℚ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dirty="0">
                    <a:latin typeface="Roboto"/>
                  </a:rPr>
                  <a:t> </a:t>
                </a:r>
                <a:endParaRPr lang="pt-BR" dirty="0"/>
              </a:p>
            </p:txBody>
          </p:sp>
        </mc:Choice>
        <mc:Fallback xmlns="">
          <p:sp>
            <p:nvSpPr>
              <p:cNvPr id="2" name="Retângulo 1">
                <a:extLst>
                  <a:ext uri="{FF2B5EF4-FFF2-40B4-BE49-F238E27FC236}">
                    <a16:creationId xmlns:a16="http://schemas.microsoft.com/office/drawing/2014/main" id="{520176A5-36CA-4BD5-BC01-2B0F5845E6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107" y="2292097"/>
                <a:ext cx="5633786" cy="369332"/>
              </a:xfrm>
              <a:prstGeom prst="rect">
                <a:avLst/>
              </a:prstGeom>
              <a:blipFill>
                <a:blip r:embed="rId3"/>
                <a:stretch>
                  <a:fillRect l="-974" t="-8197" b="-2459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Seta: para a Direita 16">
            <a:extLst>
              <a:ext uri="{FF2B5EF4-FFF2-40B4-BE49-F238E27FC236}">
                <a16:creationId xmlns:a16="http://schemas.microsoft.com/office/drawing/2014/main" id="{F2C97909-E221-4ABD-A1EE-F5EC63F497DF}"/>
              </a:ext>
            </a:extLst>
          </p:cNvPr>
          <p:cNvSpPr/>
          <p:nvPr/>
        </p:nvSpPr>
        <p:spPr>
          <a:xfrm>
            <a:off x="4471189" y="3469165"/>
            <a:ext cx="2136875" cy="837014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/>
              </a:rPr>
              <a:t>Na prática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AEF8D5E-FDBE-4BAA-8970-C990AAC7F4E4}"/>
              </a:ext>
            </a:extLst>
          </p:cNvPr>
          <p:cNvSpPr/>
          <p:nvPr/>
        </p:nvSpPr>
        <p:spPr>
          <a:xfrm>
            <a:off x="631946" y="6043874"/>
            <a:ext cx="6301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Como </a:t>
            </a:r>
            <a:r>
              <a:rPr lang="pt-BR" b="1" dirty="0">
                <a:latin typeface="Roboto"/>
              </a:rPr>
              <a:t>7</a:t>
            </a:r>
            <a:r>
              <a:rPr lang="pt-BR" dirty="0">
                <a:latin typeface="Roboto"/>
              </a:rPr>
              <a:t>, temos que </a:t>
            </a:r>
            <a:r>
              <a:rPr lang="pt-BR" b="1" dirty="0">
                <a:latin typeface="Roboto"/>
              </a:rPr>
              <a:t>7</a:t>
            </a:r>
            <a:r>
              <a:rPr lang="pt-BR" dirty="0">
                <a:latin typeface="Roboto"/>
              </a:rPr>
              <a:t> é a </a:t>
            </a:r>
            <a:r>
              <a:rPr lang="pt-BR" b="1" dirty="0">
                <a:latin typeface="Roboto"/>
              </a:rPr>
              <a:t>raiz </a:t>
            </a:r>
            <a:r>
              <a:rPr lang="pt-BR" dirty="0">
                <a:latin typeface="Roboto"/>
              </a:rPr>
              <a:t>ou</a:t>
            </a:r>
            <a:r>
              <a:rPr lang="pt-BR" b="1" dirty="0">
                <a:latin typeface="Roboto"/>
              </a:rPr>
              <a:t> solução </a:t>
            </a:r>
            <a:r>
              <a:rPr lang="pt-BR" dirty="0">
                <a:latin typeface="Roboto"/>
              </a:rPr>
              <a:t>da equação. </a:t>
            </a:r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185ED792-FFF2-19F5-E352-7C247C8E9B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946" y="3042996"/>
            <a:ext cx="3121755" cy="1381253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EBBD2BB3-BF39-EF31-1FDC-056F275781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6176" y="3102721"/>
            <a:ext cx="4562640" cy="2187702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E3E453F8-1D4F-37CB-3C2D-687053B132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946" y="4966299"/>
            <a:ext cx="3620797" cy="72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467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</TotalTime>
  <Words>701</Words>
  <Application>Microsoft Office PowerPoint</Application>
  <PresentationFormat>Widescreen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FrutigerLTStd-Light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202</cp:revision>
  <dcterms:created xsi:type="dcterms:W3CDTF">2019-03-06T17:56:01Z</dcterms:created>
  <dcterms:modified xsi:type="dcterms:W3CDTF">2023-06-22T15:31:00Z</dcterms:modified>
</cp:coreProperties>
</file>