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3" r:id="rId2"/>
    <p:sldId id="337" r:id="rId3"/>
    <p:sldId id="304" r:id="rId4"/>
    <p:sldId id="305" r:id="rId5"/>
    <p:sldId id="306" r:id="rId6"/>
    <p:sldId id="307" r:id="rId7"/>
    <p:sldId id="368" r:id="rId8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12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0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2538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4</a:t>
            </a:r>
          </a:p>
          <a:p>
            <a:r>
              <a:rPr lang="pt-BR" sz="2800" dirty="0">
                <a:latin typeface="Roboto"/>
              </a:rPr>
              <a:t>Os números racionais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464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206899" y="626288"/>
            <a:ext cx="8043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números racionais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37A53B2C-05A1-48C5-821A-161AD2540909}"/>
                  </a:ext>
                </a:extLst>
              </p:cNvPr>
              <p:cNvSpPr/>
              <p:nvPr/>
            </p:nvSpPr>
            <p:spPr>
              <a:xfrm>
                <a:off x="529724" y="1149508"/>
                <a:ext cx="10275436" cy="1138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São números racionais todo número que pode ser escrito na forma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, com </a:t>
                </a:r>
                <a:r>
                  <a:rPr lang="pt-BR" b="1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i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inteiros e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≠ 0.</a:t>
                </a:r>
              </a:p>
              <a:p>
                <a:endParaRPr lang="pt-BR" dirty="0">
                  <a:latin typeface="Roboto"/>
                </a:endParaRPr>
              </a:p>
              <a:p>
                <a:r>
                  <a:rPr lang="pt-BR" dirty="0">
                    <a:latin typeface="Roboto"/>
                  </a:rPr>
                  <a:t>Os números racionais podem ser representados em uma reta numérica. Observe.</a:t>
                </a:r>
              </a:p>
            </p:txBody>
          </p:sp>
        </mc:Choice>
        <mc:Fallback xmlns="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37A53B2C-05A1-48C5-821A-161AD25409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24" y="1149508"/>
                <a:ext cx="10275436" cy="1138902"/>
              </a:xfrm>
              <a:prstGeom prst="rect">
                <a:avLst/>
              </a:prstGeom>
              <a:blipFill>
                <a:blip r:embed="rId2"/>
                <a:stretch>
                  <a:fillRect l="-534" b="-860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862E0345-36AA-4737-AF7B-5C58F94BB28B}"/>
                  </a:ext>
                </a:extLst>
              </p:cNvPr>
              <p:cNvSpPr txBox="1"/>
              <p:nvPr/>
            </p:nvSpPr>
            <p:spPr>
              <a:xfrm>
                <a:off x="1369256" y="1618550"/>
                <a:ext cx="127192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pt-BR" sz="2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62E0345-36AA-4737-AF7B-5C58F94BB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256" y="1618550"/>
                <a:ext cx="1271924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905" t="-6452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A6F1A62-7434-E73F-D348-3723152BF3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9880" y="2426100"/>
            <a:ext cx="5246941" cy="1283888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090473C-44A8-5E57-CC6C-1E11FC1BBC05}"/>
              </a:ext>
            </a:extLst>
          </p:cNvPr>
          <p:cNvSpPr/>
          <p:nvPr/>
        </p:nvSpPr>
        <p:spPr>
          <a:xfrm>
            <a:off x="529724" y="3847678"/>
            <a:ext cx="1082407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Considerando dois números racionais quaisquer, o maior desses números é aquele cuja representação está à direita do outro na reta numérica.</a:t>
            </a:r>
          </a:p>
          <a:p>
            <a:endParaRPr lang="pt-BR" sz="1000" dirty="0">
              <a:latin typeface="Roboto"/>
            </a:endParaRPr>
          </a:p>
          <a:p>
            <a:r>
              <a:rPr lang="pt-BR" dirty="0">
                <a:latin typeface="Roboto"/>
              </a:rPr>
              <a:t>A leitura de um número racional na forma decimal auxilia a escrita desse número na forma de fração.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19D2279-4716-CC3F-6E39-7A68030D82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52966" y="5003214"/>
            <a:ext cx="1793997" cy="1228498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3E39A12F-1CE1-573B-F949-FD696A4957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45352" y="5067515"/>
            <a:ext cx="4293682" cy="114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7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1180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números racionais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4ACD528D-C513-35F4-ADB4-220FDB1A018F}"/>
              </a:ext>
            </a:extLst>
          </p:cNvPr>
          <p:cNvSpPr/>
          <p:nvPr/>
        </p:nvSpPr>
        <p:spPr>
          <a:xfrm>
            <a:off x="519010" y="1184847"/>
            <a:ext cx="108347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obter a forma decimal de um número racional na forma de fração, podemos determinar uma fração decimal equivalente. Observe alguns exemplos.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1858317-DDA4-874A-317F-4F5BA0626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880" y="2066203"/>
            <a:ext cx="1949915" cy="16003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EFAA2377-E947-7AA7-2FDA-672642D35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4423" y="2114555"/>
            <a:ext cx="2665095" cy="142001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84A445F-3457-D3A4-DC12-36CD6625EC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9" y="2011037"/>
            <a:ext cx="2361819" cy="1585956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1D677FD7-6DF9-2522-DB06-F1B69625649F}"/>
              </a:ext>
            </a:extLst>
          </p:cNvPr>
          <p:cNvSpPr/>
          <p:nvPr/>
        </p:nvSpPr>
        <p:spPr>
          <a:xfrm>
            <a:off x="519010" y="3812905"/>
            <a:ext cx="111388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adicionar algebricamente frações com denominadores diferentes, devemos obter frações equivalentes às frações dadas de mesmo denominador.</a:t>
            </a:r>
          </a:p>
          <a:p>
            <a:r>
              <a:rPr lang="pt-BR" dirty="0">
                <a:latin typeface="Roboto"/>
              </a:rPr>
              <a:t>Para encontrar o resultado, mantemos o denominador comum e adicionamos algebricamente os numeradores.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E27CC7B9-7FC6-2CC1-6B09-F5AB81D082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8043" y="4984453"/>
            <a:ext cx="6575913" cy="14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37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5321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números racionais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530352" y="1380744"/>
            <a:ext cx="109270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uma multiplicação com números racionais na forma decimal: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Roboto"/>
              </a:rPr>
              <a:t>multiplicamos os números como se fossem números naturais;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Roboto"/>
              </a:rPr>
              <a:t>colocamos a vírgula no resultado, de modo que a quantidade de casas decimais seja igual à soma das quantidades de casas decimais dos fatores;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Roboto"/>
              </a:rPr>
              <a:t>observamos os sinais: se os dois fatores têm mesmo sinal, o produto é positivo; se têm sinais diferentes, o produto é negativo.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Exemplo: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B3B9333-0297-2867-43D6-066BD339D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3689068"/>
            <a:ext cx="7167138" cy="444544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7C01413A-971C-4115-00F5-F17B3794F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3189" y="4702778"/>
            <a:ext cx="1346540" cy="1131094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ADFFBA52-F822-E0B5-1E64-631499C8C352}"/>
              </a:ext>
            </a:extLst>
          </p:cNvPr>
          <p:cNvSpPr txBox="1"/>
          <p:nvPr/>
        </p:nvSpPr>
        <p:spPr>
          <a:xfrm>
            <a:off x="3484128" y="4242673"/>
            <a:ext cx="7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ou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9E5F26F-D529-F298-032D-B67839630093}"/>
              </a:ext>
            </a:extLst>
          </p:cNvPr>
          <p:cNvSpPr txBox="1"/>
          <p:nvPr/>
        </p:nvSpPr>
        <p:spPr>
          <a:xfrm>
            <a:off x="530352" y="5833872"/>
            <a:ext cx="10638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Como os fatores têm sinais diferentes, o produto é um número negativo. Assim: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D1823B8D-EFC4-74C3-BE9C-A211AA21B8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3387" y="5833872"/>
            <a:ext cx="2415730" cy="42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8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5321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números racionais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0EFF803-624E-41CC-B8CB-2C59698E65E2}"/>
              </a:ext>
            </a:extLst>
          </p:cNvPr>
          <p:cNvSpPr/>
          <p:nvPr/>
        </p:nvSpPr>
        <p:spPr>
          <a:xfrm>
            <a:off x="618744" y="4373511"/>
            <a:ext cx="1095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dividir um número racional por outro diferente de zero, em que pelo menos um deles está na forma de fração, multiplicamos o primeiro número pelo inverso do segundo.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CFCD303-41FD-E84D-E335-07795CC48716}"/>
              </a:ext>
            </a:extLst>
          </p:cNvPr>
          <p:cNvSpPr/>
          <p:nvPr/>
        </p:nvSpPr>
        <p:spPr>
          <a:xfrm>
            <a:off x="618744" y="1445856"/>
            <a:ext cx="1095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multiplicar um número inteiro por um número racional na forma de fração, multiplicamos o número inteiro pelo numerador da fração e conservamos o denominador.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63553F06-7D6A-A705-C01C-108E751B3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112" y="2149704"/>
            <a:ext cx="3826910" cy="659813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35F01C53-9EDE-AE79-C3A2-29210C4CB17B}"/>
              </a:ext>
            </a:extLst>
          </p:cNvPr>
          <p:cNvSpPr/>
          <p:nvPr/>
        </p:nvSpPr>
        <p:spPr>
          <a:xfrm>
            <a:off x="618744" y="2895714"/>
            <a:ext cx="11259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multiplicar números racionais na forma de fração, multiplicam-se os numeradores entre si e multiplicam-se os denominadores entre si.</a:t>
            </a: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C2153678-8860-E0BC-6CD5-DB57463489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027" y="3613044"/>
            <a:ext cx="2354198" cy="820064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90F009D0-DED7-2878-7110-816876398F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4763" y="5036668"/>
            <a:ext cx="4267945" cy="162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4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5321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números racionais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0EFF803-624E-41CC-B8CB-2C59698E65E2}"/>
              </a:ext>
            </a:extLst>
          </p:cNvPr>
          <p:cNvSpPr/>
          <p:nvPr/>
        </p:nvSpPr>
        <p:spPr>
          <a:xfrm>
            <a:off x="6265885" y="1412299"/>
            <a:ext cx="53805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divisão entre frações é sempre possível, desde que o divisor seja diferente de zero. Podemos dizer que toda fração representa um quociente do numerador pelo denominador.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26EECD54-E78B-FAC3-31E2-C3C7B4CD7A48}"/>
              </a:ext>
            </a:extLst>
          </p:cNvPr>
          <p:cNvSpPr/>
          <p:nvPr/>
        </p:nvSpPr>
        <p:spPr>
          <a:xfrm>
            <a:off x="482739" y="1464354"/>
            <a:ext cx="5531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uma divisão de números naturais com quociente decimal na qual o quociente é um número decimal e o resto é zero, dizemos que esse quociente está na forma de um número decimal exato.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1A12494-FA32-6404-268B-404D10B28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120" y="2636339"/>
            <a:ext cx="2954464" cy="87952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047F9EE-861A-1560-B621-2432D35B26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3719" y="3457937"/>
            <a:ext cx="2902201" cy="1270753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BEEA14F-E049-FDCD-D5C2-00023DEA02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9562" y="2815303"/>
            <a:ext cx="2257425" cy="314325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B6AF5A64-AB7B-27CE-ECA1-2030B99C1ECD}"/>
              </a:ext>
            </a:extLst>
          </p:cNvPr>
          <p:cNvSpPr/>
          <p:nvPr/>
        </p:nvSpPr>
        <p:spPr>
          <a:xfrm rot="16200000">
            <a:off x="3649788" y="3922987"/>
            <a:ext cx="4980121" cy="6285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7E4FB91-5FAE-E0ED-3813-35B1C8A4AC20}"/>
              </a:ext>
            </a:extLst>
          </p:cNvPr>
          <p:cNvSpPr/>
          <p:nvPr/>
        </p:nvSpPr>
        <p:spPr>
          <a:xfrm>
            <a:off x="6265884" y="4690150"/>
            <a:ext cx="54827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uma divisão na qual, no quociente, um ou mais algarismos da parte decimal se repetem indefinidamente e não é possível obter resto igual a zero, dizemos que esse quociente está na forma de </a:t>
            </a:r>
            <a:r>
              <a:rPr lang="pt-BR" b="1" dirty="0">
                <a:latin typeface="Roboto"/>
              </a:rPr>
              <a:t>dízima periódica</a:t>
            </a:r>
            <a:r>
              <a:rPr lang="pt-BR" dirty="0">
                <a:latin typeface="Roboto"/>
              </a:rPr>
              <a:t>. Os algarismos que se repetem indefinidamente são chamados de </a:t>
            </a:r>
            <a:r>
              <a:rPr lang="pt-BR" b="1" dirty="0">
                <a:latin typeface="Roboto"/>
              </a:rPr>
              <a:t>período</a:t>
            </a:r>
            <a:r>
              <a:rPr lang="pt-BR" dirty="0">
                <a:latin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453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453</Words>
  <Application>Microsoft Office PowerPoint</Application>
  <PresentationFormat>Widescreen</PresentationFormat>
  <Paragraphs>37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2023-06-22T15:30:23Z</dcterms:modified>
</cp:coreProperties>
</file>