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3" r:id="rId2"/>
    <p:sldId id="362" r:id="rId3"/>
    <p:sldId id="335" r:id="rId4"/>
    <p:sldId id="257" r:id="rId5"/>
    <p:sldId id="272" r:id="rId6"/>
    <p:sldId id="274" r:id="rId7"/>
    <p:sldId id="273" r:id="rId8"/>
    <p:sldId id="275" r:id="rId9"/>
    <p:sldId id="276" r:id="rId10"/>
    <p:sldId id="364" r:id="rId11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c7b04498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c7b04498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3093083" y="693189"/>
            <a:ext cx="6480685" cy="534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Potenciação de números inteiros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2D325BEC-598D-407E-A441-0FEBE1D8D4C0}"/>
                  </a:ext>
                </a:extLst>
              </p:cNvPr>
              <p:cNvSpPr/>
              <p:nvPr/>
            </p:nvSpPr>
            <p:spPr>
              <a:xfrm>
                <a:off x="523298" y="1245047"/>
                <a:ext cx="105310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Dado um número inteiro </a:t>
                </a:r>
                <a:r>
                  <a:rPr lang="pt-BR" sz="1800" b="0" i="1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a 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e um número natural </a:t>
                </a:r>
                <a:r>
                  <a:rPr lang="pt-BR" sz="1800" b="0" i="1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n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, com n . 1, a potência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1800" b="0" i="1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 sz="1800" b="0" i="0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pt-BR" sz="1800" b="0" i="0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 representa uma multiplicação de </a:t>
                </a:r>
                <a:r>
                  <a:rPr lang="pt-BR" sz="1800" b="0" i="1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n 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fatores, em que cada fator é igual ao número </a:t>
                </a:r>
                <a:r>
                  <a:rPr lang="pt-BR" sz="1800" b="0" i="1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a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:</a:t>
                </a:r>
                <a:endParaRPr lang="pt-BR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2D325BEC-598D-407E-A441-0FEBE1D8D4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98" y="1245047"/>
                <a:ext cx="10531096" cy="646331"/>
              </a:xfrm>
              <a:prstGeom prst="rect">
                <a:avLst/>
              </a:prstGeom>
              <a:blipFill>
                <a:blip r:embed="rId2"/>
                <a:stretch>
                  <a:fillRect l="-521" t="-3774" b="-150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278B2DE6-AA0E-4949-9188-644258981772}"/>
                  </a:ext>
                </a:extLst>
              </p:cNvPr>
              <p:cNvSpPr/>
              <p:nvPr/>
            </p:nvSpPr>
            <p:spPr>
              <a:xfrm>
                <a:off x="523298" y="3667701"/>
                <a:ext cx="7233219" cy="669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Quando n = 1, define-se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1800" b="0" i="1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 sz="1800" b="0" i="0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a</m:t>
                        </m:r>
                      </m:e>
                      <m:sup>
                        <m:r>
                          <a:rPr lang="pt-BR" sz="1800" b="0" i="1" u="none" strike="noStrike" baseline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 = a.</a:t>
                </a:r>
              </a:p>
              <a:p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Quando a 5 </a:t>
                </a:r>
                <a14:m>
                  <m:oMath xmlns:m="http://schemas.openxmlformats.org/officeDocument/2006/math">
                    <m:r>
                      <a:rPr lang="pt-BR" sz="1800" b="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 0 e n = 0, define-se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a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= 1.</a:t>
                </a:r>
                <a:endParaRPr lang="pt-BR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278B2DE6-AA0E-4949-9188-6442589817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98" y="3667701"/>
                <a:ext cx="7233219" cy="669992"/>
              </a:xfrm>
              <a:prstGeom prst="rect">
                <a:avLst/>
              </a:prstGeom>
              <a:blipFill>
                <a:blip r:embed="rId3"/>
                <a:stretch>
                  <a:fillRect l="-759" t="-4545" b="-109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28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75F1ED6-1C2A-6C3F-673F-B8D7B5DEF5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5808" y="2083782"/>
            <a:ext cx="5343906" cy="1381926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4BA4B170-BB45-2EA1-8B7D-647B98F14977}"/>
              </a:ext>
            </a:extLst>
          </p:cNvPr>
          <p:cNvSpPr/>
          <p:nvPr/>
        </p:nvSpPr>
        <p:spPr>
          <a:xfrm>
            <a:off x="674290" y="4764758"/>
            <a:ext cx="8899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Quando o expoente for um </a:t>
            </a:r>
            <a:r>
              <a:rPr lang="pt-BR" b="1" dirty="0"/>
              <a:t>número par</a:t>
            </a:r>
            <a:r>
              <a:rPr lang="pt-BR" dirty="0"/>
              <a:t>, a potência será sempre um </a:t>
            </a:r>
            <a:r>
              <a:rPr lang="pt-BR" b="1" dirty="0"/>
              <a:t>número inteiro positivo</a:t>
            </a:r>
            <a:r>
              <a:rPr lang="pt-BR" dirty="0"/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2361761F-A116-4639-D90A-3CD41AF7236E}"/>
              </a:ext>
            </a:extLst>
          </p:cNvPr>
          <p:cNvSpPr/>
          <p:nvPr/>
        </p:nvSpPr>
        <p:spPr>
          <a:xfrm>
            <a:off x="674290" y="5681274"/>
            <a:ext cx="8634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Quando o expoente for um </a:t>
            </a:r>
            <a:r>
              <a:rPr lang="pt-BR" b="1" dirty="0"/>
              <a:t>número ímpar</a:t>
            </a:r>
            <a:r>
              <a:rPr lang="pt-BR" dirty="0"/>
              <a:t>, a potência terá sempre o mesmo </a:t>
            </a:r>
            <a:r>
              <a:rPr lang="pt-BR" b="1" dirty="0"/>
              <a:t>sinal de base</a:t>
            </a:r>
            <a:r>
              <a:rPr lang="pt-BR" dirty="0"/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3CBA453-FC9A-3717-E963-E83763610684}"/>
              </a:ext>
            </a:extLst>
          </p:cNvPr>
          <p:cNvSpPr/>
          <p:nvPr/>
        </p:nvSpPr>
        <p:spPr>
          <a:xfrm>
            <a:off x="591994" y="5550485"/>
            <a:ext cx="8899478" cy="63091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EA1B1907-70B6-614F-48F9-10E9AF1C422B}"/>
              </a:ext>
            </a:extLst>
          </p:cNvPr>
          <p:cNvSpPr/>
          <p:nvPr/>
        </p:nvSpPr>
        <p:spPr>
          <a:xfrm>
            <a:off x="591994" y="4634961"/>
            <a:ext cx="8899478" cy="63091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95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1442375" y="587315"/>
            <a:ext cx="4519500" cy="8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SUMÁRIO</a:t>
            </a:r>
            <a:endParaRPr sz="3000" b="1" dirty="0">
              <a:solidFill>
                <a:srgbClr val="500C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460003" y="1117586"/>
            <a:ext cx="5271993" cy="4986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1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Múltiplos, divisores, potências e raízes </a:t>
            </a:r>
            <a:r>
              <a:rPr lang="pt-BR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600" b="1" dirty="0">
              <a:solidFill>
                <a:srgbClr val="500C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dirty="0">
                <a:latin typeface="Roboto"/>
              </a:rPr>
              <a:t>Números inteiros                                     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1600" b="1" dirty="0">
              <a:solidFill>
                <a:srgbClr val="500C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dirty="0">
                <a:latin typeface="Roboto"/>
              </a:rPr>
              <a:t>Figuras geométricas planas                     </a:t>
            </a:r>
            <a:r>
              <a:rPr lang="pt-BR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sz="1600" b="1" dirty="0">
              <a:solidFill>
                <a:srgbClr val="500C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4 </a:t>
            </a:r>
            <a:r>
              <a:rPr lang="pt-BR" sz="1600" dirty="0">
                <a:latin typeface="Roboto"/>
              </a:rPr>
              <a:t>Os números racionais                        </a:t>
            </a:r>
            <a:r>
              <a:rPr lang="pt-BR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5 </a:t>
            </a:r>
            <a:r>
              <a:rPr lang="pt-BR" sz="1600" dirty="0">
                <a:latin typeface="Roboto"/>
              </a:rPr>
              <a:t>Expressões algébricas e equações      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6 </a:t>
            </a:r>
            <a:r>
              <a:rPr lang="pt-BR" sz="1600" dirty="0">
                <a:latin typeface="Roboto"/>
              </a:rPr>
              <a:t>Proporcionalidade e simetria                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7 </a:t>
            </a:r>
            <a:r>
              <a:rPr lang="pt-BR" sz="1600" dirty="0">
                <a:latin typeface="Roboto"/>
              </a:rPr>
              <a:t>Medidas de superfície                            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pt-BR" sz="1600" b="1" dirty="0">
                <a:solidFill>
                  <a:srgbClr val="BA43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8 </a:t>
            </a:r>
            <a:r>
              <a:rPr lang="pt-BR" sz="1600" dirty="0">
                <a:latin typeface="Roboto"/>
              </a:rPr>
              <a:t>Estatística e probabilidade                           </a:t>
            </a:r>
            <a:r>
              <a:rPr lang="pt-BR" sz="1600" b="1" dirty="0">
                <a:solidFill>
                  <a:srgbClr val="500C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sz="1600" b="1" dirty="0">
              <a:solidFill>
                <a:srgbClr val="500C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76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4491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2</a:t>
            </a:r>
          </a:p>
          <a:p>
            <a:r>
              <a:rPr lang="pt-BR" sz="2800" dirty="0">
                <a:latin typeface="Roboto"/>
              </a:rPr>
              <a:t>Números inteiros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34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897399" y="667618"/>
            <a:ext cx="439719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Os números negativos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65471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578173" y="1184935"/>
            <a:ext cx="110356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No dia a dia, diversas situações envolvem números negativos, como o número usado para indicar temperaturas abaixo de zero, para indicar saldos negativos entre outras. </a:t>
            </a:r>
            <a:endParaRPr lang="pt-BR" sz="1800" b="0" i="0" u="none" strike="noStrike" baseline="0" dirty="0">
              <a:solidFill>
                <a:srgbClr val="2F2F2E"/>
              </a:solidFill>
              <a:latin typeface="FrutigerLTStd-Light"/>
            </a:endParaRPr>
          </a:p>
          <a:p>
            <a:pPr algn="l"/>
            <a:endParaRPr lang="pt-BR" sz="1200" dirty="0">
              <a:latin typeface="Roboto"/>
            </a:endParaRPr>
          </a:p>
          <a:p>
            <a:pPr algn="l"/>
            <a:r>
              <a:rPr lang="pt-BR" dirty="0">
                <a:latin typeface="Roboto"/>
              </a:rPr>
              <a:t>Chama-se saldo de gols a diferença entre o número de gols marcados e o número de gols sofridos por uma equipe em um torneio de futebol. Acompanhe um exemplo: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E05006F3-519E-474D-D44A-0F715DF10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439" y="2721821"/>
            <a:ext cx="6937122" cy="3468561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1EDC5B-F508-A721-B640-EB2BC5CE0EBC}"/>
              </a:ext>
            </a:extLst>
          </p:cNvPr>
          <p:cNvSpPr txBox="1"/>
          <p:nvPr/>
        </p:nvSpPr>
        <p:spPr>
          <a:xfrm>
            <a:off x="2627439" y="6092742"/>
            <a:ext cx="702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Elaborado com base em: CAMPEONATO brasileiro de futebol feminino A1 – 2022. </a:t>
            </a:r>
            <a:r>
              <a:rPr lang="pt-BR" sz="12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CBF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Rio de Janeiro, 2022. Disponível em: https://www.cbf.com.br/futebol-brasileiro/</a:t>
            </a:r>
            <a:r>
              <a:rPr lang="pt-BR" sz="12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competicoes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/campeonato-brasileiro-feminino-a1. Acesso em: 7 jul. 2022.</a:t>
            </a:r>
            <a:endParaRPr lang="pt-B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2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265471" y="695645"/>
            <a:ext cx="11926529" cy="586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Os números inteiros e a reta numérica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F2379F2B-F7DB-43D2-A65B-02CB1A01D2E2}"/>
                  </a:ext>
                </a:extLst>
              </p:cNvPr>
              <p:cNvSpPr txBox="1"/>
              <p:nvPr/>
            </p:nvSpPr>
            <p:spPr>
              <a:xfrm>
                <a:off x="1785104" y="1749810"/>
                <a:ext cx="127192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pt-BR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379F2B-F7DB-43D2-A65B-02CB1A01D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104" y="1749810"/>
                <a:ext cx="1271924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905" t="-8197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ECD44F76-855C-414C-9972-F78C39657688}"/>
                  </a:ext>
                </a:extLst>
              </p:cNvPr>
              <p:cNvSpPr/>
              <p:nvPr/>
            </p:nvSpPr>
            <p:spPr>
              <a:xfrm>
                <a:off x="550778" y="1298396"/>
                <a:ext cx="1109044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dirty="0">
                    <a:latin typeface="Roboto"/>
                  </a:rPr>
                  <a:t>O conjunto formado pelos inteiros positivos, pelos inteiros negativos e pelo zero é chamado </a:t>
                </a:r>
                <a:r>
                  <a:rPr lang="pt-BR" b="1" dirty="0">
                    <a:latin typeface="Roboto"/>
                  </a:rPr>
                  <a:t>conjunto dos números inteiros </a:t>
                </a:r>
                <a:r>
                  <a:rPr lang="pt-BR" dirty="0">
                    <a:latin typeface="Roboto"/>
                  </a:rPr>
                  <a:t>e é representado pela letra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pt-BR" dirty="0">
                  <a:latin typeface="Roboto"/>
                </a:endParaRPr>
              </a:p>
              <a:p>
                <a:pPr algn="just"/>
                <a:r>
                  <a:rPr lang="pt-BR" dirty="0">
                    <a:latin typeface="Roboto"/>
                  </a:rPr>
                  <a:t>Sequência dos números inteiros na reta numérica:</a:t>
                </a:r>
              </a:p>
              <a:p>
                <a:pPr algn="just"/>
                <a:endParaRPr lang="pt-BR" dirty="0">
                  <a:latin typeface="Roboto"/>
                </a:endParaRPr>
              </a:p>
            </p:txBody>
          </p:sp>
        </mc:Choice>
        <mc:Fallback xmlns="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ECD44F76-855C-414C-9972-F78C396576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78" y="1298396"/>
                <a:ext cx="11090443" cy="1200329"/>
              </a:xfrm>
              <a:prstGeom prst="rect">
                <a:avLst/>
              </a:prstGeom>
              <a:blipFill>
                <a:blip r:embed="rId3"/>
                <a:stretch>
                  <a:fillRect l="-440" t="-2538" r="-44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3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75AE1590-6150-691A-2EEE-C46938F5E4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359" y="2484411"/>
            <a:ext cx="7416915" cy="420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9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CD44F76-855C-414C-9972-F78C39657688}"/>
              </a:ext>
            </a:extLst>
          </p:cNvPr>
          <p:cNvSpPr/>
          <p:nvPr/>
        </p:nvSpPr>
        <p:spPr>
          <a:xfrm>
            <a:off x="517042" y="1177323"/>
            <a:ext cx="11159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Chama-se </a:t>
            </a:r>
            <a:r>
              <a:rPr lang="pt-BR" b="1" dirty="0">
                <a:latin typeface="Roboto"/>
              </a:rPr>
              <a:t>módulo</a:t>
            </a:r>
            <a:r>
              <a:rPr lang="pt-BR" dirty="0">
                <a:latin typeface="Roboto"/>
              </a:rPr>
              <a:t> (ou </a:t>
            </a:r>
            <a:r>
              <a:rPr lang="pt-BR" b="1" dirty="0">
                <a:latin typeface="Roboto"/>
              </a:rPr>
              <a:t>valor absoluto</a:t>
            </a:r>
            <a:r>
              <a:rPr lang="pt-BR" dirty="0">
                <a:latin typeface="Roboto"/>
              </a:rPr>
              <a:t>) de um número inteiro a </a:t>
            </a:r>
            <a:r>
              <a:rPr lang="pt-BR" b="1" dirty="0">
                <a:latin typeface="Roboto"/>
              </a:rPr>
              <a:t>distância</a:t>
            </a:r>
            <a:r>
              <a:rPr lang="pt-BR" dirty="0">
                <a:latin typeface="Roboto"/>
              </a:rPr>
              <a:t> ou o </a:t>
            </a:r>
            <a:r>
              <a:rPr lang="pt-BR" b="1" dirty="0">
                <a:latin typeface="Roboto"/>
              </a:rPr>
              <a:t>afastamento</a:t>
            </a:r>
            <a:r>
              <a:rPr lang="pt-BR" dirty="0">
                <a:latin typeface="Roboto"/>
              </a:rPr>
              <a:t> desse número até o zero, na reta numérica. O módulo é representado por: </a:t>
            </a:r>
            <a:r>
              <a:rPr lang="pt-BR" b="1" dirty="0">
                <a:latin typeface="Roboto"/>
              </a:rPr>
              <a:t>|  |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6B076DA-19B1-44D4-A38A-5B3CC7DA2D09}"/>
              </a:ext>
            </a:extLst>
          </p:cNvPr>
          <p:cNvSpPr/>
          <p:nvPr/>
        </p:nvSpPr>
        <p:spPr>
          <a:xfrm>
            <a:off x="7098534" y="3193871"/>
            <a:ext cx="4426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O módulo de +6 é 6, e indica-se: |+6| = 6.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E864E3C4-4DDC-45CB-A222-32AB416260DB}"/>
              </a:ext>
            </a:extLst>
          </p:cNvPr>
          <p:cNvSpPr/>
          <p:nvPr/>
        </p:nvSpPr>
        <p:spPr>
          <a:xfrm>
            <a:off x="673350" y="3207987"/>
            <a:ext cx="433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O módulo de –4 é 4, e indica-se: |–4| = 4.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ítulo 4">
            <a:extLst>
              <a:ext uri="{FF2B5EF4-FFF2-40B4-BE49-F238E27FC236}">
                <a16:creationId xmlns:a16="http://schemas.microsoft.com/office/drawing/2014/main" id="{749C4998-A4C5-E533-EC96-3FC71003C808}"/>
              </a:ext>
            </a:extLst>
          </p:cNvPr>
          <p:cNvSpPr txBox="1">
            <a:spLocks/>
          </p:cNvSpPr>
          <p:nvPr/>
        </p:nvSpPr>
        <p:spPr>
          <a:xfrm>
            <a:off x="2158178" y="659764"/>
            <a:ext cx="7875644" cy="60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Os números inteiros e a reta numérica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97E1461-61EF-74A9-A201-3BF4FC35E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596" y="1925711"/>
            <a:ext cx="8328806" cy="1057253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E86577E0-AEF1-9FE0-51B3-D1D1D1BA56B4}"/>
              </a:ext>
            </a:extLst>
          </p:cNvPr>
          <p:cNvSpPr/>
          <p:nvPr/>
        </p:nvSpPr>
        <p:spPr>
          <a:xfrm>
            <a:off x="517042" y="3764406"/>
            <a:ext cx="115438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Na representação da reta numérica a seguir, os números +3 e </a:t>
            </a:r>
            <a:r>
              <a:rPr lang="pt-BR" dirty="0">
                <a:latin typeface="Roboto"/>
              </a:rPr>
              <a:t>–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3 estão associados a pontos que se encontram à mesma distância do zero (eles possuem módulos iguais), mas situados em lados opostos na reta. Dois números inteiros que estão nessa condição são chamados de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números inteiros opostos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ou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simétricos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EC9E2C9-BAA0-623D-1BF7-919E7F3C8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4242" y="4649573"/>
            <a:ext cx="7403515" cy="19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2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2556384" y="721406"/>
            <a:ext cx="7079231" cy="56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Comparação de números inteiros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157DC4A-6612-B150-C08A-E472C4A6101B}"/>
              </a:ext>
            </a:extLst>
          </p:cNvPr>
          <p:cNvSpPr txBox="1"/>
          <p:nvPr/>
        </p:nvSpPr>
        <p:spPr>
          <a:xfrm>
            <a:off x="609600" y="1328577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Considerando dois números inteiros quaisquer, o maior desses números é aquele cuja representação está à direita na reta numérica.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2CB2BD3-65BA-049F-D53B-6648D03AC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363" y="3434347"/>
            <a:ext cx="2386637" cy="299770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495F5A1-0335-D1D8-963F-258EBAAD0B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7349" y="4366641"/>
            <a:ext cx="1520953" cy="125717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B567A7EC-1DA6-9C99-CCF8-787894266040}"/>
              </a:ext>
            </a:extLst>
          </p:cNvPr>
          <p:cNvSpPr txBox="1"/>
          <p:nvPr/>
        </p:nvSpPr>
        <p:spPr>
          <a:xfrm>
            <a:off x="7014335" y="4533562"/>
            <a:ext cx="3870960" cy="92333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Qualquer número inteiro positivo é maior do que qualquer número inteiro negativo.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09E0947-CB8C-11C1-5329-ED3CFCE2E9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9361" y="2134839"/>
            <a:ext cx="71532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749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2689120" y="701913"/>
            <a:ext cx="7079231" cy="64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Adição e subtração de números inteiros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DEC0C05-5D5A-4549-AF96-78E7DFED3277}"/>
              </a:ext>
            </a:extLst>
          </p:cNvPr>
          <p:cNvSpPr/>
          <p:nvPr/>
        </p:nvSpPr>
        <p:spPr>
          <a:xfrm>
            <a:off x="1467276" y="1812356"/>
            <a:ext cx="66469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</a:t>
            </a:r>
            <a:r>
              <a:rPr lang="pt-BR" b="1" dirty="0">
                <a:latin typeface="Roboto"/>
              </a:rPr>
              <a:t>adicionamos</a:t>
            </a:r>
            <a:r>
              <a:rPr lang="pt-BR" dirty="0">
                <a:latin typeface="Roboto"/>
              </a:rPr>
              <a:t> números inteiros com </a:t>
            </a:r>
            <a:r>
              <a:rPr lang="pt-BR" b="1" dirty="0">
                <a:latin typeface="Roboto"/>
              </a:rPr>
              <a:t>mesmo sinal</a:t>
            </a:r>
            <a:r>
              <a:rPr lang="pt-BR" dirty="0">
                <a:latin typeface="Roboto"/>
              </a:rPr>
              <a:t>, a soma é obtida adicionando seus módulos e mantendo o sinal.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D325BEC-598D-407E-A441-0FEBE1D8D4C0}"/>
              </a:ext>
            </a:extLst>
          </p:cNvPr>
          <p:cNvSpPr/>
          <p:nvPr/>
        </p:nvSpPr>
        <p:spPr>
          <a:xfrm>
            <a:off x="737421" y="3531811"/>
            <a:ext cx="79641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</a:t>
            </a:r>
            <a:r>
              <a:rPr lang="pt-BR" b="1" dirty="0">
                <a:latin typeface="Roboto"/>
              </a:rPr>
              <a:t>adicionamos</a:t>
            </a:r>
            <a:r>
              <a:rPr lang="pt-BR" dirty="0">
                <a:latin typeface="Roboto"/>
              </a:rPr>
              <a:t> dois números inteiros de </a:t>
            </a:r>
            <a:r>
              <a:rPr lang="pt-BR" b="1" dirty="0">
                <a:latin typeface="Roboto"/>
              </a:rPr>
              <a:t>sinais diferentes</a:t>
            </a:r>
            <a:r>
              <a:rPr lang="pt-BR" dirty="0">
                <a:latin typeface="Roboto"/>
              </a:rPr>
              <a:t>, a soma é obtida efetuando-se a diferença entre seus módulos e mantendo o sinal do número que está mais distante da origem.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FF9B261-0183-4E7B-A27F-709A5F7A8A53}"/>
              </a:ext>
            </a:extLst>
          </p:cNvPr>
          <p:cNvSpPr/>
          <p:nvPr/>
        </p:nvSpPr>
        <p:spPr>
          <a:xfrm>
            <a:off x="9348123" y="3531120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(-16) + (+20) = +4</a:t>
            </a:r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AE602EA7-3A21-4AB8-B166-C687E225842E}"/>
              </a:ext>
            </a:extLst>
          </p:cNvPr>
          <p:cNvSpPr/>
          <p:nvPr/>
        </p:nvSpPr>
        <p:spPr>
          <a:xfrm>
            <a:off x="8520274" y="1737305"/>
            <a:ext cx="220445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(+4) + (+5) = +9</a:t>
            </a:r>
          </a:p>
          <a:p>
            <a:endParaRPr lang="pt-BR" sz="1100" dirty="0">
              <a:latin typeface="Roboto"/>
            </a:endParaRPr>
          </a:p>
          <a:p>
            <a:r>
              <a:rPr lang="pt-BR" dirty="0">
                <a:latin typeface="Roboto"/>
              </a:rPr>
              <a:t>(-2) + (-4) = -6</a:t>
            </a:r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4AF0995-001A-44A0-92EB-825239561C22}"/>
              </a:ext>
            </a:extLst>
          </p:cNvPr>
          <p:cNvSpPr/>
          <p:nvPr/>
        </p:nvSpPr>
        <p:spPr>
          <a:xfrm>
            <a:off x="9370112" y="4042524"/>
            <a:ext cx="2204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(-100) + (+42) = -58</a:t>
            </a: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10BC12B-05C8-46A5-8148-533002872BBC}"/>
              </a:ext>
            </a:extLst>
          </p:cNvPr>
          <p:cNvSpPr/>
          <p:nvPr/>
        </p:nvSpPr>
        <p:spPr>
          <a:xfrm>
            <a:off x="1490896" y="5369154"/>
            <a:ext cx="53218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Subtrair</a:t>
            </a:r>
            <a:r>
              <a:rPr lang="pt-BR" dirty="0">
                <a:latin typeface="Roboto"/>
              </a:rPr>
              <a:t> dois números inteiros é o mesmo que adicionar o primeiro com o oposto do segundo.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E138D81-A94F-4ADB-BA57-03973C0914D9}"/>
              </a:ext>
            </a:extLst>
          </p:cNvPr>
          <p:cNvSpPr/>
          <p:nvPr/>
        </p:nvSpPr>
        <p:spPr>
          <a:xfrm>
            <a:off x="6929724" y="5262612"/>
            <a:ext cx="3418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(+13) - (+2) = (+13) + (-2) = +11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F1E4B78-E6A6-4D47-9352-F46B70B85978}"/>
              </a:ext>
            </a:extLst>
          </p:cNvPr>
          <p:cNvSpPr/>
          <p:nvPr/>
        </p:nvSpPr>
        <p:spPr>
          <a:xfrm>
            <a:off x="6929724" y="5732301"/>
            <a:ext cx="3249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(+7) - (+15) = (+7) + (-15) = -8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16185CE-0CE3-826B-423C-DF09BDAD09D7}"/>
              </a:ext>
            </a:extLst>
          </p:cNvPr>
          <p:cNvSpPr/>
          <p:nvPr/>
        </p:nvSpPr>
        <p:spPr>
          <a:xfrm>
            <a:off x="1373922" y="1649751"/>
            <a:ext cx="6871778" cy="96263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F5A98A1-4B23-E2C8-A8BD-DBE6768BFF64}"/>
              </a:ext>
            </a:extLst>
          </p:cNvPr>
          <p:cNvSpPr/>
          <p:nvPr/>
        </p:nvSpPr>
        <p:spPr>
          <a:xfrm>
            <a:off x="729771" y="3388015"/>
            <a:ext cx="8362151" cy="111817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0D4BE6E5-5322-5BF0-6E18-090DD351A446}"/>
              </a:ext>
            </a:extLst>
          </p:cNvPr>
          <p:cNvSpPr/>
          <p:nvPr/>
        </p:nvSpPr>
        <p:spPr>
          <a:xfrm>
            <a:off x="1373922" y="5229216"/>
            <a:ext cx="5321854" cy="92620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03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2689120" y="672876"/>
            <a:ext cx="7079231" cy="64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Multiplicação e divisão de números inteiros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97CD789E-C61F-46DF-A48F-EA574241CEF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DEC0C05-5D5A-4549-AF96-78E7DFED3277}"/>
              </a:ext>
            </a:extLst>
          </p:cNvPr>
          <p:cNvSpPr/>
          <p:nvPr/>
        </p:nvSpPr>
        <p:spPr>
          <a:xfrm>
            <a:off x="659041" y="1546922"/>
            <a:ext cx="6116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multiplicação</a:t>
            </a:r>
            <a:r>
              <a:rPr lang="pt-BR" dirty="0">
                <a:latin typeface="Roboto"/>
              </a:rPr>
              <a:t> de dois números inteiros positivos é um número inteiro positivo.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D325BEC-598D-407E-A441-0FEBE1D8D4C0}"/>
              </a:ext>
            </a:extLst>
          </p:cNvPr>
          <p:cNvSpPr/>
          <p:nvPr/>
        </p:nvSpPr>
        <p:spPr>
          <a:xfrm>
            <a:off x="651561" y="2731486"/>
            <a:ext cx="79641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multiplicação</a:t>
            </a:r>
            <a:r>
              <a:rPr lang="pt-BR" dirty="0">
                <a:latin typeface="Roboto"/>
              </a:rPr>
              <a:t> de um número inteiro positivo por um número inteiro</a:t>
            </a:r>
          </a:p>
          <a:p>
            <a:pPr algn="just"/>
            <a:r>
              <a:rPr lang="pt-BR" dirty="0">
                <a:latin typeface="Roboto"/>
              </a:rPr>
              <a:t>negativo, em qualquer ordem, resulta em um número inteiro negativo.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AE602EA7-3A21-4AB8-B166-C687E225842E}"/>
              </a:ext>
            </a:extLst>
          </p:cNvPr>
          <p:cNvSpPr/>
          <p:nvPr/>
        </p:nvSpPr>
        <p:spPr>
          <a:xfrm>
            <a:off x="7029125" y="1595280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(+6) . (+4) = 6 · 4 = 24</a:t>
            </a:r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78B2DE6-AA0E-4949-9188-644258981772}"/>
              </a:ext>
            </a:extLst>
          </p:cNvPr>
          <p:cNvSpPr/>
          <p:nvPr/>
        </p:nvSpPr>
        <p:spPr>
          <a:xfrm>
            <a:off x="722061" y="3880753"/>
            <a:ext cx="7233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multiplicação </a:t>
            </a:r>
            <a:r>
              <a:rPr lang="pt-BR" dirty="0">
                <a:latin typeface="Roboto"/>
              </a:rPr>
              <a:t>de dois números inteiros negativos resulta em um número inteiro positivo.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4CE0D029-D316-408E-89E4-7CC428621B63}"/>
              </a:ext>
            </a:extLst>
          </p:cNvPr>
          <p:cNvSpPr/>
          <p:nvPr/>
        </p:nvSpPr>
        <p:spPr>
          <a:xfrm>
            <a:off x="637714" y="5160106"/>
            <a:ext cx="8573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efetuamos uma </a:t>
            </a:r>
            <a:r>
              <a:rPr lang="pt-BR" b="1" dirty="0">
                <a:latin typeface="Roboto"/>
              </a:rPr>
              <a:t>divisão</a:t>
            </a:r>
            <a:r>
              <a:rPr lang="pt-BR" dirty="0">
                <a:latin typeface="Roboto"/>
              </a:rPr>
              <a:t> exata entre dois números inteiros não nulos, o quociente será um número inteiro positivo se o dividendo e o divisor tiverem mesmo sinal; caso contrário, o quociente será um número inteiro negativo.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F6A88E9D-67D1-4295-BE99-2FEFB5CC520C}"/>
              </a:ext>
            </a:extLst>
          </p:cNvPr>
          <p:cNvSpPr/>
          <p:nvPr/>
        </p:nvSpPr>
        <p:spPr>
          <a:xfrm>
            <a:off x="9306436" y="5112736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(+20) : (-5) = -4</a:t>
            </a:r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9CB8B8E0-17B9-4424-B06F-3977BA5D76B5}"/>
              </a:ext>
            </a:extLst>
          </p:cNvPr>
          <p:cNvSpPr/>
          <p:nvPr/>
        </p:nvSpPr>
        <p:spPr>
          <a:xfrm>
            <a:off x="9345535" y="5434307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(-20) : (+5) = -4</a:t>
            </a:r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2C934CED-6499-4264-BE54-5D37138948F6}"/>
              </a:ext>
            </a:extLst>
          </p:cNvPr>
          <p:cNvSpPr/>
          <p:nvPr/>
        </p:nvSpPr>
        <p:spPr>
          <a:xfrm>
            <a:off x="9373761" y="5755878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(-20) : (-5) = 4</a:t>
            </a:r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AC98B830-7838-4A4C-BFF3-0F1F6F931D54}"/>
              </a:ext>
            </a:extLst>
          </p:cNvPr>
          <p:cNvSpPr/>
          <p:nvPr/>
        </p:nvSpPr>
        <p:spPr>
          <a:xfrm>
            <a:off x="8076685" y="289474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(+6) · (-4) = 6 · (-4) = -24</a:t>
            </a:r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840C5972-D1EE-49D6-90EB-58138601B765}"/>
              </a:ext>
            </a:extLst>
          </p:cNvPr>
          <p:cNvSpPr/>
          <p:nvPr/>
        </p:nvSpPr>
        <p:spPr>
          <a:xfrm>
            <a:off x="8223730" y="3835718"/>
            <a:ext cx="2123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   (-6) · (-4) =</a:t>
            </a:r>
          </a:p>
          <a:p>
            <a:r>
              <a:rPr lang="pt-BR" dirty="0">
                <a:latin typeface="Roboto"/>
              </a:rPr>
              <a:t>= -(+6) · (-4) = </a:t>
            </a:r>
          </a:p>
          <a:p>
            <a:r>
              <a:rPr lang="pt-BR" dirty="0">
                <a:latin typeface="Roboto"/>
              </a:rPr>
              <a:t>= -(-24) = 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2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2D40E14-84F7-CB8B-E4A1-AB1D912E3FD7}"/>
              </a:ext>
            </a:extLst>
          </p:cNvPr>
          <p:cNvSpPr/>
          <p:nvPr/>
        </p:nvSpPr>
        <p:spPr>
          <a:xfrm>
            <a:off x="637714" y="1385056"/>
            <a:ext cx="6256862" cy="96263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3E1C4F7-99A7-E07E-A8AD-BCA326C93EF7}"/>
              </a:ext>
            </a:extLst>
          </p:cNvPr>
          <p:cNvSpPr/>
          <p:nvPr/>
        </p:nvSpPr>
        <p:spPr>
          <a:xfrm>
            <a:off x="637714" y="2624903"/>
            <a:ext cx="7296239" cy="96263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45EB083-76F5-0702-23B4-E40CE0BA5087}"/>
              </a:ext>
            </a:extLst>
          </p:cNvPr>
          <p:cNvSpPr/>
          <p:nvPr/>
        </p:nvSpPr>
        <p:spPr>
          <a:xfrm>
            <a:off x="659040" y="3817853"/>
            <a:ext cx="7417645" cy="96263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5C10297-76EF-519B-1C1F-B3BDDEF3E1CA}"/>
              </a:ext>
            </a:extLst>
          </p:cNvPr>
          <p:cNvSpPr/>
          <p:nvPr/>
        </p:nvSpPr>
        <p:spPr>
          <a:xfrm>
            <a:off x="637714" y="5081099"/>
            <a:ext cx="8573256" cy="105667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686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824</Words>
  <Application>Microsoft Office PowerPoint</Application>
  <PresentationFormat>Widescreen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FrutigerLTStd-Light</vt:lpstr>
      <vt:lpstr>Roboto</vt:lpstr>
      <vt:lpstr>Tema do Office</vt:lpstr>
      <vt:lpstr>Apresentação do PowerPoint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2023-06-22T15:25:11Z</dcterms:modified>
</cp:coreProperties>
</file>