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7" r:id="rId3"/>
    <p:sldId id="338" r:id="rId4"/>
    <p:sldId id="339" r:id="rId5"/>
    <p:sldId id="340" r:id="rId6"/>
    <p:sldId id="341" r:id="rId7"/>
    <p:sldId id="344" r:id="rId8"/>
    <p:sldId id="343" r:id="rId9"/>
    <p:sldId id="342" r:id="rId10"/>
    <p:sldId id="34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E6EA1-B8C0-4E50-8DBA-2392F6575518}" v="3" dt="2023-05-22T18:22:50.751"/>
    <p1510:client id="{52761433-4CC1-4D44-B768-3490AD7236AE}" v="803" dt="2023-05-22T13:07:33.687"/>
    <p1510:client id="{B61F9702-8A63-38F1-B659-A21784920AAC}" v="1" dt="2023-05-23T13:18:4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Carta de reclamação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Carta de reclamação e espaços de reclamação</a:t>
          </a:r>
          <a:endParaRPr lang="en-US" sz="1600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Concordância nominal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Palavra derivada e palavra composta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Reportagem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Período composto por coordenação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7" action="ppaction://hlinksldjump"/>
            </a:rPr>
            <a:t>Aprender com arte</a:t>
          </a:r>
          <a:endParaRPr lang="en-US" sz="1600" i="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8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8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8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8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8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8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8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8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8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8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8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8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8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8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8"/>
      <dgm:spPr/>
    </dgm:pt>
    <dgm:pt modelId="{86A3F955-2C1E-49E7-9BE8-8CF707D0EF1B}" type="pres">
      <dgm:prSet presAssocID="{67D4DD36-7167-4EE3-AAB6-6D16D695BE11}" presName="vert1" presStyleCnt="0"/>
      <dgm:spPr/>
    </dgm:pt>
    <dgm:pt modelId="{6446D9C9-28CA-481A-BB4C-074C2097E0FE}" type="pres">
      <dgm:prSet presAssocID="{89F76081-474B-4721-B88A-8D51A4BA0CF7}" presName="thickLine" presStyleLbl="alignNode1" presStyleIdx="7" presStyleCnt="8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7" presStyleCnt="8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7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C89E747D-12E1-4D3E-84E9-4E32E6609BC3}" type="presParOf" srcId="{983EBE8F-2CFB-4918-8A71-8FB6106D1EE5}" destId="{6446D9C9-28CA-481A-BB4C-074C2097E0FE}" srcOrd="14" destOrd="0" presId="urn:microsoft.com/office/officeart/2008/layout/LinedList"/>
    <dgm:cxn modelId="{F4228EDE-8ADB-42AE-8FA6-57CCDB16E525}" type="presParOf" srcId="{983EBE8F-2CFB-4918-8A71-8FB6106D1EE5}" destId="{20F995C1-147E-431B-BB8C-11EDA345A614}" srcOrd="15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0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0"/>
        <a:ext cx="10664949" cy="568745"/>
      </dsp:txXfrm>
    </dsp:sp>
    <dsp:sp modelId="{8375AD7D-9BA0-48EC-8DB6-6934D928E08F}">
      <dsp:nvSpPr>
        <dsp:cNvPr id="0" name=""/>
        <dsp:cNvSpPr/>
      </dsp:nvSpPr>
      <dsp:spPr>
        <a:xfrm>
          <a:off x="0" y="56874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68745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Carta de reclamação</a:t>
          </a:r>
          <a:endParaRPr lang="en-US" sz="1600" kern="1200" dirty="0"/>
        </a:p>
      </dsp:txBody>
      <dsp:txXfrm>
        <a:off x="0" y="568745"/>
        <a:ext cx="10664949" cy="568745"/>
      </dsp:txXfrm>
    </dsp:sp>
    <dsp:sp modelId="{AB9CB741-FC9F-421B-8DB7-B6256D0F3B01}">
      <dsp:nvSpPr>
        <dsp:cNvPr id="0" name=""/>
        <dsp:cNvSpPr/>
      </dsp:nvSpPr>
      <dsp:spPr>
        <a:xfrm>
          <a:off x="0" y="1137491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137491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Carta de reclamação e espaços de reclamação</a:t>
          </a:r>
          <a:endParaRPr lang="en-US" sz="1600" kern="1200" dirty="0"/>
        </a:p>
      </dsp:txBody>
      <dsp:txXfrm>
        <a:off x="0" y="1137491"/>
        <a:ext cx="10664949" cy="568745"/>
      </dsp:txXfrm>
    </dsp:sp>
    <dsp:sp modelId="{314D560E-CBD9-4858-A0A2-945D9A381B28}">
      <dsp:nvSpPr>
        <dsp:cNvPr id="0" name=""/>
        <dsp:cNvSpPr/>
      </dsp:nvSpPr>
      <dsp:spPr>
        <a:xfrm>
          <a:off x="0" y="170623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706237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Concordância nominal</a:t>
          </a:r>
          <a:endParaRPr lang="en-US" sz="1600" kern="1200" dirty="0"/>
        </a:p>
      </dsp:txBody>
      <dsp:txXfrm>
        <a:off x="0" y="1706237"/>
        <a:ext cx="10664949" cy="568745"/>
      </dsp:txXfrm>
    </dsp:sp>
    <dsp:sp modelId="{D0219F05-B755-4B07-A349-B9A905942F22}">
      <dsp:nvSpPr>
        <dsp:cNvPr id="0" name=""/>
        <dsp:cNvSpPr/>
      </dsp:nvSpPr>
      <dsp:spPr>
        <a:xfrm>
          <a:off x="0" y="2274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274983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Palavra derivada e palavra composta</a:t>
          </a:r>
          <a:endParaRPr lang="en-US" sz="1600" kern="1200" dirty="0"/>
        </a:p>
      </dsp:txBody>
      <dsp:txXfrm>
        <a:off x="0" y="2274983"/>
        <a:ext cx="10664949" cy="568745"/>
      </dsp:txXfrm>
    </dsp:sp>
    <dsp:sp modelId="{E0ACE31B-7687-4EE7-9573-63F09584CD36}">
      <dsp:nvSpPr>
        <dsp:cNvPr id="0" name=""/>
        <dsp:cNvSpPr/>
      </dsp:nvSpPr>
      <dsp:spPr>
        <a:xfrm>
          <a:off x="0" y="284372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843728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Reportagem</a:t>
          </a:r>
          <a:endParaRPr lang="en-US" sz="1600" kern="1200" dirty="0"/>
        </a:p>
      </dsp:txBody>
      <dsp:txXfrm>
        <a:off x="0" y="2843728"/>
        <a:ext cx="10664949" cy="568745"/>
      </dsp:txXfrm>
    </dsp:sp>
    <dsp:sp modelId="{2721A207-0C1E-469B-8CAD-57DF57B826C1}">
      <dsp:nvSpPr>
        <dsp:cNvPr id="0" name=""/>
        <dsp:cNvSpPr/>
      </dsp:nvSpPr>
      <dsp:spPr>
        <a:xfrm>
          <a:off x="0" y="3412474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412474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Período composto por coordenação</a:t>
          </a:r>
          <a:endParaRPr lang="en-US" sz="1600" kern="1200" dirty="0"/>
        </a:p>
      </dsp:txBody>
      <dsp:txXfrm>
        <a:off x="0" y="3412474"/>
        <a:ext cx="10664949" cy="568745"/>
      </dsp:txXfrm>
    </dsp:sp>
    <dsp:sp modelId="{6446D9C9-28CA-481A-BB4C-074C2097E0FE}">
      <dsp:nvSpPr>
        <dsp:cNvPr id="0" name=""/>
        <dsp:cNvSpPr/>
      </dsp:nvSpPr>
      <dsp:spPr>
        <a:xfrm>
          <a:off x="0" y="398122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3981220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Aprender com arte</a:t>
          </a:r>
          <a:endParaRPr lang="en-US" sz="1600" i="0" kern="1200" dirty="0"/>
        </a:p>
      </dsp:txBody>
      <dsp:txXfrm>
        <a:off x="0" y="3981220"/>
        <a:ext cx="10664949" cy="568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477A23-CA87-406A-8B6A-FC9A69FCC27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1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F95A-3CD6-4FC9-9557-B267D7D7433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00C2-FCB1-4728-9147-55CD81C45D6B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C05F-71D1-4900-937C-4A5FDA148E34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49550E-1FB4-4B07-B461-67D4E91528B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58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4FB0-CC8E-4E91-BCD2-D180252F2285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018D-A17C-4529-B924-E223BEE25752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6D2A-736B-4F2D-BDEE-5299606EF67A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9A77-63CA-4FDD-AF01-6E1F7065E1E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80DDCAF-CB5B-4434-8463-32EAD3D4FC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290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5A9996-0A1A-4DBF-AAD8-CCAFCA97911D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538006-12BE-4359-BCA1-33EC8A12011E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7º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8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F902D9C3-A2D6-427B-9932-595C8854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29F962F9-373D-428A-A8D8-2D9BCEFAE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7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155704F-2692-4975-BBA1-97A45EFD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F8E3D33-6F4C-400D-9EDE-338E0B568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390290-6E06-1E5D-B466-F271DC4056AC}"/>
              </a:ext>
            </a:extLst>
          </p:cNvPr>
          <p:cNvSpPr>
            <a:spLocks noGrp="1"/>
          </p:cNvSpPr>
          <p:nvPr/>
        </p:nvSpPr>
        <p:spPr>
          <a:xfrm>
            <a:off x="4038595" y="12141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6915DB-27F3-F941-96A5-34643F3F6E6D}"/>
              </a:ext>
            </a:extLst>
          </p:cNvPr>
          <p:cNvSpPr txBox="1"/>
          <p:nvPr/>
        </p:nvSpPr>
        <p:spPr>
          <a:xfrm>
            <a:off x="764504" y="331161"/>
            <a:ext cx="497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Aprender com arte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A95EB9-7CC7-BC82-4DDC-E475DDCB16E9}"/>
              </a:ext>
            </a:extLst>
          </p:cNvPr>
          <p:cNvSpPr txBox="1"/>
          <p:nvPr/>
        </p:nvSpPr>
        <p:spPr>
          <a:xfrm>
            <a:off x="7787924" y="1588801"/>
            <a:ext cx="3641240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Cada um dos cartazes possui somente uma imagem e uma palavra.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Essa obra faz referência a um método educacional de alfabetização para adultos, que possibilita que a aprendizagem seja feita a partir de conversas iniciadas por ideias do próprio estudante, isto é, a aprendizagem parte do universo do estudante.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0018C6B-0DFA-6B86-94B8-51725F3E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05" y="1588801"/>
            <a:ext cx="6606114" cy="43083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E73E2A-0D60-854C-CECA-3C68D7C1F041}"/>
              </a:ext>
            </a:extLst>
          </p:cNvPr>
          <p:cNvSpPr txBox="1"/>
          <p:nvPr/>
        </p:nvSpPr>
        <p:spPr>
          <a:xfrm>
            <a:off x="771413" y="5894181"/>
            <a:ext cx="660611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ANDRADE, Jonathas de. </a:t>
            </a:r>
            <a:r>
              <a:rPr lang="pt-BR" sz="1600" b="1" dirty="0">
                <a:solidFill>
                  <a:srgbClr val="2F2F2E"/>
                </a:solidFill>
              </a:rPr>
              <a:t>Educação para adultos</a:t>
            </a:r>
            <a:r>
              <a:rPr lang="pt-BR" sz="1600" dirty="0">
                <a:solidFill>
                  <a:srgbClr val="2F2F2E"/>
                </a:solidFill>
              </a:rPr>
              <a:t>. 2010. 60 cartazes emoldurados, 34 cm x 46 cm cada.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B0BBEC-6675-AA8A-B966-78ADFC906791}"/>
              </a:ext>
            </a:extLst>
          </p:cNvPr>
          <p:cNvSpPr txBox="1"/>
          <p:nvPr/>
        </p:nvSpPr>
        <p:spPr>
          <a:xfrm rot="16200000">
            <a:off x="-334762" y="2544128"/>
            <a:ext cx="203376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COLEÇÃO PARTICULAR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BAD3F3D-5892-AE3B-C5DD-1D0DFA5E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7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8149FCCA-E9DE-8032-02BD-2CA0E9B5D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15326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58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Venda de frutas&#10;&#10;Descrição gerada automaticamente com confiança média">
            <a:extLst>
              <a:ext uri="{FF2B5EF4-FFF2-40B4-BE49-F238E27FC236}">
                <a16:creationId xmlns:a16="http://schemas.microsoft.com/office/drawing/2014/main" id="{C5E891C8-C06F-ED94-5FCB-E37D5D0784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2AD82C-9883-3538-C08C-981F0E579B76}"/>
              </a:ext>
            </a:extLst>
          </p:cNvPr>
          <p:cNvSpPr txBox="1"/>
          <p:nvPr/>
        </p:nvSpPr>
        <p:spPr>
          <a:xfrm>
            <a:off x="9130145" y="1819826"/>
            <a:ext cx="2299854" cy="1057588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Feira livre com verduras, legumes e seus preços. São José dos Campos (SP). Fotografia de 2022.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BE445C-0FAE-805C-AD12-B2603E6894AC}"/>
              </a:ext>
            </a:extLst>
          </p:cNvPr>
          <p:cNvSpPr txBox="1"/>
          <p:nvPr/>
        </p:nvSpPr>
        <p:spPr>
          <a:xfrm rot="16200000">
            <a:off x="10968087" y="4056582"/>
            <a:ext cx="203376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chemeClr val="bg1"/>
                </a:solidFill>
              </a:rPr>
              <a:t>LUCAS LACAZ RUIZ/FOTOARENA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6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B61B99-14C6-5133-4433-2217951D8641}"/>
              </a:ext>
            </a:extLst>
          </p:cNvPr>
          <p:cNvSpPr txBox="1"/>
          <p:nvPr/>
        </p:nvSpPr>
        <p:spPr>
          <a:xfrm>
            <a:off x="764504" y="331161"/>
            <a:ext cx="4392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Carta de reclamação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2624ED9-7E6C-B4C8-F406-6BC1AF2DC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55" y="3232580"/>
            <a:ext cx="3359825" cy="3069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5461F1-F144-CE5C-22C2-6B2B6BFE0DDB}"/>
              </a:ext>
            </a:extLst>
          </p:cNvPr>
          <p:cNvSpPr txBox="1"/>
          <p:nvPr/>
        </p:nvSpPr>
        <p:spPr>
          <a:xfrm rot="16200000">
            <a:off x="216550" y="5072923"/>
            <a:ext cx="203376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ANTON VIERIETIN/SHUTTERSTOCK.COM</a:t>
            </a:r>
            <a:endParaRPr lang="pt-BR" sz="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0447EA-EB1F-3A5E-FB4D-9558F2C42957}"/>
              </a:ext>
            </a:extLst>
          </p:cNvPr>
          <p:cNvSpPr txBox="1"/>
          <p:nvPr/>
        </p:nvSpPr>
        <p:spPr>
          <a:xfrm>
            <a:off x="761998" y="1617762"/>
            <a:ext cx="1066299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Nas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cartas de reclamação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consumidores se dirigem a fornecedores para reclamar de um produto adquirido ou serviço prestado, reivindicando solução. Geralmente, elas são escritas após o consumidor não ser atendido ou sentir-se insatisfeito com o atendimento.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Importantes instrumentos de cidadania, uma vez que são um meio de as pessoas terem seus direitos respeitados, essas cartas podem ser publicadas em veículos impressos e na internet.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5C89FF-579A-F21B-5FCC-0C4EFE5765C3}"/>
              </a:ext>
            </a:extLst>
          </p:cNvPr>
          <p:cNvSpPr txBox="1"/>
          <p:nvPr/>
        </p:nvSpPr>
        <p:spPr>
          <a:xfrm>
            <a:off x="5156833" y="3524892"/>
            <a:ext cx="626815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organização textual da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carta de reclamação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consiste, basicamente, em contextualização, justificativa e conclusão. Por isso, em geral, é composta dos seguintes elementos: objeto da reclamação, motivos, argumentos favoráveis à pertinência do fato, contra-argumentos em resposta a (possíveis) argumentos da empresa, indicação de sugestões ou providências a serem tomadas e saudação final.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E6DBB055-9772-702C-B67B-DC4823376A32}"/>
              </a:ext>
            </a:extLst>
          </p:cNvPr>
          <p:cNvSpPr/>
          <p:nvPr/>
        </p:nvSpPr>
        <p:spPr>
          <a:xfrm>
            <a:off x="5225361" y="330835"/>
            <a:ext cx="6199627" cy="954108"/>
          </a:xfrm>
          <a:prstGeom prst="wedgeRectCallout">
            <a:avLst>
              <a:gd name="adj1" fmla="val -31502"/>
              <a:gd name="adj2" fmla="val 7152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Uma </a:t>
            </a:r>
            <a:r>
              <a:rPr lang="pt-BR" b="1" dirty="0">
                <a:solidFill>
                  <a:schemeClr val="tx2"/>
                </a:solidFill>
              </a:rPr>
              <a:t>carta de reclamação</a:t>
            </a:r>
            <a:r>
              <a:rPr lang="pt-BR" dirty="0">
                <a:solidFill>
                  <a:schemeClr val="tx2"/>
                </a:solidFill>
              </a:rPr>
              <a:t>, ao ser publicada em um site, torna pública a reclamação e dá visibilidade ao problema, o que pode pressionar a empresa a resolvê-lo com maior agilidade.</a:t>
            </a:r>
          </a:p>
        </p:txBody>
      </p:sp>
    </p:spTree>
    <p:extLst>
      <p:ext uri="{BB962C8B-B14F-4D97-AF65-F5344CB8AC3E}">
        <p14:creationId xmlns:p14="http://schemas.microsoft.com/office/powerpoint/2010/main" val="309801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CEFE3AB-1D6C-BEF4-D561-001478E68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04" y="2606527"/>
            <a:ext cx="7232082" cy="38651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5B133A-347A-AFAE-921D-A535441082FB}"/>
              </a:ext>
            </a:extLst>
          </p:cNvPr>
          <p:cNvSpPr txBox="1"/>
          <p:nvPr/>
        </p:nvSpPr>
        <p:spPr>
          <a:xfrm>
            <a:off x="764504" y="331161"/>
            <a:ext cx="620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Carta de reclamação e espaços de reclamação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79B121-8EAD-E26D-59D0-8133059CD7AB}"/>
              </a:ext>
            </a:extLst>
          </p:cNvPr>
          <p:cNvSpPr txBox="1"/>
          <p:nvPr/>
        </p:nvSpPr>
        <p:spPr>
          <a:xfrm>
            <a:off x="764504" y="1616429"/>
            <a:ext cx="10662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carta de reclamação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e 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protesto de rua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formas usadas pelos cidadãos para manifestar sua insatisfação em diferentes contextos e com objetivos, formatos e espaços de circulação distintos.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5580E5-172C-8484-5DCE-D26B99EE92C0}"/>
              </a:ext>
            </a:extLst>
          </p:cNvPr>
          <p:cNvSpPr txBox="1"/>
          <p:nvPr/>
        </p:nvSpPr>
        <p:spPr>
          <a:xfrm rot="16200000">
            <a:off x="7048232" y="3530657"/>
            <a:ext cx="203376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VICTOR F. BEDESCHI PEREIRA/FOTOARENA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A53754-6699-132E-D54E-E8C32BEA37C3}"/>
              </a:ext>
            </a:extLst>
          </p:cNvPr>
          <p:cNvSpPr txBox="1"/>
          <p:nvPr/>
        </p:nvSpPr>
        <p:spPr>
          <a:xfrm>
            <a:off x="7996586" y="5395318"/>
            <a:ext cx="3178637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Manifestação contra o aumento de preços na passagem do transporte público na cidade de São Paulo (SP). Fotografia de 2017.</a:t>
            </a:r>
          </a:p>
        </p:txBody>
      </p:sp>
    </p:spTree>
    <p:extLst>
      <p:ext uri="{BB962C8B-B14F-4D97-AF65-F5344CB8AC3E}">
        <p14:creationId xmlns:p14="http://schemas.microsoft.com/office/powerpoint/2010/main" val="235143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FF063D-1172-33CF-18D5-7B07737624C1}"/>
              </a:ext>
            </a:extLst>
          </p:cNvPr>
          <p:cNvSpPr txBox="1"/>
          <p:nvPr/>
        </p:nvSpPr>
        <p:spPr>
          <a:xfrm>
            <a:off x="764504" y="331161"/>
            <a:ext cx="620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Concordância nominal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439BF4-0A4E-DC71-021C-262952E8432B}"/>
              </a:ext>
            </a:extLst>
          </p:cNvPr>
          <p:cNvSpPr txBox="1"/>
          <p:nvPr/>
        </p:nvSpPr>
        <p:spPr>
          <a:xfrm>
            <a:off x="764504" y="2734920"/>
            <a:ext cx="494576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i="0" u="none" strike="noStrike" baseline="0" dirty="0">
                <a:solidFill>
                  <a:srgbClr val="2F2F2E"/>
                </a:solidFill>
              </a:rPr>
              <a:t>Concordância nominal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é a combinação de gênero e número que se estabelece entre o substantivo e as palavras variáveis – adjetivo, artigo, pronome e numeral – com as quais ele se relaciona.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A30CB51F-BE22-751A-A462-839AB408E49E}"/>
              </a:ext>
            </a:extLst>
          </p:cNvPr>
          <p:cNvSpPr/>
          <p:nvPr/>
        </p:nvSpPr>
        <p:spPr>
          <a:xfrm>
            <a:off x="6481730" y="2940240"/>
            <a:ext cx="4945766" cy="1111233"/>
          </a:xfrm>
          <a:prstGeom prst="wedgeRectCallout">
            <a:avLst>
              <a:gd name="adj1" fmla="val -54967"/>
              <a:gd name="adj2" fmla="val 1924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É o </a:t>
            </a:r>
            <a:r>
              <a:rPr lang="pt-BR" b="1" dirty="0">
                <a:solidFill>
                  <a:schemeClr val="tx2"/>
                </a:solidFill>
              </a:rPr>
              <a:t>substantivo</a:t>
            </a:r>
            <a:r>
              <a:rPr lang="pt-BR" dirty="0">
                <a:solidFill>
                  <a:schemeClr val="tx2"/>
                </a:solidFill>
              </a:rPr>
              <a:t> que determina a concordância das palavras que se referem a ele, isto é, os determinantes e modificadores do nome.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F323CB-841D-0B92-8925-08F6D0BB9C23}"/>
              </a:ext>
            </a:extLst>
          </p:cNvPr>
          <p:cNvSpPr txBox="1"/>
          <p:nvPr/>
        </p:nvSpPr>
        <p:spPr>
          <a:xfrm>
            <a:off x="764505" y="1689648"/>
            <a:ext cx="106629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i="0" u="none" strike="noStrike" baseline="0" dirty="0">
                <a:solidFill>
                  <a:srgbClr val="2F2F2E"/>
                </a:solidFill>
              </a:rPr>
              <a:t>Na construção de textos, é necessário estabelecer concordância entre os nomes e as palavras com as quais eles se relacionam.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31C8BB-3BA2-3511-31DF-1FCB84C6AA9D}"/>
              </a:ext>
            </a:extLst>
          </p:cNvPr>
          <p:cNvSpPr txBox="1"/>
          <p:nvPr/>
        </p:nvSpPr>
        <p:spPr>
          <a:xfrm>
            <a:off x="764499" y="4611189"/>
            <a:ext cx="1066299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i="0" u="none" strike="noStrike" baseline="0" dirty="0">
                <a:solidFill>
                  <a:srgbClr val="2F2F2E"/>
                </a:solidFill>
              </a:rPr>
              <a:t>Na modalidade oral, em situações formais e informais de comunicação, os falantes, mesmo os mais escolarizados, deixam de fazer uma ou outra concordância. Até na escrita mais monitorada, como a da imprensa, é possível encontrar usos que não respeitam as regras de concordância.</a:t>
            </a:r>
          </a:p>
        </p:txBody>
      </p:sp>
    </p:spTree>
    <p:extLst>
      <p:ext uri="{BB962C8B-B14F-4D97-AF65-F5344CB8AC3E}">
        <p14:creationId xmlns:p14="http://schemas.microsoft.com/office/powerpoint/2010/main" val="81024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5811FA-7CFE-7244-1348-405BB57F5729}"/>
              </a:ext>
            </a:extLst>
          </p:cNvPr>
          <p:cNvSpPr txBox="1"/>
          <p:nvPr/>
        </p:nvSpPr>
        <p:spPr>
          <a:xfrm>
            <a:off x="764504" y="331161"/>
            <a:ext cx="620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Palavra derivada e palavra composta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B9484E-AE65-E140-9C92-3A13E39D78CE}"/>
              </a:ext>
            </a:extLst>
          </p:cNvPr>
          <p:cNvSpPr txBox="1"/>
          <p:nvPr/>
        </p:nvSpPr>
        <p:spPr>
          <a:xfrm>
            <a:off x="764499" y="2561936"/>
            <a:ext cx="106629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processo de derivação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ocorre quando são acrescentados afixos (prefixos e sufixos) à palavra primitiva.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AC4736-41C4-6445-C023-D6E4B4D79CF5}"/>
              </a:ext>
            </a:extLst>
          </p:cNvPr>
          <p:cNvSpPr txBox="1"/>
          <p:nvPr/>
        </p:nvSpPr>
        <p:spPr>
          <a:xfrm>
            <a:off x="764499" y="3270459"/>
            <a:ext cx="10662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O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processo de composição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ocorre da junção de duas ou mais palavras, ou seja, de dois ou mais radicais, para designar um só objeto, ser ou ideia.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96D9E9-C8A7-A8BB-2E8B-99683AF3E345}"/>
              </a:ext>
            </a:extLst>
          </p:cNvPr>
          <p:cNvSpPr txBox="1"/>
          <p:nvPr/>
        </p:nvSpPr>
        <p:spPr>
          <a:xfrm>
            <a:off x="764499" y="1620838"/>
            <a:ext cx="106629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palavras podem ser formadas a partir de outras já existentes na língua, com base nas necessidades dos falantes. Esses novos termos são incorporados ao léxico da nossa língua à medida que vão sendo usados.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24CD3C4-FC38-6491-450E-1F34443E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68" y="4211558"/>
            <a:ext cx="8630854" cy="1991003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43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09BBC1-4C90-DDEB-86C2-9967F10A7E4A}"/>
              </a:ext>
            </a:extLst>
          </p:cNvPr>
          <p:cNvSpPr txBox="1"/>
          <p:nvPr/>
        </p:nvSpPr>
        <p:spPr>
          <a:xfrm>
            <a:off x="764504" y="331161"/>
            <a:ext cx="620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C1096B-3615-4478-174A-A3B431642C7B}"/>
              </a:ext>
            </a:extLst>
          </p:cNvPr>
          <p:cNvSpPr txBox="1"/>
          <p:nvPr/>
        </p:nvSpPr>
        <p:spPr>
          <a:xfrm>
            <a:off x="761282" y="1751001"/>
            <a:ext cx="10662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reportagem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analisa um determinado tema de forma mais ampla e aprofundada que uma notícia. Tem o objetivo de informar, mas também de estimular a formação de opinião nos leitores. Em uma reportagem, podem aparecer opiniões, entrevistas, depoimentos, diferentes tipos de pesquisa e análise de dados.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Pode ser veiculada em diversos meios de comunicação, como jornais, revistas, televisão e </a:t>
            </a:r>
            <a:r>
              <a:rPr lang="pt-BR" b="0" i="1" u="none" strike="noStrike" baseline="0" dirty="0">
                <a:solidFill>
                  <a:srgbClr val="2F2F2E"/>
                </a:solidFill>
              </a:rPr>
              <a:t>sites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4CB5AF-5D6A-60DC-C8E6-A992D821729D}"/>
              </a:ext>
            </a:extLst>
          </p:cNvPr>
          <p:cNvSpPr txBox="1"/>
          <p:nvPr/>
        </p:nvSpPr>
        <p:spPr>
          <a:xfrm>
            <a:off x="764499" y="3417063"/>
            <a:ext cx="620433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reportagem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 apresenta título e subtítulo, a linha fina e geralmente traz nos primeiros parágrafos o lide, uma espécie de resumo ou apresentação do tema. No corpo do texto são apresentados fatos, análises, entrevistas e depoimentos. Pode conter fotografias e legendas, gráficos e infográficos. 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 linguagem é clara e objetiva, embora haja marcas de subjetividade e de posicionamento dos jornalistas com o uso de adjetivos e advérbios.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60C3DF2C-F93C-576D-4C96-169224494F5F}"/>
              </a:ext>
            </a:extLst>
          </p:cNvPr>
          <p:cNvSpPr/>
          <p:nvPr/>
        </p:nvSpPr>
        <p:spPr>
          <a:xfrm>
            <a:off x="7509159" y="4614154"/>
            <a:ext cx="3918332" cy="1111233"/>
          </a:xfrm>
          <a:prstGeom prst="wedgeRectCallout">
            <a:avLst>
              <a:gd name="adj1" fmla="val -54967"/>
              <a:gd name="adj2" fmla="val 1924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Diferentemente da notícia, a reportagem geralmente é assinada.</a:t>
            </a:r>
          </a:p>
        </p:txBody>
      </p:sp>
    </p:spTree>
    <p:extLst>
      <p:ext uri="{BB962C8B-B14F-4D97-AF65-F5344CB8AC3E}">
        <p14:creationId xmlns:p14="http://schemas.microsoft.com/office/powerpoint/2010/main" val="225739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F9FF5A2D-57B0-C10B-F028-C603A9EFD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CEACE842-F4AF-E421-DDA1-8EB8287E15CA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7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EE43723C-32D3-19A5-292E-3CAD43468DC9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737E2CF-2EC3-C91D-FF53-541C37CCCC24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5449B9C3-9DDD-7BEA-71F9-B4E76455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26EE63B-7D0F-8EF8-F43F-556806842C9F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7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54DA31-85C8-9B39-8AA3-24EB41080666}"/>
              </a:ext>
            </a:extLst>
          </p:cNvPr>
          <p:cNvSpPr txBox="1"/>
          <p:nvPr/>
        </p:nvSpPr>
        <p:spPr>
          <a:xfrm>
            <a:off x="764504" y="331161"/>
            <a:ext cx="497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Período composto por coordenação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CDC537-B547-3DA6-4A90-0548DB45DB8C}"/>
              </a:ext>
            </a:extLst>
          </p:cNvPr>
          <p:cNvSpPr txBox="1"/>
          <p:nvPr/>
        </p:nvSpPr>
        <p:spPr>
          <a:xfrm>
            <a:off x="764504" y="1874763"/>
            <a:ext cx="10662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orações coordenadas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orações de sentido independente, que podem estar interligadas por conectivos ou por sinais de pontuação.</a:t>
            </a:r>
          </a:p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orações que são ligadas por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sinais de pontuação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chamadas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assindéticas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; as orações ligadas por conjunções são chamadas de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sindéticas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9" name="Balão de Fala: Retângulo 8">
            <a:extLst>
              <a:ext uri="{FF2B5EF4-FFF2-40B4-BE49-F238E27FC236}">
                <a16:creationId xmlns:a16="http://schemas.microsoft.com/office/drawing/2014/main" id="{AF195D07-10E5-7B94-B618-EF8230EC5B66}"/>
              </a:ext>
            </a:extLst>
          </p:cNvPr>
          <p:cNvSpPr/>
          <p:nvPr/>
        </p:nvSpPr>
        <p:spPr>
          <a:xfrm>
            <a:off x="6092778" y="331161"/>
            <a:ext cx="5331491" cy="954107"/>
          </a:xfrm>
          <a:prstGeom prst="wedgeRectCallout">
            <a:avLst>
              <a:gd name="adj1" fmla="val -54967"/>
              <a:gd name="adj2" fmla="val 1924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Na fala e na escrita, é necessário empregar alguns recursos para interligar as orações e atribuir sentidos a fim de que os textos possam ser compreendidos.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B8534ACA-B428-754D-571D-87665AA9360B}"/>
              </a:ext>
            </a:extLst>
          </p:cNvPr>
          <p:cNvSpPr/>
          <p:nvPr/>
        </p:nvSpPr>
        <p:spPr>
          <a:xfrm>
            <a:off x="3279110" y="3406253"/>
            <a:ext cx="5331491" cy="1199187"/>
          </a:xfrm>
          <a:prstGeom prst="wedgeRectCallout">
            <a:avLst>
              <a:gd name="adj1" fmla="val -21185"/>
              <a:gd name="adj2" fmla="val -6740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Os conectivos são palavras e expressões que unem orações e orientam o sentido da leitura, relacionando as ideias e organizando-as. Geralmente, essas palavras são </a:t>
            </a:r>
            <a:r>
              <a:rPr lang="pt-BR" b="1" dirty="0">
                <a:solidFill>
                  <a:schemeClr val="tx2"/>
                </a:solidFill>
              </a:rPr>
              <a:t>conjunções</a:t>
            </a:r>
            <a:r>
              <a:rPr lang="pt-BR" dirty="0">
                <a:solidFill>
                  <a:schemeClr val="tx2"/>
                </a:solidFill>
              </a:rPr>
              <a:t> ou </a:t>
            </a:r>
            <a:r>
              <a:rPr lang="pt-BR" b="1" dirty="0">
                <a:solidFill>
                  <a:schemeClr val="tx2"/>
                </a:solidFill>
              </a:rPr>
              <a:t>locuções conjuntivas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E5739E-AEB0-979C-7641-33E8CF950881}"/>
              </a:ext>
            </a:extLst>
          </p:cNvPr>
          <p:cNvSpPr txBox="1"/>
          <p:nvPr/>
        </p:nvSpPr>
        <p:spPr>
          <a:xfrm>
            <a:off x="764504" y="4940080"/>
            <a:ext cx="106597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0" i="0" u="none" strike="noStrike" baseline="0" dirty="0">
                <a:solidFill>
                  <a:srgbClr val="2F2F2E"/>
                </a:solidFill>
              </a:rPr>
              <a:t>As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conjunções 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são recursos coesivos que desempenham a função de estabelecer as ligações necessárias na construção de textos coerentes. Portanto, são elementos que articulam as diferentes partes de um texto e sinalizam as relações – de adição, oposição, alternância etc. – entre elas.</a:t>
            </a:r>
          </a:p>
        </p:txBody>
      </p:sp>
    </p:spTree>
    <p:extLst>
      <p:ext uri="{BB962C8B-B14F-4D97-AF65-F5344CB8AC3E}">
        <p14:creationId xmlns:p14="http://schemas.microsoft.com/office/powerpoint/2010/main" val="2353509391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7091</TotalTime>
  <Words>1061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Selo</vt:lpstr>
      <vt:lpstr>LÍNGUA PORTUGUESA</vt:lpstr>
      <vt:lpstr>MÓDULO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4</cp:revision>
  <dcterms:created xsi:type="dcterms:W3CDTF">2023-05-09T16:52:21Z</dcterms:created>
  <dcterms:modified xsi:type="dcterms:W3CDTF">2023-06-02T18:27:03Z</dcterms:modified>
</cp:coreProperties>
</file>