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3" r:id="rId3"/>
    <p:sldId id="314" r:id="rId4"/>
    <p:sldId id="316" r:id="rId5"/>
    <p:sldId id="317" r:id="rId6"/>
    <p:sldId id="318" r:id="rId7"/>
    <p:sldId id="319" r:id="rId8"/>
    <p:sldId id="320" r:id="rId9"/>
    <p:sldId id="321" r:id="rId10"/>
    <p:sldId id="324" r:id="rId11"/>
    <p:sldId id="322" r:id="rId12"/>
    <p:sldId id="32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E6EA1-B8C0-4E50-8DBA-2392F6575518}" v="3" dt="2023-05-22T18:22:50.751"/>
    <p1510:client id="{52761433-4CC1-4D44-B768-3490AD7236AE}" v="803" dt="2023-05-22T13:07:33.687"/>
    <p1510:client id="{B61F9702-8A63-38F1-B659-A21784920AAC}" v="1" dt="2023-05-23T13:18:4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Reportagem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Reportagem e manchetes jornalísticas</a:t>
          </a:r>
          <a:endParaRPr lang="en-US" sz="1600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Adjunto adnominal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Palavra primitiva e palavra derivada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Entrevista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Advérbio e locução adverbial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Recursos de coesão sequencial e referencial</a:t>
          </a:r>
          <a:endParaRPr lang="en-US" sz="160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</a:t>
          </a:r>
          <a:r>
            <a:rPr lang="pt-BR" sz="1600" i="0" dirty="0">
              <a:hlinkClick xmlns:r="http://schemas.openxmlformats.org/officeDocument/2006/relationships" r:id="rId8" action="ppaction://hlinksldjump"/>
            </a:rPr>
            <a:t>A arte do encontro</a:t>
          </a:r>
          <a:endParaRPr lang="en-US" sz="1600" i="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7" presStyleCnt="9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7" presStyleCnt="9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7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4" destOrd="0" presId="urn:microsoft.com/office/officeart/2008/layout/LinedList"/>
    <dgm:cxn modelId="{F42079DB-13D5-4874-8FAC-F5CFDF6DA75D}" type="presParOf" srcId="{983EBE8F-2CFB-4918-8A71-8FB6106D1EE5}" destId="{1323866F-FF28-4E48-813E-C42AF0CB83FA}" srcOrd="15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Reportagem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Reportagem e manchetes jornalísticas</a:t>
          </a:r>
          <a:endParaRPr lang="en-US" sz="1600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Adjunto adnominal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Palavra primitiva e palavra derivada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Entrevista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Advérbio e locução adverbial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C019E50D-7D0C-4C09-894F-53A069A93C4A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Recursos de coesão sequencial e referencial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i="0" kern="1200" dirty="0">
              <a:hlinkClick xmlns:r="http://schemas.openxmlformats.org/officeDocument/2006/relationships" r:id="" action="ppaction://hlinksldjump"/>
            </a:rPr>
            <a:t>A arte do encontro</a:t>
          </a:r>
          <a:endParaRPr lang="en-US" sz="1600" i="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477A23-CA87-406A-8B6A-FC9A69FCC27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1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F95A-3CD6-4FC9-9557-B267D7D7433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00C2-FCB1-4728-9147-55CD81C45D6B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C05F-71D1-4900-937C-4A5FDA148E34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49550E-1FB4-4B07-B461-67D4E91528B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5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4FB0-CC8E-4E91-BCD2-D180252F2285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018D-A17C-4529-B924-E223BEE25752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D2A-736B-4F2D-BDEE-5299606EF67A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A77-63CA-4FDD-AF01-6E1F7065E1E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80DDCAF-CB5B-4434-8463-32EAD3D4FC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90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5A9996-0A1A-4DBF-AAD8-CCAFCA97911D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538006-12BE-4359-BCA1-33EC8A12011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8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F902D9C3-A2D6-427B-9932-595C8854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29F962F9-373D-428A-A8D8-2D9BCEFA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7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155704F-2692-4975-BBA1-97A45EFD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F8E3D33-6F4C-400D-9EDE-338E0B56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390290-6E06-1E5D-B466-F271DC4056AC}"/>
              </a:ext>
            </a:extLst>
          </p:cNvPr>
          <p:cNvSpPr>
            <a:spLocks noGrp="1"/>
          </p:cNvSpPr>
          <p:nvPr/>
        </p:nvSpPr>
        <p:spPr>
          <a:xfrm>
            <a:off x="4038595" y="12141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6022D6-5FAB-CC72-9BEB-CA6AE2B36772}"/>
              </a:ext>
            </a:extLst>
          </p:cNvPr>
          <p:cNvSpPr txBox="1"/>
          <p:nvPr/>
        </p:nvSpPr>
        <p:spPr>
          <a:xfrm>
            <a:off x="764504" y="331161"/>
            <a:ext cx="4005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Advérbio e locução adverbial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CB14C8-07DB-23A4-1CFC-8CD7CE29B0E1}"/>
              </a:ext>
            </a:extLst>
          </p:cNvPr>
          <p:cNvSpPr txBox="1"/>
          <p:nvPr/>
        </p:nvSpPr>
        <p:spPr>
          <a:xfrm>
            <a:off x="764505" y="3424918"/>
            <a:ext cx="561176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Advérbio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a palavra que indica as circunstâncias relacionadas, principalmente, à ação verbal. Os advérbios também podem modificar os sentidos de um adjetivo e de um advérbio.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A88196-A766-1E22-0FE6-16176BC0BE8C}"/>
              </a:ext>
            </a:extLst>
          </p:cNvPr>
          <p:cNvSpPr txBox="1"/>
          <p:nvPr/>
        </p:nvSpPr>
        <p:spPr>
          <a:xfrm>
            <a:off x="764504" y="4956408"/>
            <a:ext cx="56117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Locução adverbial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uma combinação de palavras ou uma expressão que remete a circunstâncias, semelhantes à função exercida pelos advérbios.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03BD9B54-B176-EC65-C634-149126584968}"/>
              </a:ext>
            </a:extLst>
          </p:cNvPr>
          <p:cNvSpPr/>
          <p:nvPr/>
        </p:nvSpPr>
        <p:spPr>
          <a:xfrm>
            <a:off x="7140773" y="4956408"/>
            <a:ext cx="4286723" cy="923330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locuções adverbiais, geralmente, são iniciadas por preposições e podem ou não ter um advérbio correspondente.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E00B446-7C5A-650E-E6B2-DFF493EEF428}"/>
              </a:ext>
            </a:extLst>
          </p:cNvPr>
          <p:cNvSpPr txBox="1"/>
          <p:nvPr/>
        </p:nvSpPr>
        <p:spPr>
          <a:xfrm>
            <a:off x="764504" y="1616429"/>
            <a:ext cx="427798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i="0" u="none" strike="noStrike" baseline="0" dirty="0">
                <a:solidFill>
                  <a:srgbClr val="2F2F2E"/>
                </a:solidFill>
              </a:rPr>
              <a:t>Ao escrever ou falar, é necessário empregar algumas palavras e expressões que ajudam o leitor/ouvinte a localizar onde os fatos acontecem, quando e como ocorrem, entre outras informações.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3224577-E2AC-456D-3B00-AF2375E5F509}"/>
              </a:ext>
            </a:extLst>
          </p:cNvPr>
          <p:cNvSpPr txBox="1"/>
          <p:nvPr/>
        </p:nvSpPr>
        <p:spPr>
          <a:xfrm>
            <a:off x="8434129" y="2905124"/>
            <a:ext cx="2993367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DALCIO. </a:t>
            </a:r>
            <a:r>
              <a:rPr lang="pt-BR" sz="1600" b="1" dirty="0">
                <a:solidFill>
                  <a:srgbClr val="2F2F2E"/>
                </a:solidFill>
              </a:rPr>
              <a:t>Correio Popular</a:t>
            </a:r>
            <a:r>
              <a:rPr lang="pt-BR" sz="1600" dirty="0">
                <a:solidFill>
                  <a:srgbClr val="2F2F2E"/>
                </a:solidFill>
              </a:rPr>
              <a:t>, 2010.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CC44BED-5231-65B5-D8F2-A6CF8CB067E2}"/>
              </a:ext>
            </a:extLst>
          </p:cNvPr>
          <p:cNvSpPr txBox="1"/>
          <p:nvPr/>
        </p:nvSpPr>
        <p:spPr>
          <a:xfrm rot="16200000">
            <a:off x="10591962" y="1918840"/>
            <a:ext cx="180300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DALCIO</a:t>
            </a:r>
            <a:endParaRPr lang="pt-BR" sz="800" dirty="0">
              <a:solidFill>
                <a:srgbClr val="2F2F2E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3228DCC-B8FF-2A23-80A5-FA3C6918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73" y="6789"/>
            <a:ext cx="5190719" cy="2870625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68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280203-A456-9C8E-65F6-F58D555F25A7}"/>
              </a:ext>
            </a:extLst>
          </p:cNvPr>
          <p:cNvSpPr txBox="1"/>
          <p:nvPr/>
        </p:nvSpPr>
        <p:spPr>
          <a:xfrm>
            <a:off x="764504" y="331161"/>
            <a:ext cx="6102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Recursos de coesão sequencial e referencial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CEB935-2091-19FB-3FED-02EA8174D960}"/>
              </a:ext>
            </a:extLst>
          </p:cNvPr>
          <p:cNvSpPr txBox="1"/>
          <p:nvPr/>
        </p:nvSpPr>
        <p:spPr>
          <a:xfrm>
            <a:off x="540217" y="3696555"/>
            <a:ext cx="1097604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Recursos de coesão sequencial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palavras e expressões utilizadas para criar a progressão textual, introduzindo e articulando ideias em um texto. Podem ser conjunções, advérbios, locuções adverbiais, entre outras classes de palavras.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7CE7A9-86D2-9F8D-4314-F30E6E02FE41}"/>
              </a:ext>
            </a:extLst>
          </p:cNvPr>
          <p:cNvSpPr txBox="1"/>
          <p:nvPr/>
        </p:nvSpPr>
        <p:spPr>
          <a:xfrm>
            <a:off x="540216" y="4951046"/>
            <a:ext cx="109760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Recursos de coesão referencial 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são usados para estabelecer relações entre palavras e expressões em um texto, permitindo que o leitor identifique os termos aos quais se referem.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4E2E2100-AFD6-0A3E-1697-EA95B500CC10}"/>
              </a:ext>
            </a:extLst>
          </p:cNvPr>
          <p:cNvSpPr/>
          <p:nvPr/>
        </p:nvSpPr>
        <p:spPr>
          <a:xfrm>
            <a:off x="3189726" y="1616429"/>
            <a:ext cx="5812537" cy="1748965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Para que um texto – falado ou escrito – seja compreendido, é preciso organizá-lo de modo que as ideias tenham uma sequência que possibilite ao interlocutor estabelecer sentidos. Essa ligação entre as partes de um texto é feita através de recursos linguísticos e gramaticais.</a:t>
            </a:r>
          </a:p>
        </p:txBody>
      </p:sp>
    </p:spTree>
    <p:extLst>
      <p:ext uri="{BB962C8B-B14F-4D97-AF65-F5344CB8AC3E}">
        <p14:creationId xmlns:p14="http://schemas.microsoft.com/office/powerpoint/2010/main" val="126103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Grupo de pessoas em pé&#10;&#10;Descrição gerada automaticamente">
            <a:extLst>
              <a:ext uri="{FF2B5EF4-FFF2-40B4-BE49-F238E27FC236}">
                <a16:creationId xmlns:a16="http://schemas.microsoft.com/office/drawing/2014/main" id="{877300EA-315D-9918-2AA6-59A974B5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58" y="3272747"/>
            <a:ext cx="5686730" cy="31965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648EC3A-9405-91E2-D803-E423C4DD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62" y="441606"/>
            <a:ext cx="4412910" cy="60151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7CAC86-266A-BF08-48A5-21A48F015D53}"/>
              </a:ext>
            </a:extLst>
          </p:cNvPr>
          <p:cNvSpPr txBox="1"/>
          <p:nvPr/>
        </p:nvSpPr>
        <p:spPr>
          <a:xfrm>
            <a:off x="6780362" y="2215159"/>
            <a:ext cx="4649638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Pessoas refugiadas da República Centro-Africana durante aula de dança de </a:t>
            </a:r>
            <a:r>
              <a:rPr lang="pt-BR" sz="1600" i="1" dirty="0">
                <a:solidFill>
                  <a:srgbClr val="2F2F2E"/>
                </a:solidFill>
              </a:rPr>
              <a:t>hip-hop</a:t>
            </a:r>
            <a:r>
              <a:rPr lang="pt-BR" sz="1600" dirty="0">
                <a:solidFill>
                  <a:srgbClr val="2F2F2E"/>
                </a:solidFill>
              </a:rPr>
              <a:t> ministrada por Fabrice Don de </a:t>
            </a:r>
            <a:r>
              <a:rPr lang="pt-BR" sz="1600" dirty="0" err="1">
                <a:solidFill>
                  <a:srgbClr val="2F2F2E"/>
                </a:solidFill>
              </a:rPr>
              <a:t>Dieu</a:t>
            </a:r>
            <a:r>
              <a:rPr lang="pt-BR" sz="1600" dirty="0">
                <a:solidFill>
                  <a:srgbClr val="2F2F2E"/>
                </a:solidFill>
              </a:rPr>
              <a:t> </a:t>
            </a:r>
            <a:r>
              <a:rPr lang="pt-BR" sz="1600" dirty="0" err="1">
                <a:solidFill>
                  <a:srgbClr val="2F2F2E"/>
                </a:solidFill>
              </a:rPr>
              <a:t>Bwabulamutima</a:t>
            </a:r>
            <a:r>
              <a:rPr lang="pt-BR" sz="1600" dirty="0">
                <a:solidFill>
                  <a:srgbClr val="2F2F2E"/>
                </a:solidFill>
              </a:rPr>
              <a:t> na República Democrática do Congo. Fotografia de 2018.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8421E2C1-67FB-A949-D7E7-4E8F7B906256}"/>
              </a:ext>
            </a:extLst>
          </p:cNvPr>
          <p:cNvSpPr/>
          <p:nvPr/>
        </p:nvSpPr>
        <p:spPr>
          <a:xfrm>
            <a:off x="7890305" y="432980"/>
            <a:ext cx="3539695" cy="1340182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Existem diferentes possibilidades de diálogos culturais. Muitas culturas se formam e se alteram a partir do encontro com novas culturas.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15D45E-30DE-E422-F8EA-E788ADC53835}"/>
              </a:ext>
            </a:extLst>
          </p:cNvPr>
          <p:cNvSpPr txBox="1"/>
          <p:nvPr/>
        </p:nvSpPr>
        <p:spPr>
          <a:xfrm>
            <a:off x="5066109" y="326612"/>
            <a:ext cx="247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 arte do encontro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B260EC-1AEC-108B-7D7D-F24FB3F840B4}"/>
              </a:ext>
            </a:extLst>
          </p:cNvPr>
          <p:cNvSpPr txBox="1"/>
          <p:nvPr/>
        </p:nvSpPr>
        <p:spPr>
          <a:xfrm>
            <a:off x="4398048" y="5157415"/>
            <a:ext cx="1697947" cy="13038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AZZAM, </a:t>
            </a:r>
            <a:r>
              <a:rPr lang="pt-BR" sz="1600" dirty="0" err="1">
                <a:solidFill>
                  <a:srgbClr val="2F2F2E"/>
                </a:solidFill>
              </a:rPr>
              <a:t>Tammam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b="1" dirty="0">
                <a:solidFill>
                  <a:srgbClr val="2F2F2E"/>
                </a:solidFill>
              </a:rPr>
              <a:t>Bon Voyage </a:t>
            </a:r>
            <a:r>
              <a:rPr lang="pt-BR" sz="1600" dirty="0">
                <a:solidFill>
                  <a:srgbClr val="2F2F2E"/>
                </a:solidFill>
              </a:rPr>
              <a:t>[Boa viagem]. 2014. Impressão de fotomontagem.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1C19E5C-9500-1351-F0D8-427732313EF2}"/>
              </a:ext>
            </a:extLst>
          </p:cNvPr>
          <p:cNvSpPr txBox="1"/>
          <p:nvPr/>
        </p:nvSpPr>
        <p:spPr>
          <a:xfrm rot="16200000">
            <a:off x="3435135" y="1465775"/>
            <a:ext cx="215828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© TAMMAM AZZAM / COLEÇÃO PARTICULAR</a:t>
            </a:r>
            <a:endParaRPr lang="pt-BR" sz="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EC7E03-3AA1-46D4-5E64-B7D485354381}"/>
              </a:ext>
            </a:extLst>
          </p:cNvPr>
          <p:cNvSpPr txBox="1"/>
          <p:nvPr/>
        </p:nvSpPr>
        <p:spPr>
          <a:xfrm rot="16200000">
            <a:off x="5311456" y="4300515"/>
            <a:ext cx="215828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© ACNUR/JOHN WESSELS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59005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759671F-1EFF-38F6-2B65-EFA0442B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5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3EEC3243-0823-001C-7C97-F99376540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90951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64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D264FEC0-5F89-FA39-C491-7DF1E46207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1"/>
            <a:ext cx="12191998" cy="6850929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D9E424-4BAD-E6DE-C613-2427250E0593}"/>
              </a:ext>
            </a:extLst>
          </p:cNvPr>
          <p:cNvSpPr txBox="1"/>
          <p:nvPr/>
        </p:nvSpPr>
        <p:spPr>
          <a:xfrm>
            <a:off x="6386161" y="5269986"/>
            <a:ext cx="5043839" cy="811367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Mosaico com retratos de pessoas participantes do projeto </a:t>
            </a:r>
            <a:r>
              <a:rPr lang="pt-BR" sz="1600" b="1" dirty="0">
                <a:solidFill>
                  <a:schemeClr val="tx2"/>
                </a:solidFill>
              </a:rPr>
              <a:t>7 bilhões de outros</a:t>
            </a:r>
            <a:r>
              <a:rPr lang="pt-BR" sz="1600" dirty="0">
                <a:solidFill>
                  <a:schemeClr val="tx2"/>
                </a:solidFill>
              </a:rPr>
              <a:t>, de Yann </a:t>
            </a:r>
            <a:r>
              <a:rPr lang="pt-BR" sz="1600" dirty="0" err="1">
                <a:solidFill>
                  <a:schemeClr val="tx2"/>
                </a:solidFill>
              </a:rPr>
              <a:t>Arthus</a:t>
            </a:r>
            <a:r>
              <a:rPr lang="pt-BR" sz="1600" dirty="0">
                <a:solidFill>
                  <a:schemeClr val="tx2"/>
                </a:solidFill>
              </a:rPr>
              <a:t>-Bertrand, Baptiste Rouget-</a:t>
            </a:r>
            <a:r>
              <a:rPr lang="pt-BR" sz="1600" dirty="0" err="1">
                <a:solidFill>
                  <a:schemeClr val="tx2"/>
                </a:solidFill>
              </a:rPr>
              <a:t>Luchaire</a:t>
            </a:r>
            <a:r>
              <a:rPr lang="pt-BR" sz="1600" dirty="0">
                <a:solidFill>
                  <a:schemeClr val="tx2"/>
                </a:solidFill>
              </a:rPr>
              <a:t> e  </a:t>
            </a:r>
            <a:r>
              <a:rPr lang="pt-BR" sz="1600" dirty="0" err="1">
                <a:solidFill>
                  <a:schemeClr val="tx2"/>
                </a:solidFill>
              </a:rPr>
              <a:t>Sybille</a:t>
            </a:r>
            <a:r>
              <a:rPr lang="pt-BR" sz="1600" dirty="0">
                <a:solidFill>
                  <a:schemeClr val="tx2"/>
                </a:solidFill>
              </a:rPr>
              <a:t> d’</a:t>
            </a:r>
            <a:r>
              <a:rPr lang="pt-BR" sz="1600" dirty="0" err="1">
                <a:solidFill>
                  <a:schemeClr val="tx2"/>
                </a:solidFill>
              </a:rPr>
              <a:t>Orgeval</a:t>
            </a:r>
            <a:r>
              <a:rPr lang="pt-BR" sz="1600" dirty="0">
                <a:solidFill>
                  <a:schemeClr val="tx2"/>
                </a:solidFill>
              </a:rPr>
              <a:t>, 2003-2014.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3892BA-24D9-A9A7-DA0A-3F30011CE461}"/>
              </a:ext>
            </a:extLst>
          </p:cNvPr>
          <p:cNvSpPr txBox="1"/>
          <p:nvPr/>
        </p:nvSpPr>
        <p:spPr>
          <a:xfrm rot="16200000">
            <a:off x="11153315" y="3857476"/>
            <a:ext cx="1663309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chemeClr val="bg1"/>
                </a:solidFill>
              </a:rPr>
              <a:t>© 7 BILLION OTHERS / GOODPLANET FOUNDATION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3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0A3816-F167-7655-E202-DFEC03E51242}"/>
              </a:ext>
            </a:extLst>
          </p:cNvPr>
          <p:cNvSpPr txBox="1"/>
          <p:nvPr/>
        </p:nvSpPr>
        <p:spPr>
          <a:xfrm>
            <a:off x="764505" y="331161"/>
            <a:ext cx="4463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Reportagem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76B4A4-B302-508A-9F98-AB02C176B82B}"/>
              </a:ext>
            </a:extLst>
          </p:cNvPr>
          <p:cNvSpPr txBox="1"/>
          <p:nvPr/>
        </p:nvSpPr>
        <p:spPr>
          <a:xfrm>
            <a:off x="763247" y="1624115"/>
            <a:ext cx="106654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reportagem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um gênero do campo jornalístico, cuja finalidade é apurar as causas de um fato, expor uma situação ou interpretar acontecimentos que podem ou não estar relacionados a temas atuais.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5CE0D5-D417-56EE-31EC-4878ABD61058}"/>
              </a:ext>
            </a:extLst>
          </p:cNvPr>
          <p:cNvSpPr txBox="1"/>
          <p:nvPr/>
        </p:nvSpPr>
        <p:spPr>
          <a:xfrm>
            <a:off x="763246" y="2699702"/>
            <a:ext cx="1066549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reportagem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um texto geralmente organizado em título, subtítulo, intertítulo, corpo do texto e créditos (assinatura do autor do texto e, muitas vezes, data e local). Além de utilizar recursos gráficos no título, subtítulo e intertítulos para destacá-los e diferenciá-los (inclusive entre si), pode-se também incluir recursos visuais, como fotografias, infográficos e ilustrações.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E0CBB1FB-F2A7-4858-1A3F-2945AC18D287}"/>
              </a:ext>
            </a:extLst>
          </p:cNvPr>
          <p:cNvSpPr/>
          <p:nvPr/>
        </p:nvSpPr>
        <p:spPr>
          <a:xfrm>
            <a:off x="1538174" y="4433235"/>
            <a:ext cx="4270075" cy="1340189"/>
          </a:xfrm>
          <a:prstGeom prst="wedgeRectCallout">
            <a:avLst>
              <a:gd name="adj1" fmla="val -43744"/>
              <a:gd name="adj2" fmla="val -6382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Para dar mais credibilidade às informações apresentadas, utilizam-se citações de especialistas, estudiosos e indivíduos envolvidos com o tema abordado.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85445CC7-F7F1-BB58-2266-65866986830E}"/>
              </a:ext>
            </a:extLst>
          </p:cNvPr>
          <p:cNvSpPr/>
          <p:nvPr/>
        </p:nvSpPr>
        <p:spPr>
          <a:xfrm>
            <a:off x="5808249" y="335004"/>
            <a:ext cx="4690292" cy="954107"/>
          </a:xfrm>
          <a:prstGeom prst="wedgeRectCallout">
            <a:avLst>
              <a:gd name="adj1" fmla="val -57812"/>
              <a:gd name="adj2" fmla="val 2301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 reportagem pode ser veiculada em meios de comunicação impressos ou </a:t>
            </a:r>
            <a:r>
              <a:rPr lang="pt-BR" i="1" dirty="0">
                <a:solidFill>
                  <a:schemeClr val="tx2"/>
                </a:solidFill>
              </a:rPr>
              <a:t>on-line</a:t>
            </a:r>
            <a:r>
              <a:rPr lang="pt-BR" dirty="0">
                <a:solidFill>
                  <a:schemeClr val="tx2"/>
                </a:solidFill>
              </a:rPr>
              <a:t>, como jornais, telejornais, revistas, blogues e </a:t>
            </a:r>
            <a:r>
              <a:rPr lang="pt-BR" i="1" dirty="0">
                <a:solidFill>
                  <a:schemeClr val="tx2"/>
                </a:solidFill>
              </a:rPr>
              <a:t>sites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440A6DB7-C6C4-4F68-8ADD-4DE1ABEB6D7D}"/>
              </a:ext>
            </a:extLst>
          </p:cNvPr>
          <p:cNvSpPr/>
          <p:nvPr/>
        </p:nvSpPr>
        <p:spPr>
          <a:xfrm>
            <a:off x="6826573" y="4433235"/>
            <a:ext cx="3827253" cy="1340189"/>
          </a:xfrm>
          <a:prstGeom prst="wedgeRectCallout">
            <a:avLst>
              <a:gd name="adj1" fmla="val -43744"/>
              <a:gd name="adj2" fmla="val -6382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 estrutura e os recursos utilizados em uma reportagem podem sofrer variações, a depender do veículo, do público-alvo e do assunto tratado.</a:t>
            </a:r>
          </a:p>
        </p:txBody>
      </p:sp>
    </p:spTree>
    <p:extLst>
      <p:ext uri="{BB962C8B-B14F-4D97-AF65-F5344CB8AC3E}">
        <p14:creationId xmlns:p14="http://schemas.microsoft.com/office/powerpoint/2010/main" val="222111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C860B7-D21F-9790-07E4-404B489B325E}"/>
              </a:ext>
            </a:extLst>
          </p:cNvPr>
          <p:cNvSpPr txBox="1"/>
          <p:nvPr/>
        </p:nvSpPr>
        <p:spPr>
          <a:xfrm>
            <a:off x="764505" y="331161"/>
            <a:ext cx="515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Reportagem e manchetes jornalísticas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AE6411-761B-82BA-E806-B4AFEB5C0A52}"/>
              </a:ext>
            </a:extLst>
          </p:cNvPr>
          <p:cNvSpPr txBox="1"/>
          <p:nvPr/>
        </p:nvSpPr>
        <p:spPr>
          <a:xfrm>
            <a:off x="764505" y="1613608"/>
            <a:ext cx="10664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Há casos em que na própria manchete da reportagem ou da notícia podemos perceber qual será o tipo de abordagem do texto.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975552E-E7E4-86B3-F42E-AFA0F09B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8" y="2588279"/>
            <a:ext cx="4703312" cy="1822534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D8CA781-B0EE-3925-BEDE-976B9D11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42" y="2588279"/>
            <a:ext cx="4703312" cy="185519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5CFFFA-CD6E-9887-7C39-2CB17E9FC420}"/>
              </a:ext>
            </a:extLst>
          </p:cNvPr>
          <p:cNvSpPr txBox="1"/>
          <p:nvPr/>
        </p:nvSpPr>
        <p:spPr>
          <a:xfrm>
            <a:off x="763246" y="4410015"/>
            <a:ext cx="4703313" cy="13038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DUARTE, Fernando. A etnia indígena brasileira à beira da extinção que pode estar reduzida a só 3 pessoas. </a:t>
            </a:r>
            <a:r>
              <a:rPr lang="pt-BR" sz="1600" b="1" dirty="0">
                <a:solidFill>
                  <a:srgbClr val="2F2F2E"/>
                </a:solidFill>
              </a:rPr>
              <a:t>BBC News Brasil</a:t>
            </a:r>
            <a:r>
              <a:rPr lang="pt-BR" sz="1600" dirty="0">
                <a:solidFill>
                  <a:srgbClr val="2F2F2E"/>
                </a:solidFill>
              </a:rPr>
              <a:t>, [</a:t>
            </a:r>
            <a:r>
              <a:rPr lang="pt-BR" sz="1600" i="1" dirty="0">
                <a:solidFill>
                  <a:srgbClr val="2F2F2E"/>
                </a:solidFill>
              </a:rPr>
              <a:t>s. l</a:t>
            </a:r>
            <a:r>
              <a:rPr lang="pt-BR" sz="1600" dirty="0">
                <a:solidFill>
                  <a:srgbClr val="2F2F2E"/>
                </a:solidFill>
              </a:rPr>
              <a:t>.], 3 dez. 2021. Disponível em: www.bbc.com/</a:t>
            </a:r>
            <a:r>
              <a:rPr lang="pt-BR" sz="1600" dirty="0" err="1">
                <a:solidFill>
                  <a:srgbClr val="2F2F2E"/>
                </a:solidFill>
              </a:rPr>
              <a:t>portuguese</a:t>
            </a:r>
            <a:r>
              <a:rPr lang="pt-BR" sz="1600" dirty="0">
                <a:solidFill>
                  <a:srgbClr val="2F2F2E"/>
                </a:solidFill>
              </a:rPr>
              <a:t>/geral-59514474. Acesso em: 12 abr. 2022.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A8D4D8BC-7B50-E35D-0108-10397EAA63E2}"/>
              </a:ext>
            </a:extLst>
          </p:cNvPr>
          <p:cNvSpPr/>
          <p:nvPr/>
        </p:nvSpPr>
        <p:spPr>
          <a:xfrm>
            <a:off x="7023344" y="199566"/>
            <a:ext cx="3827253" cy="1043540"/>
          </a:xfrm>
          <a:prstGeom prst="wedgeRectCallout">
            <a:avLst>
              <a:gd name="adj1" fmla="val -34052"/>
              <a:gd name="adj2" fmla="val 71748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fotografias que acompanham os títulos também ajudam a evidenciar o teor da abordagem do texto.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300854A-5729-6B30-15A1-E183E65C7E05}"/>
              </a:ext>
            </a:extLst>
          </p:cNvPr>
          <p:cNvSpPr txBox="1"/>
          <p:nvPr/>
        </p:nvSpPr>
        <p:spPr>
          <a:xfrm>
            <a:off x="6725442" y="4443658"/>
            <a:ext cx="4764943" cy="1550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VICK, Mariana. Por que os povos indígenas isolados no Brasil correm risco. </a:t>
            </a:r>
            <a:r>
              <a:rPr lang="pt-BR" sz="1600" b="1" dirty="0">
                <a:solidFill>
                  <a:srgbClr val="2F2F2E"/>
                </a:solidFill>
              </a:rPr>
              <a:t>Nexo</a:t>
            </a:r>
            <a:r>
              <a:rPr lang="pt-BR" sz="1600" dirty="0">
                <a:solidFill>
                  <a:srgbClr val="2F2F2E"/>
                </a:solidFill>
              </a:rPr>
              <a:t> Jornal, [</a:t>
            </a:r>
            <a:r>
              <a:rPr lang="pt-BR" sz="1600" i="1" dirty="0">
                <a:solidFill>
                  <a:srgbClr val="2F2F2E"/>
                </a:solidFill>
              </a:rPr>
              <a:t>s. l.</a:t>
            </a:r>
            <a:r>
              <a:rPr lang="pt-BR" sz="1600" dirty="0">
                <a:solidFill>
                  <a:srgbClr val="2F2F2E"/>
                </a:solidFill>
              </a:rPr>
              <a:t>], 16 set. 2021. Disponível em: www.nexojornal.com.br/expresso/2021/09/16/Por-que-os-povos-ind%C3%ADgenas-isolados-no-Brasil-correm-risco. Acesso em: 12 abr. 2022.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9231F1-4441-7DE7-2C26-3954AE5C8E46}"/>
              </a:ext>
            </a:extLst>
          </p:cNvPr>
          <p:cNvSpPr txBox="1"/>
          <p:nvPr/>
        </p:nvSpPr>
        <p:spPr>
          <a:xfrm rot="16200000">
            <a:off x="4753491" y="3323050"/>
            <a:ext cx="1750808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BRUNO JORGE / ZEZA FILMES / MARIA FARINHA FILMES / GRIFA FILMES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1F13CC7-9AD9-CC04-81FA-333FC4D73852}"/>
              </a:ext>
            </a:extLst>
          </p:cNvPr>
          <p:cNvSpPr txBox="1"/>
          <p:nvPr/>
        </p:nvSpPr>
        <p:spPr>
          <a:xfrm rot="16200000">
            <a:off x="10678072" y="3349147"/>
            <a:ext cx="1803002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BRUNO JORGE / ZEZA FILMES / MARIA FARINHA FILMES / GRIFA FILMES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0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362274D-6F52-F78E-004A-66717BCF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05" y="4081496"/>
            <a:ext cx="8555754" cy="2368200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12558B-22C0-0250-4624-F632B34A3403}"/>
              </a:ext>
            </a:extLst>
          </p:cNvPr>
          <p:cNvSpPr txBox="1"/>
          <p:nvPr/>
        </p:nvSpPr>
        <p:spPr>
          <a:xfrm>
            <a:off x="764505" y="331161"/>
            <a:ext cx="327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Adjunto adnominal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127DD7-5592-7804-CB1E-F9E6DB80DB7E}"/>
              </a:ext>
            </a:extLst>
          </p:cNvPr>
          <p:cNvSpPr txBox="1"/>
          <p:nvPr/>
        </p:nvSpPr>
        <p:spPr>
          <a:xfrm>
            <a:off x="764505" y="1616429"/>
            <a:ext cx="338480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Adjunto adnominal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o termo da oração que caracteriza, modifica ou determina um substantivo, fornecendo informações adicionais aos nomes aos quais está ligado.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5B0C5EAF-DD31-5009-0C64-8FAFF06F4242}"/>
              </a:ext>
            </a:extLst>
          </p:cNvPr>
          <p:cNvSpPr/>
          <p:nvPr/>
        </p:nvSpPr>
        <p:spPr>
          <a:xfrm>
            <a:off x="5410368" y="1282238"/>
            <a:ext cx="6017127" cy="1043540"/>
          </a:xfrm>
          <a:prstGeom prst="wedgeRectCallout">
            <a:avLst>
              <a:gd name="adj1" fmla="val -53268"/>
              <a:gd name="adj2" fmla="val 238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Esses termos podem ser pronomes, numerais, artigos, adjetivos e expressões ou locuções adjetivas e exercem a função sintática de adjuntos adnominais.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713D3201-1D01-929B-2D4B-E450E9335ABA}"/>
              </a:ext>
            </a:extLst>
          </p:cNvPr>
          <p:cNvSpPr/>
          <p:nvPr/>
        </p:nvSpPr>
        <p:spPr>
          <a:xfrm>
            <a:off x="5410368" y="2585317"/>
            <a:ext cx="6017127" cy="1043540"/>
          </a:xfrm>
          <a:prstGeom prst="wedgeRectCallout">
            <a:avLst>
              <a:gd name="adj1" fmla="val -53268"/>
              <a:gd name="adj2" fmla="val 238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adjetivos e locuções adjetivas são termos que modificam os sentidos dos substantivos e são considerados modificadores do nome. Eles podem ser empregados em vários gêneros.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5CEBEB-2E13-02D0-DFA3-952D8511200F}"/>
              </a:ext>
            </a:extLst>
          </p:cNvPr>
          <p:cNvSpPr txBox="1"/>
          <p:nvPr/>
        </p:nvSpPr>
        <p:spPr>
          <a:xfrm>
            <a:off x="9320259" y="5638328"/>
            <a:ext cx="2107236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GOUVEIA, </a:t>
            </a:r>
            <a:r>
              <a:rPr lang="pt-BR" sz="1600" dirty="0" err="1">
                <a:solidFill>
                  <a:srgbClr val="2F2F2E"/>
                </a:solidFill>
              </a:rPr>
              <a:t>Luis</a:t>
            </a:r>
            <a:r>
              <a:rPr lang="pt-BR" sz="1600" dirty="0">
                <a:solidFill>
                  <a:srgbClr val="2F2F2E"/>
                </a:solidFill>
              </a:rPr>
              <a:t> </a:t>
            </a:r>
            <a:r>
              <a:rPr lang="pt-BR" sz="1600" dirty="0" err="1">
                <a:solidFill>
                  <a:srgbClr val="2F2F2E"/>
                </a:solidFill>
              </a:rPr>
              <a:t>Antonio</a:t>
            </a:r>
            <a:r>
              <a:rPr lang="pt-BR" sz="1600" dirty="0">
                <a:solidFill>
                  <a:srgbClr val="2F2F2E"/>
                </a:solidFill>
              </a:rPr>
              <a:t>. [Braille]. Fala Menino! Produções.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2BEF873-C2DF-50E7-7D8E-7CD459F5C2A2}"/>
              </a:ext>
            </a:extLst>
          </p:cNvPr>
          <p:cNvSpPr txBox="1"/>
          <p:nvPr/>
        </p:nvSpPr>
        <p:spPr>
          <a:xfrm rot="16200000">
            <a:off x="-284146" y="4979326"/>
            <a:ext cx="191877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FALA MENINO! PRODUÇÕES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3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02613CF-44EE-C4A4-BF79-50315B0C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52" y="1849145"/>
            <a:ext cx="4601217" cy="46012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5EAAD8-D590-EDBC-8378-C13295AB2CBE}"/>
              </a:ext>
            </a:extLst>
          </p:cNvPr>
          <p:cNvSpPr txBox="1"/>
          <p:nvPr/>
        </p:nvSpPr>
        <p:spPr>
          <a:xfrm>
            <a:off x="764504" y="331161"/>
            <a:ext cx="4894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Palavra primitiva e palavra derivada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E043380F-9107-C486-11A0-0AF9D5C1E28B}"/>
              </a:ext>
            </a:extLst>
          </p:cNvPr>
          <p:cNvSpPr/>
          <p:nvPr/>
        </p:nvSpPr>
        <p:spPr>
          <a:xfrm>
            <a:off x="6096000" y="331160"/>
            <a:ext cx="5331496" cy="954107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Muitas palavras são formadas por acréscimo de termos chamados de </a:t>
            </a:r>
            <a:r>
              <a:rPr lang="pt-BR" b="1" dirty="0">
                <a:solidFill>
                  <a:schemeClr val="tx2"/>
                </a:solidFill>
              </a:rPr>
              <a:t>afixos</a:t>
            </a:r>
            <a:r>
              <a:rPr lang="pt-BR" dirty="0">
                <a:solidFill>
                  <a:schemeClr val="tx2"/>
                </a:solidFill>
              </a:rPr>
              <a:t>, que vão designando novos sentidos às palavras às quais são acrescentados.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4798BB-BB14-6D71-A41D-5B050ECE4C06}"/>
              </a:ext>
            </a:extLst>
          </p:cNvPr>
          <p:cNvSpPr txBox="1"/>
          <p:nvPr/>
        </p:nvSpPr>
        <p:spPr>
          <a:xfrm>
            <a:off x="764504" y="1616427"/>
            <a:ext cx="467794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Derivação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o processo por meio do qual a palavra é formada a partir de outra já existente na língua (palavra primitiva).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0CD0F4-C286-31B9-86BB-00A42AC2D23C}"/>
              </a:ext>
            </a:extLst>
          </p:cNvPr>
          <p:cNvSpPr txBox="1"/>
          <p:nvPr/>
        </p:nvSpPr>
        <p:spPr>
          <a:xfrm>
            <a:off x="771510" y="2870916"/>
            <a:ext cx="467794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Radical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 é o elemento principal da palavra, pois concentra seu significado básico. Dá-se o nome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cognatos</a:t>
            </a:r>
            <a:r>
              <a:rPr lang="pt-BR" i="0" u="none" strike="noStrike" baseline="0" dirty="0">
                <a:solidFill>
                  <a:srgbClr val="2F2F2E"/>
                </a:solidFill>
              </a:rPr>
              <a:t> ao conjunto de palavras formadas pelo mesmo radical.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C2B770-6E85-9E43-D58A-4AFACC59D111}"/>
              </a:ext>
            </a:extLst>
          </p:cNvPr>
          <p:cNvSpPr txBox="1"/>
          <p:nvPr/>
        </p:nvSpPr>
        <p:spPr>
          <a:xfrm>
            <a:off x="2563089" y="4902874"/>
            <a:ext cx="3780630" cy="1550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 algn="r"/>
            <a:r>
              <a:rPr lang="pt-BR" sz="1600" dirty="0">
                <a:solidFill>
                  <a:srgbClr val="2F2F2E"/>
                </a:solidFill>
              </a:rPr>
              <a:t>CONSELHO NACIONAL DE JUSTIÇA (CNJ). [Dia Nacional de Luta dos Povos Indígenas]. Brasília, DF, 7 fev. 2018. Facebook: </a:t>
            </a:r>
            <a:r>
              <a:rPr lang="pt-BR" sz="1600" dirty="0" err="1">
                <a:solidFill>
                  <a:srgbClr val="2F2F2E"/>
                </a:solidFill>
              </a:rPr>
              <a:t>cnj.oficial</a:t>
            </a:r>
            <a:r>
              <a:rPr lang="pt-BR" sz="1600" dirty="0">
                <a:solidFill>
                  <a:srgbClr val="2F2F2E"/>
                </a:solidFill>
              </a:rPr>
              <a:t>. Disponível em: www.facebook.com/</a:t>
            </a:r>
            <a:r>
              <a:rPr lang="pt-BR" sz="1600" dirty="0" err="1">
                <a:solidFill>
                  <a:srgbClr val="2F2F2E"/>
                </a:solidFill>
              </a:rPr>
              <a:t>cnj.oficial</a:t>
            </a:r>
            <a:r>
              <a:rPr lang="pt-BR" sz="1600" dirty="0">
                <a:solidFill>
                  <a:srgbClr val="2F2F2E"/>
                </a:solidFill>
              </a:rPr>
              <a:t>/posts/1884861151586636/. Acesso em: 13 maio 2022.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0AB4B1-561C-2732-C0EF-B087282935DC}"/>
              </a:ext>
            </a:extLst>
          </p:cNvPr>
          <p:cNvSpPr txBox="1"/>
          <p:nvPr/>
        </p:nvSpPr>
        <p:spPr>
          <a:xfrm rot="16200000">
            <a:off x="10201982" y="5464683"/>
            <a:ext cx="180300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CONSELHO NACIONAL DE JUSTIÇA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4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CE9D897-35E2-F4FE-671E-7A9D2900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65" y="2851141"/>
            <a:ext cx="4468712" cy="32828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00C979-23B4-FEE1-3EA4-217E17513DB5}"/>
              </a:ext>
            </a:extLst>
          </p:cNvPr>
          <p:cNvSpPr txBox="1"/>
          <p:nvPr/>
        </p:nvSpPr>
        <p:spPr>
          <a:xfrm>
            <a:off x="764504" y="331161"/>
            <a:ext cx="3160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Entrevista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64C057-F80A-30F9-8829-310F96D8AF12}"/>
              </a:ext>
            </a:extLst>
          </p:cNvPr>
          <p:cNvSpPr txBox="1"/>
          <p:nvPr/>
        </p:nvSpPr>
        <p:spPr>
          <a:xfrm>
            <a:off x="764504" y="1614448"/>
            <a:ext cx="467794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entrevista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é um gênero que tem a finalidade de informar o leitor, por meio de perguntas feitas por um entrevistador e respostas dadas por um entrevistado, sobre determinado assunto ou sobre a vida de alguém. Ocorre frequentemente em situação oral, em uma interação face a face, presencial.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entrevistador costuma elaborar previamente as perguntas para que o entrevistado as responda, estabelecendo, assim, uma espécie de diálogo. Para ser publicada na modalidade escrita, é preciso que seja feita transposição do oral para o escrito, com as adaptações necessárias.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E7694503-9D1F-C84F-D4BB-35C7598A7968}"/>
              </a:ext>
            </a:extLst>
          </p:cNvPr>
          <p:cNvSpPr/>
          <p:nvPr/>
        </p:nvSpPr>
        <p:spPr>
          <a:xfrm>
            <a:off x="6206951" y="331161"/>
            <a:ext cx="5220543" cy="1484422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entrevistas circulam em diferentes meios de comunicação como programas de rádio, televisão e internet, e, quando transcritas, podem ser publicadas em versão impressas e </a:t>
            </a:r>
            <a:r>
              <a:rPr lang="pt-BR" i="1" dirty="0">
                <a:solidFill>
                  <a:schemeClr val="tx2"/>
                </a:solidFill>
              </a:rPr>
              <a:t>on-line</a:t>
            </a:r>
            <a:r>
              <a:rPr lang="pt-BR" dirty="0">
                <a:solidFill>
                  <a:schemeClr val="tx2"/>
                </a:solidFill>
              </a:rPr>
              <a:t> em jornais e revistas, por exemplo.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A2F572-6176-B152-A0A9-16096CDBE586}"/>
              </a:ext>
            </a:extLst>
          </p:cNvPr>
          <p:cNvSpPr txBox="1"/>
          <p:nvPr/>
        </p:nvSpPr>
        <p:spPr>
          <a:xfrm>
            <a:off x="6582861" y="6133982"/>
            <a:ext cx="4468718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Os repórteres mirins Kauan S. e João F., de 13 anos.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109482-B807-8589-6DBF-EAE6757E6CD7}"/>
              </a:ext>
            </a:extLst>
          </p:cNvPr>
          <p:cNvSpPr txBox="1"/>
          <p:nvPr/>
        </p:nvSpPr>
        <p:spPr>
          <a:xfrm rot="16200000">
            <a:off x="10219649" y="3691086"/>
            <a:ext cx="180300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ACERVO PESSOAL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1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5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7632F7-279D-8932-5BD6-D3AD4A60296D}"/>
              </a:ext>
            </a:extLst>
          </p:cNvPr>
          <p:cNvSpPr txBox="1"/>
          <p:nvPr/>
        </p:nvSpPr>
        <p:spPr>
          <a:xfrm>
            <a:off x="764504" y="331161"/>
            <a:ext cx="3160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Entrevista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960E17-FD86-DC1C-9B32-C7721EF7B4DD}"/>
              </a:ext>
            </a:extLst>
          </p:cNvPr>
          <p:cNvSpPr txBox="1"/>
          <p:nvPr/>
        </p:nvSpPr>
        <p:spPr>
          <a:xfrm>
            <a:off x="764504" y="1618173"/>
            <a:ext cx="467794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entrevista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geralmente é composta de título, introdução sobre o entrevistado e corpo do texto, com perguntas e respostas. O entrevistador é o responsável pela condução da entrevista, fazendo as perguntas e, quando pertinente, introduzindo novos assuntos, de acordo com os objetivos pretendidos.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DD71293E-C0AC-C6B1-47AB-A0E4243B6215}"/>
              </a:ext>
            </a:extLst>
          </p:cNvPr>
          <p:cNvSpPr/>
          <p:nvPr/>
        </p:nvSpPr>
        <p:spPr>
          <a:xfrm>
            <a:off x="6206953" y="1618173"/>
            <a:ext cx="5220543" cy="2358603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 título da entrevista pode ser um trecho interessante da fala do entrevistado, como uma síntese do conteúdo. A introdução sobre o entrevistado é a parte que informa ao leitor quem é o entrevistado, a razão pela qual ele foi convidado a falar sobre algo e qual é o assunto que será tratado. As perguntas se diferenciam graficamente das respostas, e pode haver fotografias dos entrevistados.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02F6BB-59CA-B89D-AA8B-463221A69D6C}"/>
              </a:ext>
            </a:extLst>
          </p:cNvPr>
          <p:cNvSpPr txBox="1"/>
          <p:nvPr/>
        </p:nvSpPr>
        <p:spPr>
          <a:xfrm>
            <a:off x="764504" y="3986090"/>
            <a:ext cx="467794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Por ser um gênero típico da interação oral, quando transcrita, a entrevista costuma conservar o modo próprio da fala do entrevistado, além das marcas linguísticas da oralidade, como frases mais curtas, gírias, marcadores conversacionais ou palavras reduzidas.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F1D049EC-8C4F-3346-B492-F482319C725C}"/>
              </a:ext>
            </a:extLst>
          </p:cNvPr>
          <p:cNvSpPr/>
          <p:nvPr/>
        </p:nvSpPr>
        <p:spPr>
          <a:xfrm>
            <a:off x="6206953" y="4636269"/>
            <a:ext cx="5220543" cy="1381146"/>
          </a:xfrm>
          <a:prstGeom prst="wedgeRectCallout">
            <a:avLst>
              <a:gd name="adj1" fmla="val -55190"/>
              <a:gd name="adj2" fmla="val 221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As entrevistas podem usar uma linguagem mais formal ou mais informal, a depender do entrevistado, do suporte em que foi publicada, do público-alvo e do objetivo do entrevistador.</a:t>
            </a:r>
          </a:p>
        </p:txBody>
      </p:sp>
    </p:spTree>
    <p:extLst>
      <p:ext uri="{BB962C8B-B14F-4D97-AF65-F5344CB8AC3E}">
        <p14:creationId xmlns:p14="http://schemas.microsoft.com/office/powerpoint/2010/main" val="953920347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7091</TotalTime>
  <Words>1490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Selo</vt:lpstr>
      <vt:lpstr>LÍNGUA PORTUGUESA</vt:lpstr>
      <vt:lpstr>MÓDULO 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4</cp:revision>
  <dcterms:created xsi:type="dcterms:W3CDTF">2023-05-09T16:52:21Z</dcterms:created>
  <dcterms:modified xsi:type="dcterms:W3CDTF">2023-06-02T18:25:57Z</dcterms:modified>
</cp:coreProperties>
</file>