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E6EA1-B8C0-4E50-8DBA-2392F6575518}" v="3" dt="2023-05-22T18:22:50.751"/>
    <p1510:client id="{52761433-4CC1-4D44-B768-3490AD7236AE}" v="803" dt="2023-05-22T13:07:33.687"/>
    <p1510:client id="{B61F9702-8A63-38F1-B659-A21784920AAC}" v="1" dt="2023-05-23T13:18:4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7.xml"/><Relationship Id="rId7" Type="http://schemas.openxmlformats.org/officeDocument/2006/relationships/slide" Target="../slides/slide11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Exposição oral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Exposição oral e infográfico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Verbo irregular: modo indicativo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Registros ou níveis de linguagem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Artigo de divulgação científica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Verbo irregular: modo subjuntivo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Recursos linguístico-discursivos expositivo, de causalidade e de ordenação de eventos</a:t>
          </a:r>
          <a:endParaRPr lang="en-US" sz="160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8" action="ppaction://hlinksldjump"/>
            </a:rPr>
            <a:t>A arte e a preservação do meio ambiente</a:t>
          </a:r>
          <a:endParaRPr lang="en-US" sz="1600" i="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Exposição oral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Exposição oral e infográfico</a:t>
          </a:r>
          <a:endParaRPr lang="en-US" sz="1600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Verbo irregular: modo indicativo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Registros ou níveis de linguagem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Artigo de divulgação científica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Verbo irregular: modo subjuntivo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Recursos linguístico-discursivos expositivo, de causalidade e de ordenação de eventos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A arte e a preservação do meio ambiente</a:t>
          </a:r>
          <a:endParaRPr lang="en-US" sz="1600" i="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477A23-CA87-406A-8B6A-FC9A69FCC27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1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F95A-3CD6-4FC9-9557-B267D7D7433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0C2-FCB1-4728-9147-55CD81C45D6B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C05F-71D1-4900-937C-4A5FDA148E34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9550E-1FB4-4B07-B461-67D4E91528B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5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FB0-CC8E-4E91-BCD2-D180252F2285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018D-A17C-4529-B924-E223BEE25752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D2A-736B-4F2D-BDEE-5299606EF67A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A77-63CA-4FDD-AF01-6E1F7065E1E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0DDCAF-CB5B-4434-8463-32EAD3D4FC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9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5A9996-0A1A-4DBF-AAD8-CCAFCA97911D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38006-12BE-4359-BCA1-33EC8A12011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7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0290-6E06-1E5D-B466-F271DC4056AC}"/>
              </a:ext>
            </a:extLst>
          </p:cNvPr>
          <p:cNvSpPr>
            <a:spLocks noGrp="1"/>
          </p:cNvSpPr>
          <p:nvPr/>
        </p:nvSpPr>
        <p:spPr>
          <a:xfrm>
            <a:off x="4038595" y="12141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59146CD-CAB6-5359-D2BF-FD900FE6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88" y="1397811"/>
            <a:ext cx="3778956" cy="5064467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F9EA7E-C748-DE64-90C1-94A10E932ED0}"/>
              </a:ext>
            </a:extLst>
          </p:cNvPr>
          <p:cNvSpPr txBox="1"/>
          <p:nvPr/>
        </p:nvSpPr>
        <p:spPr>
          <a:xfrm>
            <a:off x="764505" y="331161"/>
            <a:ext cx="454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 irregular: modo subjuntivo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535559-67DB-41E4-EB85-52F0D983E204}"/>
              </a:ext>
            </a:extLst>
          </p:cNvPr>
          <p:cNvSpPr txBox="1"/>
          <p:nvPr/>
        </p:nvSpPr>
        <p:spPr>
          <a:xfrm>
            <a:off x="5589917" y="331161"/>
            <a:ext cx="58375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modo subjuntivo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utilizado quando se deseja atribuir dúvida, suposição ou caráter hipotético em relação à existência de um fato.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modo subjuntivo apresenta três tempos verbais.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3C0ABD6F-FF85-37D7-AA57-20A005B83ADE}"/>
              </a:ext>
            </a:extLst>
          </p:cNvPr>
          <p:cNvSpPr/>
          <p:nvPr/>
        </p:nvSpPr>
        <p:spPr>
          <a:xfrm>
            <a:off x="6504226" y="2072992"/>
            <a:ext cx="4212750" cy="746946"/>
          </a:xfrm>
          <a:prstGeom prst="wedgeRectCallout">
            <a:avLst>
              <a:gd name="adj1" fmla="val -40545"/>
              <a:gd name="adj2" fmla="val -7729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Presente</a:t>
            </a:r>
            <a:r>
              <a:rPr lang="pt-BR" dirty="0">
                <a:solidFill>
                  <a:schemeClr val="tx2"/>
                </a:solidFill>
              </a:rPr>
              <a:t>: indica um fato incerto, um desejo, uma possibilidade. 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97ECA65-8B66-D893-9F08-BFC2CF572D96}"/>
              </a:ext>
            </a:extLst>
          </p:cNvPr>
          <p:cNvSpPr/>
          <p:nvPr/>
        </p:nvSpPr>
        <p:spPr>
          <a:xfrm>
            <a:off x="5589917" y="3286120"/>
            <a:ext cx="5837577" cy="746946"/>
          </a:xfrm>
          <a:prstGeom prst="wedgeRectCallout">
            <a:avLst>
              <a:gd name="adj1" fmla="val -38025"/>
              <a:gd name="adj2" fmla="val -7927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Pretérito imperfeito</a:t>
            </a:r>
            <a:r>
              <a:rPr lang="pt-BR" dirty="0">
                <a:solidFill>
                  <a:schemeClr val="tx2"/>
                </a:solidFill>
              </a:rPr>
              <a:t>: indica um fato que poderia ter ocorrido em um tempo passado, uma suposição ou condição.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720B4CC6-B40B-5AE4-075B-3B8541FCBFA4}"/>
              </a:ext>
            </a:extLst>
          </p:cNvPr>
          <p:cNvSpPr/>
          <p:nvPr/>
        </p:nvSpPr>
        <p:spPr>
          <a:xfrm>
            <a:off x="6088628" y="4499248"/>
            <a:ext cx="5043946" cy="746946"/>
          </a:xfrm>
          <a:prstGeom prst="wedgeRectCallout">
            <a:avLst>
              <a:gd name="adj1" fmla="val -35561"/>
              <a:gd name="adj2" fmla="val -738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Futuro</a:t>
            </a:r>
            <a:r>
              <a:rPr lang="pt-BR" dirty="0">
                <a:solidFill>
                  <a:schemeClr val="tx2"/>
                </a:solidFill>
              </a:rPr>
              <a:t>: indica um fato que poderá ocorrer em um tempo futuro (posterior ao momento da fala).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7BF018-7737-E0BB-35FC-ED14B752C576}"/>
              </a:ext>
            </a:extLst>
          </p:cNvPr>
          <p:cNvSpPr txBox="1"/>
          <p:nvPr/>
        </p:nvSpPr>
        <p:spPr>
          <a:xfrm rot="16200000">
            <a:off x="-150884" y="5531060"/>
            <a:ext cx="170265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MARCO MERLIN/CIENTIRINHAS</a:t>
            </a:r>
            <a:endParaRPr lang="pt-BR" sz="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4F6F53-10AA-CC7E-0ED3-FA98BF9CB858}"/>
              </a:ext>
            </a:extLst>
          </p:cNvPr>
          <p:cNvSpPr txBox="1"/>
          <p:nvPr/>
        </p:nvSpPr>
        <p:spPr>
          <a:xfrm>
            <a:off x="4548848" y="5637056"/>
            <a:ext cx="6878645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MERLIN, Marco. [</a:t>
            </a:r>
            <a:r>
              <a:rPr lang="pt-BR" sz="1600" dirty="0" err="1">
                <a:solidFill>
                  <a:srgbClr val="2F2F2E"/>
                </a:solidFill>
              </a:rPr>
              <a:t>Cientirinhas</a:t>
            </a:r>
            <a:r>
              <a:rPr lang="pt-BR" sz="1600" dirty="0">
                <a:solidFill>
                  <a:srgbClr val="2F2F2E"/>
                </a:solidFill>
              </a:rPr>
              <a:t> #120]. </a:t>
            </a:r>
            <a:r>
              <a:rPr lang="pt-BR" sz="1600" b="1" dirty="0">
                <a:solidFill>
                  <a:srgbClr val="2F2F2E"/>
                </a:solidFill>
              </a:rPr>
              <a:t>Dragões de Garagem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i="1" dirty="0">
                <a:solidFill>
                  <a:srgbClr val="2F2F2E"/>
                </a:solidFill>
              </a:rPr>
              <a:t>l</a:t>
            </a:r>
            <a:r>
              <a:rPr lang="pt-BR" sz="1600" dirty="0">
                <a:solidFill>
                  <a:srgbClr val="2F2F2E"/>
                </a:solidFill>
              </a:rPr>
              <a:t>.], 22 nov. 2018. Disponível em: https://dragoesdegaragem.com/</a:t>
            </a:r>
            <a:r>
              <a:rPr lang="pt-BR" sz="1600" dirty="0" err="1">
                <a:solidFill>
                  <a:srgbClr val="2F2F2E"/>
                </a:solidFill>
              </a:rPr>
              <a:t>cientirinhas</a:t>
            </a:r>
            <a:r>
              <a:rPr lang="pt-BR" sz="1600" dirty="0">
                <a:solidFill>
                  <a:srgbClr val="2F2F2E"/>
                </a:solidFill>
              </a:rPr>
              <a:t>/cientirinhas-120. Acesso em: 26 maio 2022.</a:t>
            </a:r>
          </a:p>
        </p:txBody>
      </p:sp>
    </p:spTree>
    <p:extLst>
      <p:ext uri="{BB962C8B-B14F-4D97-AF65-F5344CB8AC3E}">
        <p14:creationId xmlns:p14="http://schemas.microsoft.com/office/powerpoint/2010/main" val="262975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7D6741-8EF6-9D92-50ED-442F756ADEAA}"/>
              </a:ext>
            </a:extLst>
          </p:cNvPr>
          <p:cNvSpPr txBox="1"/>
          <p:nvPr/>
        </p:nvSpPr>
        <p:spPr>
          <a:xfrm>
            <a:off x="764505" y="331161"/>
            <a:ext cx="604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Recursos linguístico-discursivos expositivo, de causalidade e de ordenação de eventos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55035B-C775-A7BD-BF63-2C20529065F1}"/>
              </a:ext>
            </a:extLst>
          </p:cNvPr>
          <p:cNvSpPr txBox="1"/>
          <p:nvPr/>
        </p:nvSpPr>
        <p:spPr>
          <a:xfrm>
            <a:off x="831013" y="1886010"/>
            <a:ext cx="105989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Recurso expositivo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usado quando se deseja apresentar um assunto ou acrescentar informações sobre um determinado tema. Pode conter explicações e dados e é muito usado em contextos educativos.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76E75AF1-029C-2265-1C59-BD90D78AB8AE}"/>
              </a:ext>
            </a:extLst>
          </p:cNvPr>
          <p:cNvSpPr/>
          <p:nvPr/>
        </p:nvSpPr>
        <p:spPr>
          <a:xfrm>
            <a:off x="7317780" y="436163"/>
            <a:ext cx="3700734" cy="1113434"/>
          </a:xfrm>
          <a:prstGeom prst="wedgeRectCallout">
            <a:avLst>
              <a:gd name="adj1" fmla="val -57812"/>
              <a:gd name="adj2" fmla="val 2301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Para organizar as ideias em um texto oral ou escrito, podem ser usados diversos recursos linguísticos.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D34F9B-EE80-C487-E489-8FE19A4888D0}"/>
              </a:ext>
            </a:extLst>
          </p:cNvPr>
          <p:cNvSpPr txBox="1"/>
          <p:nvPr/>
        </p:nvSpPr>
        <p:spPr>
          <a:xfrm>
            <a:off x="831014" y="2865760"/>
            <a:ext cx="105989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Recurso de causalidade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usado quando as ideias são organizadas em uma relação de causa e consequência, que pode se dar por meio das conjunções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pois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porque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9B56D3-C101-0461-4E20-398F6E3A8A01}"/>
              </a:ext>
            </a:extLst>
          </p:cNvPr>
          <p:cNvSpPr txBox="1"/>
          <p:nvPr/>
        </p:nvSpPr>
        <p:spPr>
          <a:xfrm>
            <a:off x="831013" y="3849671"/>
            <a:ext cx="357708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Recurso da ordenação de eventos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(fatos, informações) é usado em textos para evidenciar a sequência em que os fatos ocorrem, priorizando as informações mais importantes ou conhecidas.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515B1C-35F9-7398-839F-F309DEFF6E89}"/>
              </a:ext>
            </a:extLst>
          </p:cNvPr>
          <p:cNvSpPr txBox="1"/>
          <p:nvPr/>
        </p:nvSpPr>
        <p:spPr>
          <a:xfrm>
            <a:off x="5244860" y="5901457"/>
            <a:ext cx="5564038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GOMES, Clara. [Natureza humana: amor]. </a:t>
            </a:r>
            <a:r>
              <a:rPr lang="pt-BR" sz="1600" b="1" dirty="0">
                <a:solidFill>
                  <a:srgbClr val="2F2F2E"/>
                </a:solidFill>
              </a:rPr>
              <a:t>Bichinhos de Jardim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S. l.</a:t>
            </a:r>
            <a:r>
              <a:rPr lang="pt-BR" sz="1600" dirty="0">
                <a:solidFill>
                  <a:srgbClr val="2F2F2E"/>
                </a:solidFill>
              </a:rPr>
              <a:t>], 31 ago. 2021.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01C28D0-E1C0-CFAF-0C1B-599F72E31AD0}"/>
              </a:ext>
            </a:extLst>
          </p:cNvPr>
          <p:cNvSpPr txBox="1"/>
          <p:nvPr/>
        </p:nvSpPr>
        <p:spPr>
          <a:xfrm>
            <a:off x="5239111" y="3689566"/>
            <a:ext cx="274420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CLARA GOMES - WWW.BICHINHOSDEJARDIM.COM</a:t>
            </a:r>
            <a:endParaRPr lang="pt-BR" sz="8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2130FA4-399A-CAC6-60B1-13AEF1318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11" y="3865554"/>
            <a:ext cx="6946610" cy="202865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22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omida e bebida&#10;&#10;Descrição gerada automaticamente">
            <a:extLst>
              <a:ext uri="{FF2B5EF4-FFF2-40B4-BE49-F238E27FC236}">
                <a16:creationId xmlns:a16="http://schemas.microsoft.com/office/drawing/2014/main" id="{D38B09B5-C75C-4536-6537-05DD2827C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3" y="1128449"/>
            <a:ext cx="6713466" cy="44821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E5FD65-ADA3-A3E3-A6CC-D6CF2B27CAD0}"/>
              </a:ext>
            </a:extLst>
          </p:cNvPr>
          <p:cNvSpPr txBox="1"/>
          <p:nvPr/>
        </p:nvSpPr>
        <p:spPr>
          <a:xfrm>
            <a:off x="764505" y="331161"/>
            <a:ext cx="3332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 arte e a preservação do meio ambiente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F3C607-0423-AF0D-8D6F-EAC69A68087F}"/>
              </a:ext>
            </a:extLst>
          </p:cNvPr>
          <p:cNvSpPr txBox="1"/>
          <p:nvPr/>
        </p:nvSpPr>
        <p:spPr>
          <a:xfrm>
            <a:off x="4778723" y="5638313"/>
            <a:ext cx="6738952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“Potes paisagem” do projeto </a:t>
            </a:r>
            <a:r>
              <a:rPr lang="pt-BR" sz="1600" b="1" dirty="0">
                <a:solidFill>
                  <a:srgbClr val="2F2F2E"/>
                </a:solidFill>
              </a:rPr>
              <a:t>Restauro</a:t>
            </a:r>
            <a:r>
              <a:rPr lang="pt-BR" sz="1600" dirty="0">
                <a:solidFill>
                  <a:srgbClr val="2F2F2E"/>
                </a:solidFill>
              </a:rPr>
              <a:t>, de </a:t>
            </a:r>
            <a:r>
              <a:rPr lang="pt-BR" sz="1600" dirty="0" err="1">
                <a:solidFill>
                  <a:srgbClr val="2F2F2E"/>
                </a:solidFill>
              </a:rPr>
              <a:t>Jorgge</a:t>
            </a:r>
            <a:r>
              <a:rPr lang="pt-BR" sz="1600" dirty="0">
                <a:solidFill>
                  <a:srgbClr val="2F2F2E"/>
                </a:solidFill>
              </a:rPr>
              <a:t> Menna Barreto, durante 32</a:t>
            </a:r>
            <a:r>
              <a:rPr lang="pt-BR" sz="1600" u="sng" baseline="30000" dirty="0">
                <a:solidFill>
                  <a:srgbClr val="2F2F2E"/>
                </a:solidFill>
              </a:rPr>
              <a:t>a</a:t>
            </a:r>
            <a:r>
              <a:rPr lang="pt-BR" sz="1600" dirty="0">
                <a:solidFill>
                  <a:srgbClr val="2F2F2E"/>
                </a:solidFill>
              </a:rPr>
              <a:t> Bienal de Arte de São Paulo (SP). Potes de vidro montados com alimentos de origem vegetal e agroflorestal. Fotografia de 2016.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E973C38-F97C-635E-2202-350F644655DD}"/>
              </a:ext>
            </a:extLst>
          </p:cNvPr>
          <p:cNvSpPr/>
          <p:nvPr/>
        </p:nvSpPr>
        <p:spPr>
          <a:xfrm>
            <a:off x="826264" y="3228670"/>
            <a:ext cx="3212331" cy="2142609"/>
          </a:xfrm>
          <a:prstGeom prst="wedgeRectCallout">
            <a:avLst>
              <a:gd name="adj1" fmla="val 59861"/>
              <a:gd name="adj2" fmla="val 176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Na 32</a:t>
            </a:r>
            <a:r>
              <a:rPr lang="pt-BR" u="sng" baseline="30000" dirty="0">
                <a:solidFill>
                  <a:schemeClr val="tx2"/>
                </a:solidFill>
              </a:rPr>
              <a:t>a</a:t>
            </a:r>
            <a:r>
              <a:rPr lang="pt-BR" dirty="0">
                <a:solidFill>
                  <a:schemeClr val="tx2"/>
                </a:solidFill>
              </a:rPr>
              <a:t> Bienal de Arte de São Paulo, ocorrida em 2016, dois trabalhos artísticos que também utilizaram o conhecimento científico para propor reflexões.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F2EFB82-9334-76AE-F919-48971BBF0D38}"/>
              </a:ext>
            </a:extLst>
          </p:cNvPr>
          <p:cNvSpPr txBox="1"/>
          <p:nvPr/>
        </p:nvSpPr>
        <p:spPr>
          <a:xfrm rot="16200000">
            <a:off x="9751194" y="3734865"/>
            <a:ext cx="3628364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ARTE DE JORGGE MENNA BARRETO / FOTO: LEO ELOY / ESTÚDIO GARAGEM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9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654F1F8-6C30-AEE5-222D-E4A028EC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68169"/>
            <a:ext cx="8003677" cy="43911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E5FD65-ADA3-A3E3-A6CC-D6CF2B27CAD0}"/>
              </a:ext>
            </a:extLst>
          </p:cNvPr>
          <p:cNvSpPr txBox="1"/>
          <p:nvPr/>
        </p:nvSpPr>
        <p:spPr>
          <a:xfrm>
            <a:off x="764506" y="331161"/>
            <a:ext cx="390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 arte e a preservação do meio ambiente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F3C607-0423-AF0D-8D6F-EAC69A68087F}"/>
              </a:ext>
            </a:extLst>
          </p:cNvPr>
          <p:cNvSpPr txBox="1"/>
          <p:nvPr/>
        </p:nvSpPr>
        <p:spPr>
          <a:xfrm>
            <a:off x="8793387" y="4401993"/>
            <a:ext cx="2664323" cy="2042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Detalhe da instalação </a:t>
            </a:r>
            <a:r>
              <a:rPr lang="pt-BR" sz="1600" b="1" dirty="0">
                <a:solidFill>
                  <a:srgbClr val="2F2F2E"/>
                </a:solidFill>
              </a:rPr>
              <a:t>Casa psicotrópica: Pavilhão </a:t>
            </a:r>
            <a:r>
              <a:rPr lang="pt-BR" sz="1600" b="1" dirty="0" err="1">
                <a:solidFill>
                  <a:srgbClr val="2F2F2E"/>
                </a:solidFill>
              </a:rPr>
              <a:t>zooético</a:t>
            </a:r>
            <a:r>
              <a:rPr lang="pt-BR" sz="1600" b="1" dirty="0">
                <a:solidFill>
                  <a:srgbClr val="2F2F2E"/>
                </a:solidFill>
              </a:rPr>
              <a:t> de tecnologias </a:t>
            </a:r>
            <a:r>
              <a:rPr lang="pt-BR" sz="1600" b="1" dirty="0" err="1">
                <a:solidFill>
                  <a:srgbClr val="2F2F2E"/>
                </a:solidFill>
              </a:rPr>
              <a:t>ballardianas</a:t>
            </a:r>
            <a:r>
              <a:rPr lang="pt-BR" sz="1600" dirty="0">
                <a:solidFill>
                  <a:srgbClr val="2F2F2E"/>
                </a:solidFill>
              </a:rPr>
              <a:t>, da dupla lituana </a:t>
            </a:r>
            <a:r>
              <a:rPr lang="pt-BR" sz="1600" dirty="0" err="1">
                <a:solidFill>
                  <a:srgbClr val="2F2F2E"/>
                </a:solidFill>
              </a:rPr>
              <a:t>Nomeda</a:t>
            </a:r>
            <a:r>
              <a:rPr lang="pt-BR" sz="1600" dirty="0">
                <a:solidFill>
                  <a:srgbClr val="2F2F2E"/>
                </a:solidFill>
              </a:rPr>
              <a:t> e Gediminas </a:t>
            </a:r>
            <a:r>
              <a:rPr lang="pt-BR" sz="1600" dirty="0" err="1">
                <a:solidFill>
                  <a:srgbClr val="2F2F2E"/>
                </a:solidFill>
              </a:rPr>
              <a:t>Urbonas</a:t>
            </a:r>
            <a:r>
              <a:rPr lang="pt-BR" sz="1600" dirty="0">
                <a:solidFill>
                  <a:srgbClr val="2F2F2E"/>
                </a:solidFill>
              </a:rPr>
              <a:t>, durante 32</a:t>
            </a:r>
            <a:r>
              <a:rPr lang="pt-BR" sz="1600" u="sng" baseline="30000" dirty="0">
                <a:solidFill>
                  <a:srgbClr val="2F2F2E"/>
                </a:solidFill>
              </a:rPr>
              <a:t>a</a:t>
            </a:r>
            <a:r>
              <a:rPr lang="pt-BR" sz="1600" dirty="0">
                <a:solidFill>
                  <a:srgbClr val="2F2F2E"/>
                </a:solidFill>
              </a:rPr>
              <a:t> Bienal de Arte de São Paulo (SP). Fotografia de 2016.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E973C38-F97C-635E-2202-350F644655DD}"/>
              </a:ext>
            </a:extLst>
          </p:cNvPr>
          <p:cNvSpPr/>
          <p:nvPr/>
        </p:nvSpPr>
        <p:spPr>
          <a:xfrm>
            <a:off x="6231810" y="434144"/>
            <a:ext cx="5195684" cy="1110860"/>
          </a:xfrm>
          <a:prstGeom prst="wedgeRectCallout">
            <a:avLst>
              <a:gd name="adj1" fmla="val -57812"/>
              <a:gd name="adj2" fmla="val 2301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Na 32</a:t>
            </a:r>
            <a:r>
              <a:rPr lang="pt-BR" u="sng" baseline="30000" dirty="0">
                <a:solidFill>
                  <a:schemeClr val="tx2"/>
                </a:solidFill>
              </a:rPr>
              <a:t>a</a:t>
            </a:r>
            <a:r>
              <a:rPr lang="pt-BR" dirty="0">
                <a:solidFill>
                  <a:schemeClr val="tx2"/>
                </a:solidFill>
              </a:rPr>
              <a:t> Bienal de Arte de São Paulo, ocorrida em 2016, dois trabalhos artísticos que também utilizaram o conhecimento científico para propor reflexões.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0BB7C5-95FD-FA5B-40A2-1234452D0119}"/>
              </a:ext>
            </a:extLst>
          </p:cNvPr>
          <p:cNvSpPr txBox="1"/>
          <p:nvPr/>
        </p:nvSpPr>
        <p:spPr>
          <a:xfrm rot="16200000">
            <a:off x="-939445" y="3506376"/>
            <a:ext cx="3127287" cy="25086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FOTO: NOMEDA URBONAS / CORTESIA STUDIO URBONAS / TRIENAL BÁLTICO DE ARTE INTERNACIONAL, VILNIUS, LITUÂNIA.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7EA4F86-9338-0EAC-1478-D5BE90C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4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2939069-2436-609A-0DA5-3CB3C0615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098584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24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348A8A84-71A9-2AF6-C142-E77E5DDB1D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6" cy="6858000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9328EB-F869-105F-C48E-AE3A1A48FD8C}"/>
              </a:ext>
            </a:extLst>
          </p:cNvPr>
          <p:cNvSpPr txBox="1"/>
          <p:nvPr/>
        </p:nvSpPr>
        <p:spPr>
          <a:xfrm>
            <a:off x="786568" y="563303"/>
            <a:ext cx="3660741" cy="56514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Museu do Amanhã, no Rio de Janeiro (RJ). Fotografia de 2017.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DD718A-8074-E167-E195-CABC65BB3007}"/>
              </a:ext>
            </a:extLst>
          </p:cNvPr>
          <p:cNvSpPr txBox="1"/>
          <p:nvPr/>
        </p:nvSpPr>
        <p:spPr>
          <a:xfrm rot="16200000">
            <a:off x="11133645" y="3842783"/>
            <a:ext cx="170265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LUCAS TAVARES/FOLHAPRESS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5771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243EF6-B151-88B1-5D22-2F423B194A4C}"/>
              </a:ext>
            </a:extLst>
          </p:cNvPr>
          <p:cNvSpPr txBox="1"/>
          <p:nvPr/>
        </p:nvSpPr>
        <p:spPr>
          <a:xfrm>
            <a:off x="764506" y="331161"/>
            <a:ext cx="4060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Exposição oral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B427FA-DD35-BFAE-1B24-B7A1E8F900C2}"/>
              </a:ext>
            </a:extLst>
          </p:cNvPr>
          <p:cNvSpPr txBox="1"/>
          <p:nvPr/>
        </p:nvSpPr>
        <p:spPr>
          <a:xfrm>
            <a:off x="6747162" y="1963094"/>
            <a:ext cx="45665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Na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exposição oral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o expositor compartilha informações e conhecimentos para uma plateia ou auditório formado, em geral, por pessoas interessadas no assunto.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074669DD-C69A-AD0A-E90F-82564468262E}"/>
              </a:ext>
            </a:extLst>
          </p:cNvPr>
          <p:cNvSpPr/>
          <p:nvPr/>
        </p:nvSpPr>
        <p:spPr>
          <a:xfrm>
            <a:off x="4687019" y="331162"/>
            <a:ext cx="6626715" cy="920177"/>
          </a:xfrm>
          <a:prstGeom prst="wedgeRectCallout">
            <a:avLst>
              <a:gd name="adj1" fmla="val -53929"/>
              <a:gd name="adj2" fmla="val 2090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Exposições orais como a palestra podem ter diferentes formatos, variando conforme finalidade, o tipo e o grau de especialização do público e dos expositores, entre outros fatores.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ED8F73-5D8A-5000-0748-910048878A13}"/>
              </a:ext>
            </a:extLst>
          </p:cNvPr>
          <p:cNvSpPr txBox="1"/>
          <p:nvPr/>
        </p:nvSpPr>
        <p:spPr>
          <a:xfrm>
            <a:off x="799011" y="5878795"/>
            <a:ext cx="350975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 err="1">
                <a:solidFill>
                  <a:srgbClr val="2F2F2E"/>
                </a:solidFill>
              </a:rPr>
              <a:t>Antonio</a:t>
            </a:r>
            <a:r>
              <a:rPr lang="pt-BR" sz="1600" dirty="0">
                <a:solidFill>
                  <a:srgbClr val="2F2F2E"/>
                </a:solidFill>
              </a:rPr>
              <a:t> Nobre mostra à plateia uma imagem dos rios em meio à floresta.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9AD6B9-5A7A-1DA4-8710-DBA4037D1E52}"/>
              </a:ext>
            </a:extLst>
          </p:cNvPr>
          <p:cNvSpPr txBox="1"/>
          <p:nvPr/>
        </p:nvSpPr>
        <p:spPr>
          <a:xfrm>
            <a:off x="6747164" y="3694578"/>
            <a:ext cx="456657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É um gênero oral, formal e público, presente nas esferas acadêmica, escolar e científica, sendo um importante meio de transmissão de conhecimento.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0C5426-4734-39CC-EFB3-D906FA3EFF7C}"/>
              </a:ext>
            </a:extLst>
          </p:cNvPr>
          <p:cNvSpPr txBox="1"/>
          <p:nvPr/>
        </p:nvSpPr>
        <p:spPr>
          <a:xfrm rot="16200000">
            <a:off x="5314182" y="4948849"/>
            <a:ext cx="170265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TEDXTALKS</a:t>
            </a:r>
            <a:endParaRPr lang="pt-BR" sz="8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AE0DB2C-4211-5C7B-0A44-8B307D4A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" y="1963094"/>
            <a:ext cx="6066188" cy="38986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15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FFB730A1-A704-3897-5F90-95646E8F1C6D}"/>
              </a:ext>
            </a:extLst>
          </p:cNvPr>
          <p:cNvSpPr/>
          <p:nvPr/>
        </p:nvSpPr>
        <p:spPr>
          <a:xfrm>
            <a:off x="3606392" y="329663"/>
            <a:ext cx="7821101" cy="1446550"/>
          </a:xfrm>
          <a:prstGeom prst="wedgeRectCallout">
            <a:avLst>
              <a:gd name="adj1" fmla="val -54418"/>
              <a:gd name="adj2" fmla="val 191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Para garantir o entendimento do público sobre as informações que estão sendo apresentadas, o expositor pode utilizar recursos linguísticos, como comparações, metáforas, definições e explicações. Além disso, dependendo da intencionalidade, pode fazer uso de citações e/ou de paráfrases.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F810EF-978B-B4F5-0F76-BC1077A14121}"/>
              </a:ext>
            </a:extLst>
          </p:cNvPr>
          <p:cNvSpPr txBox="1"/>
          <p:nvPr/>
        </p:nvSpPr>
        <p:spPr>
          <a:xfrm>
            <a:off x="763247" y="2117734"/>
            <a:ext cx="1066549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Na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exposição oral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comum o expositor fazer perguntas que simulam um diálogo com a plateia, uma vez que não se esperam respostas. São perguntas cujas respostas, muitas vezes, são do conhecimento da plateia e visam provocar nela uma reflexão sobre o conteúdo.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BF2795-73CD-BC97-2544-DC6B96001128}"/>
              </a:ext>
            </a:extLst>
          </p:cNvPr>
          <p:cNvSpPr txBox="1"/>
          <p:nvPr/>
        </p:nvSpPr>
        <p:spPr>
          <a:xfrm>
            <a:off x="764506" y="331161"/>
            <a:ext cx="247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Exposição oral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E28AE3-1560-488C-2D6A-13E6A0819531}"/>
              </a:ext>
            </a:extLst>
          </p:cNvPr>
          <p:cNvSpPr txBox="1"/>
          <p:nvPr/>
        </p:nvSpPr>
        <p:spPr>
          <a:xfrm>
            <a:off x="763247" y="3381087"/>
            <a:ext cx="1066549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exposição oral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geralmente apresenta em sua composição abertura, introdução ao tema, desenvolvimento, conclusão e encerramento. Caracteriza-se por aliar oralidade, gestualidade, movimentação corporal, expressões faciais e recursos visuais, como projeção de slides, vídeos e imagens.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512E593-2FE2-72CF-5079-CB915589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76" y="4594959"/>
            <a:ext cx="9745435" cy="1533739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88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, Desenho técnico&#10;&#10;Descrição gerada automaticamente">
            <a:extLst>
              <a:ext uri="{FF2B5EF4-FFF2-40B4-BE49-F238E27FC236}">
                <a16:creationId xmlns:a16="http://schemas.microsoft.com/office/drawing/2014/main" id="{7C7D5441-7881-AFD8-02ED-238027F6C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63" y="1128449"/>
            <a:ext cx="6244952" cy="535428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E7D519-77CC-9186-51FF-A4FEAB2047F5}"/>
              </a:ext>
            </a:extLst>
          </p:cNvPr>
          <p:cNvSpPr txBox="1"/>
          <p:nvPr/>
        </p:nvSpPr>
        <p:spPr>
          <a:xfrm>
            <a:off x="764506" y="331161"/>
            <a:ext cx="3737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Exposição oral e infográfico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61C4B4-F633-4866-721E-DEDC4362FF95}"/>
              </a:ext>
            </a:extLst>
          </p:cNvPr>
          <p:cNvSpPr txBox="1"/>
          <p:nvPr/>
        </p:nvSpPr>
        <p:spPr>
          <a:xfrm>
            <a:off x="764506" y="2551836"/>
            <a:ext cx="373717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Infográficos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costumam acompanhar reportagens e textos de divulgação científica ou ainda servir de apoio para diferentes tipos de exposição oral, complementando as informações apresentadas.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7C1C7F-9836-24D5-25FE-758DDA8B205A}"/>
              </a:ext>
            </a:extLst>
          </p:cNvPr>
          <p:cNvSpPr txBox="1"/>
          <p:nvPr/>
        </p:nvSpPr>
        <p:spPr>
          <a:xfrm>
            <a:off x="1884218" y="5638995"/>
            <a:ext cx="320040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ALMEIDA, Camila. Nossa água vem da Amazônia. </a:t>
            </a:r>
            <a:r>
              <a:rPr lang="pt-BR" sz="1600" b="1" dirty="0">
                <a:solidFill>
                  <a:srgbClr val="2F2F2E"/>
                </a:solidFill>
              </a:rPr>
              <a:t>Superinteressante</a:t>
            </a:r>
            <a:r>
              <a:rPr lang="pt-BR" sz="1600" dirty="0">
                <a:solidFill>
                  <a:srgbClr val="2F2F2E"/>
                </a:solidFill>
              </a:rPr>
              <a:t>, São Paulo: Abril, n. 339, nov. 2014.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F70C6B-8B08-7255-633C-E03DF92C1C9C}"/>
              </a:ext>
            </a:extLst>
          </p:cNvPr>
          <p:cNvSpPr txBox="1"/>
          <p:nvPr/>
        </p:nvSpPr>
        <p:spPr>
          <a:xfrm rot="16200000">
            <a:off x="10112375" y="4813302"/>
            <a:ext cx="3014825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CAMILA ALMEIDA / FABRÍCIO MIRANDA / RAUL AGUIAR / ABRIL COMUNICAÇÕES S.A. SUPERINTERESSANTE, ED. 339, PÁG 38-39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13328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4E0E59-8A66-4959-7BA3-236F70FFA941}"/>
              </a:ext>
            </a:extLst>
          </p:cNvPr>
          <p:cNvSpPr txBox="1"/>
          <p:nvPr/>
        </p:nvSpPr>
        <p:spPr>
          <a:xfrm>
            <a:off x="764505" y="331161"/>
            <a:ext cx="4325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 irregular: modo indicativo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037AB1-D11A-84DD-4BE8-029CD05E5FBE}"/>
              </a:ext>
            </a:extLst>
          </p:cNvPr>
          <p:cNvSpPr txBox="1"/>
          <p:nvPr/>
        </p:nvSpPr>
        <p:spPr>
          <a:xfrm>
            <a:off x="762002" y="2593921"/>
            <a:ext cx="106654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Verbos irregulares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aqueles que apresentam irregularidades no radical e/ou nas desinências verbais em sua conjugação.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Os verbos que não apresentam alterações no radical nem nas desinências verbais são chamados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verbos regulares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8B5A5AF2-4596-BD59-8F7D-05707B9FC102}"/>
              </a:ext>
            </a:extLst>
          </p:cNvPr>
          <p:cNvSpPr/>
          <p:nvPr/>
        </p:nvSpPr>
        <p:spPr>
          <a:xfrm>
            <a:off x="1429831" y="4406127"/>
            <a:ext cx="4333335" cy="1119602"/>
          </a:xfrm>
          <a:prstGeom prst="wedgeRectCallout">
            <a:avLst>
              <a:gd name="adj1" fmla="val -44292"/>
              <a:gd name="adj2" fmla="val -6308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Radical</a:t>
            </a:r>
            <a:r>
              <a:rPr lang="pt-BR" dirty="0">
                <a:solidFill>
                  <a:schemeClr val="tx2"/>
                </a:solidFill>
              </a:rPr>
              <a:t> é o elemento que contém a significação básica do verbo. Ele aparece antes das terminações e desinências verbais.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615BBF79-3E3C-9C46-7E53-29EF574D677F}"/>
              </a:ext>
            </a:extLst>
          </p:cNvPr>
          <p:cNvSpPr/>
          <p:nvPr/>
        </p:nvSpPr>
        <p:spPr>
          <a:xfrm>
            <a:off x="7192996" y="4406127"/>
            <a:ext cx="3072439" cy="1119602"/>
          </a:xfrm>
          <a:prstGeom prst="wedgeRectCallout">
            <a:avLst>
              <a:gd name="adj1" fmla="val -44292"/>
              <a:gd name="adj2" fmla="val -6308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Desinência</a:t>
            </a:r>
            <a:r>
              <a:rPr lang="pt-BR" dirty="0">
                <a:solidFill>
                  <a:schemeClr val="tx2"/>
                </a:solidFill>
              </a:rPr>
              <a:t> é a parte do verbo que indica modo, tempo, número e pessoa.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7C20759-72DC-F525-0622-99D3947D126A}"/>
              </a:ext>
            </a:extLst>
          </p:cNvPr>
          <p:cNvSpPr txBox="1"/>
          <p:nvPr/>
        </p:nvSpPr>
        <p:spPr>
          <a:xfrm>
            <a:off x="762002" y="1616429"/>
            <a:ext cx="106654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i="0" u="none" strike="noStrike" baseline="0" dirty="0">
                <a:solidFill>
                  <a:srgbClr val="2F2F2E"/>
                </a:solidFill>
              </a:rPr>
              <a:t>O verbo é uma das classes de palavras mais importantes para a construção de sentidos do texto. Quando conjugados, os verbos sofrem modificações e tornam-se formas verbais.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D8EC7AF3-93D5-AFCF-F7E5-BFEB698E22BA}"/>
              </a:ext>
            </a:extLst>
          </p:cNvPr>
          <p:cNvSpPr/>
          <p:nvPr/>
        </p:nvSpPr>
        <p:spPr>
          <a:xfrm>
            <a:off x="5926347" y="331161"/>
            <a:ext cx="5501148" cy="954107"/>
          </a:xfrm>
          <a:prstGeom prst="wedgeRectCallout">
            <a:avLst>
              <a:gd name="adj1" fmla="val -55269"/>
              <a:gd name="adj2" fmla="val 210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verbos irregulares conjugam-se nos mesmos modos e tempos verbais dos verbos regulares.  A diferença é que em algumas formas verbais ocorrem irregularidades.</a:t>
            </a:r>
          </a:p>
        </p:txBody>
      </p:sp>
    </p:spTree>
    <p:extLst>
      <p:ext uri="{BB962C8B-B14F-4D97-AF65-F5344CB8AC3E}">
        <p14:creationId xmlns:p14="http://schemas.microsoft.com/office/powerpoint/2010/main" val="340735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4BD0A7E1-5F36-5F16-A70B-27F20A7E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02" y="441865"/>
            <a:ext cx="2966999" cy="601073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40FB47-0FCE-EF42-C38F-8356533E598E}"/>
              </a:ext>
            </a:extLst>
          </p:cNvPr>
          <p:cNvSpPr txBox="1"/>
          <p:nvPr/>
        </p:nvSpPr>
        <p:spPr>
          <a:xfrm>
            <a:off x="4327468" y="1613841"/>
            <a:ext cx="710002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Registro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a variação presente na fala de uma pessoa. Essa variação vai depender da situação de uso da linguagem em que o falante se encontra e da sua finalidade.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registro pode ser formal ou informal. É também chamado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nível de linguagem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5C15AB8E-C29D-E82C-F7A6-866870C156A1}"/>
              </a:ext>
            </a:extLst>
          </p:cNvPr>
          <p:cNvSpPr/>
          <p:nvPr/>
        </p:nvSpPr>
        <p:spPr>
          <a:xfrm>
            <a:off x="4327467" y="3421036"/>
            <a:ext cx="7100025" cy="954107"/>
          </a:xfrm>
          <a:prstGeom prst="wedgeRectCallout">
            <a:avLst>
              <a:gd name="adj1" fmla="val -55269"/>
              <a:gd name="adj2" fmla="val 210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dirty="0">
                <a:solidFill>
                  <a:schemeClr val="tx2"/>
                </a:solidFill>
              </a:rPr>
              <a:t>registro formal </a:t>
            </a:r>
            <a:r>
              <a:rPr lang="pt-BR" dirty="0">
                <a:solidFill>
                  <a:schemeClr val="tx2"/>
                </a:solidFill>
              </a:rPr>
              <a:t>é uma variação mais monitorada, em que o falante se preocupa em seguir regras gramaticais, em empregar e pronunciar corretamente as palavras, tendo como parâmetro a norma-padrão.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0C2CBA96-A49D-F5CC-6087-D23E3324F5F8}"/>
              </a:ext>
            </a:extLst>
          </p:cNvPr>
          <p:cNvSpPr/>
          <p:nvPr/>
        </p:nvSpPr>
        <p:spPr>
          <a:xfrm>
            <a:off x="4327467" y="4705010"/>
            <a:ext cx="7100024" cy="954107"/>
          </a:xfrm>
          <a:prstGeom prst="wedgeRectCallout">
            <a:avLst>
              <a:gd name="adj1" fmla="val -55269"/>
              <a:gd name="adj2" fmla="val 210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dirty="0">
                <a:solidFill>
                  <a:schemeClr val="tx2"/>
                </a:solidFill>
              </a:rPr>
              <a:t>registro informal </a:t>
            </a:r>
            <a:r>
              <a:rPr lang="pt-BR" dirty="0">
                <a:solidFill>
                  <a:schemeClr val="tx2"/>
                </a:solidFill>
              </a:rPr>
              <a:t>é uma variação menos monitorada,  empregada pelo falante em situações de menor formalidade. Nesses casos, existe  uma maior flexibilidade quanto à obediência das regras gramaticais.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00822E3-879A-8227-3E41-F7FB9FE08337}"/>
              </a:ext>
            </a:extLst>
          </p:cNvPr>
          <p:cNvSpPr txBox="1"/>
          <p:nvPr/>
        </p:nvSpPr>
        <p:spPr>
          <a:xfrm rot="16200000">
            <a:off x="-176088" y="5503255"/>
            <a:ext cx="170265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ZOA.ARTS/SHUTTERSTOCK.COM</a:t>
            </a:r>
            <a:endParaRPr lang="pt-BR" sz="8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F4F86B-D99D-E9A0-1839-C1F0E4A01909}"/>
              </a:ext>
            </a:extLst>
          </p:cNvPr>
          <p:cNvSpPr txBox="1"/>
          <p:nvPr/>
        </p:nvSpPr>
        <p:spPr>
          <a:xfrm>
            <a:off x="4327470" y="329867"/>
            <a:ext cx="5880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Registros ou níveis de linguagem</a:t>
            </a:r>
          </a:p>
        </p:txBody>
      </p:sp>
    </p:spTree>
    <p:extLst>
      <p:ext uri="{BB962C8B-B14F-4D97-AF65-F5344CB8AC3E}">
        <p14:creationId xmlns:p14="http://schemas.microsoft.com/office/powerpoint/2010/main" val="347970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9CB418-FEBC-0C12-D347-49F68B1D31C2}"/>
              </a:ext>
            </a:extLst>
          </p:cNvPr>
          <p:cNvSpPr txBox="1"/>
          <p:nvPr/>
        </p:nvSpPr>
        <p:spPr>
          <a:xfrm>
            <a:off x="764505" y="331161"/>
            <a:ext cx="454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Artigo de divulgação científica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4DEBCE-0BF5-FB28-0B5D-2F8F51D76B69}"/>
              </a:ext>
            </a:extLst>
          </p:cNvPr>
          <p:cNvSpPr txBox="1"/>
          <p:nvPr/>
        </p:nvSpPr>
        <p:spPr>
          <a:xfrm>
            <a:off x="762002" y="1616429"/>
            <a:ext cx="535482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artigo de divulgação científica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tem como finalidade divulgar conhecimentos científicos a leitores interessados e não especialistas no assunto.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Costuma circular em revistas, </a:t>
            </a:r>
            <a:r>
              <a:rPr lang="pt-BR" b="0" i="1" u="none" strike="noStrike" baseline="0" dirty="0">
                <a:solidFill>
                  <a:srgbClr val="2F2F2E"/>
                </a:solidFill>
              </a:rPr>
              <a:t>sites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especializados e cadernos especiais de jornais. Geralmente, é produzido por jornalistas especialistas em divulgação científica.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AFE31B-9077-9FC8-25D7-E40E52C22C18}"/>
              </a:ext>
            </a:extLst>
          </p:cNvPr>
          <p:cNvSpPr txBox="1"/>
          <p:nvPr/>
        </p:nvSpPr>
        <p:spPr>
          <a:xfrm>
            <a:off x="762002" y="3701916"/>
            <a:ext cx="535482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composição do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artigo de divulgação científica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geralmente apresenta título, subtítulo ou linha fina e intertítulos. As informações são organizadas em uma sequência que corresponde a: introdução, ideia principal, desenvolvimento e conclusão. É comum o uso de citação de especialistas e pesquisadores, como forma de dar credibilidade às informações apresentadas no texto.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4BA02F69-1DD7-DDC9-ACC0-EBAA6B707015}"/>
              </a:ext>
            </a:extLst>
          </p:cNvPr>
          <p:cNvSpPr/>
          <p:nvPr/>
        </p:nvSpPr>
        <p:spPr>
          <a:xfrm>
            <a:off x="7395418" y="4164744"/>
            <a:ext cx="3700734" cy="1382667"/>
          </a:xfrm>
          <a:prstGeom prst="wedgeRectCallout">
            <a:avLst>
              <a:gd name="adj1" fmla="val -57812"/>
              <a:gd name="adj2" fmla="val 2301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 linguagem no artigo de divulgação científica é objetiva, centrada no conteúdo e acessível a leitores que não são especialistas no assunto.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C05E651-C5B1-57A0-1C29-B030678A3A75}"/>
              </a:ext>
            </a:extLst>
          </p:cNvPr>
          <p:cNvSpPr txBox="1"/>
          <p:nvPr/>
        </p:nvSpPr>
        <p:spPr>
          <a:xfrm>
            <a:off x="6996023" y="2805754"/>
            <a:ext cx="4499525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Cena do filme </a:t>
            </a:r>
            <a:r>
              <a:rPr lang="pt-BR" sz="1600" b="1" dirty="0">
                <a:solidFill>
                  <a:srgbClr val="2F2F2E"/>
                </a:solidFill>
              </a:rPr>
              <a:t>O Espetacular Homem-Aranha 2</a:t>
            </a:r>
            <a:r>
              <a:rPr lang="pt-BR" sz="1600" dirty="0">
                <a:solidFill>
                  <a:srgbClr val="2F2F2E"/>
                </a:solidFill>
              </a:rPr>
              <a:t>, dirigido por Marc Webb (Estados Unidos, 2014).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0EC7F66-2699-4FF5-4EE3-B3E8DA917B04}"/>
              </a:ext>
            </a:extLst>
          </p:cNvPr>
          <p:cNvSpPr txBox="1"/>
          <p:nvPr/>
        </p:nvSpPr>
        <p:spPr>
          <a:xfrm rot="16200000">
            <a:off x="10726608" y="1856199"/>
            <a:ext cx="170265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EVERETT/ FOTOARENA</a:t>
            </a:r>
            <a:endParaRPr lang="pt-BR" sz="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06D4FE0-9BF6-75E0-647E-84F8AFE5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57" y="-13064"/>
            <a:ext cx="4625264" cy="27911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47373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7091</TotalTime>
  <Words>1435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Selo</vt:lpstr>
      <vt:lpstr>LÍNGUA PORTUGUESA</vt:lpstr>
      <vt:lpstr>MÓDULO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4</cp:revision>
  <dcterms:created xsi:type="dcterms:W3CDTF">2023-05-09T16:52:21Z</dcterms:created>
  <dcterms:modified xsi:type="dcterms:W3CDTF">2023-06-02T18:25:18Z</dcterms:modified>
</cp:coreProperties>
</file>