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90" r:id="rId4"/>
    <p:sldId id="291" r:id="rId5"/>
    <p:sldId id="292" r:id="rId6"/>
    <p:sldId id="294" r:id="rId7"/>
    <p:sldId id="293" r:id="rId8"/>
    <p:sldId id="295" r:id="rId9"/>
    <p:sldId id="296" r:id="rId10"/>
    <p:sldId id="297" r:id="rId11"/>
    <p:sldId id="298" r:id="rId12"/>
    <p:sldId id="299" r:id="rId13"/>
    <p:sldId id="30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E6EA1-B8C0-4E50-8DBA-2392F6575518}" v="3" dt="2023-05-22T18:22:50.751"/>
    <p1510:client id="{52761433-4CC1-4D44-B768-3490AD7236AE}" v="803" dt="2023-05-22T13:07:33.687"/>
    <p1510:client id="{B61F9702-8A63-38F1-B659-A21784920AAC}" v="1" dt="2023-05-23T13:18:4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3" Type="http://schemas.openxmlformats.org/officeDocument/2006/relationships/slide" Target="../slides/slide7.xml"/><Relationship Id="rId7" Type="http://schemas.openxmlformats.org/officeDocument/2006/relationships/slide" Target="../slides/slide12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6" Type="http://schemas.openxmlformats.org/officeDocument/2006/relationships/slide" Target="../slides/slide11.xml"/><Relationship Id="rId5" Type="http://schemas.openxmlformats.org/officeDocument/2006/relationships/slide" Target="../slides/slide10.xml"/><Relationship Id="rId10" Type="http://schemas.openxmlformats.org/officeDocument/2006/relationships/slide" Target="../slides/slide8.xml"/><Relationship Id="rId4" Type="http://schemas.openxmlformats.org/officeDocument/2006/relationships/slide" Target="../slides/slide9.xml"/><Relationship Id="rId9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Narrativa de memórias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Narrativa de memórias e notícia</a:t>
          </a:r>
          <a:endParaRPr lang="en-US" sz="1600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Verbo transitivo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Variação geográfica e variação histórica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Resenha crítica</a:t>
          </a:r>
          <a:endParaRPr lang="en-US" sz="1600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Complemento verbal: pronome oblíquo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46A9A2A-2D19-40DC-9A48-11C1C4D7E70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Acentuação de monossílabos tônicos</a:t>
          </a:r>
          <a:endParaRPr lang="en-US" sz="1600" dirty="0"/>
        </a:p>
      </dgm:t>
    </dgm:pt>
    <dgm:pt modelId="{671BB904-173B-4107-B167-E34F951644DC}" type="parTrans" cxnId="{A4D84759-85CC-40C7-8EDE-6AF8F76AB63E}">
      <dgm:prSet/>
      <dgm:spPr/>
      <dgm:t>
        <a:bodyPr/>
        <a:lstStyle/>
        <a:p>
          <a:endParaRPr lang="en-US"/>
        </a:p>
      </dgm:t>
    </dgm:pt>
    <dgm:pt modelId="{782E218C-F8B1-40C8-BBCE-2A773AF2B597}" type="sibTrans" cxnId="{A4D84759-85CC-40C7-8EDE-6AF8F76AB63E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</a:t>
          </a:r>
          <a:r>
            <a:rPr lang="pt-BR" sz="1600" i="0" dirty="0">
              <a:hlinkClick xmlns:r="http://schemas.openxmlformats.org/officeDocument/2006/relationships" r:id="rId8" action="ppaction://hlinksldjump"/>
            </a:rPr>
            <a:t>Mulher artista, resista!</a:t>
          </a:r>
          <a:endParaRPr lang="en-US" sz="1600" i="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9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34ABDFFF-F479-421F-8F49-2D1F19AAE81A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0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10" action="ppaction://hlinksldjump"/>
            </a:rPr>
            <a:t>– Complementos verbais: objeto direto e objeto indireto</a:t>
          </a:r>
          <a:endParaRPr lang="en-US" sz="1600" dirty="0"/>
        </a:p>
      </dgm:t>
    </dgm:pt>
    <dgm:pt modelId="{AA029DE6-3908-415B-888F-508B7A612BA1}" type="parTrans" cxnId="{5636E8ED-F9D3-47AE-8CEB-0D07446A184D}">
      <dgm:prSet/>
      <dgm:spPr/>
      <dgm:t>
        <a:bodyPr/>
        <a:lstStyle/>
        <a:p>
          <a:endParaRPr lang="pt-BR"/>
        </a:p>
      </dgm:t>
    </dgm:pt>
    <dgm:pt modelId="{DDB66BF5-EFB8-45A9-B928-699EE0352501}" type="sibTrans" cxnId="{5636E8ED-F9D3-47AE-8CEB-0D07446A184D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10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10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10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10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10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10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10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10"/>
      <dgm:spPr/>
    </dgm:pt>
    <dgm:pt modelId="{A2853312-89A8-4D70-98A9-132D6EB00EC4}" type="pres">
      <dgm:prSet presAssocID="{55DCCAC6-434C-4EA2-9C3A-E82C5EC5168F}" presName="vert1" presStyleCnt="0"/>
      <dgm:spPr/>
    </dgm:pt>
    <dgm:pt modelId="{804DDC76-0E41-4E21-9B2D-7420FD8B9ACB}" type="pres">
      <dgm:prSet presAssocID="{34ABDFFF-F479-421F-8F49-2D1F19AAE81A}" presName="thickLine" presStyleLbl="alignNode1" presStyleIdx="4" presStyleCnt="10"/>
      <dgm:spPr/>
    </dgm:pt>
    <dgm:pt modelId="{B30C2A71-5DD2-4ACF-8CFF-25840E3E71F0}" type="pres">
      <dgm:prSet presAssocID="{34ABDFFF-F479-421F-8F49-2D1F19AAE81A}" presName="horz1" presStyleCnt="0"/>
      <dgm:spPr/>
    </dgm:pt>
    <dgm:pt modelId="{910C912C-3CC0-447B-B0F1-2D6BA9543913}" type="pres">
      <dgm:prSet presAssocID="{34ABDFFF-F479-421F-8F49-2D1F19AAE81A}" presName="tx1" presStyleLbl="revTx" presStyleIdx="4" presStyleCnt="10"/>
      <dgm:spPr/>
    </dgm:pt>
    <dgm:pt modelId="{27FB6A6D-796B-49FE-901D-E2189261AE49}" type="pres">
      <dgm:prSet presAssocID="{34ABDFFF-F479-421F-8F49-2D1F19AAE81A}" presName="vert1" presStyleCnt="0"/>
      <dgm:spPr/>
    </dgm:pt>
    <dgm:pt modelId="{D0219F05-B755-4B07-A349-B9A905942F22}" type="pres">
      <dgm:prSet presAssocID="{C68D41A5-84F8-48E5-9CED-831B6F3F5B1C}" presName="thickLine" presStyleLbl="alignNode1" presStyleIdx="5" presStyleCnt="10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5" presStyleCnt="10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6" presStyleCnt="10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6" presStyleCnt="10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7" presStyleCnt="10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7" presStyleCnt="10"/>
      <dgm:spPr/>
    </dgm:pt>
    <dgm:pt modelId="{86A3F955-2C1E-49E7-9BE8-8CF707D0EF1B}" type="pres">
      <dgm:prSet presAssocID="{67D4DD36-7167-4EE3-AAB6-6D16D695BE11}" presName="vert1" presStyleCnt="0"/>
      <dgm:spPr/>
    </dgm:pt>
    <dgm:pt modelId="{C019E50D-7D0C-4C09-894F-53A069A93C4A}" type="pres">
      <dgm:prSet presAssocID="{846A9A2A-2D19-40DC-9A48-11C1C4D7E700}" presName="thickLine" presStyleLbl="alignNode1" presStyleIdx="8" presStyleCnt="10"/>
      <dgm:spPr/>
    </dgm:pt>
    <dgm:pt modelId="{1323866F-FF28-4E48-813E-C42AF0CB83FA}" type="pres">
      <dgm:prSet presAssocID="{846A9A2A-2D19-40DC-9A48-11C1C4D7E700}" presName="horz1" presStyleCnt="0"/>
      <dgm:spPr/>
    </dgm:pt>
    <dgm:pt modelId="{A1DD4CE9-A4F0-49C0-86F6-A3E81DAC25DD}" type="pres">
      <dgm:prSet presAssocID="{846A9A2A-2D19-40DC-9A48-11C1C4D7E700}" presName="tx1" presStyleLbl="revTx" presStyleIdx="8" presStyleCnt="10"/>
      <dgm:spPr/>
    </dgm:pt>
    <dgm:pt modelId="{7D4FEA9E-2348-4731-9063-FDCAD978C014}" type="pres">
      <dgm:prSet presAssocID="{846A9A2A-2D19-40DC-9A48-11C1C4D7E700}" presName="vert1" presStyleCnt="0"/>
      <dgm:spPr/>
    </dgm:pt>
    <dgm:pt modelId="{6446D9C9-28CA-481A-BB4C-074C2097E0FE}" type="pres">
      <dgm:prSet presAssocID="{89F76081-474B-4721-B88A-8D51A4BA0CF7}" presName="thickLine" presStyleLbl="alignNode1" presStyleIdx="9" presStyleCnt="10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9" presStyleCnt="10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FD196A33-7F2B-4DA0-A521-A56D403BA9CC}" type="presOf" srcId="{34ABDFFF-F479-421F-8F49-2D1F19AAE81A}" destId="{910C912C-3CC0-447B-B0F1-2D6BA9543913}" srcOrd="0" destOrd="0" presId="urn:microsoft.com/office/officeart/2008/layout/LinedList"/>
    <dgm:cxn modelId="{15DD5733-88FD-43E2-BC62-BE20AB6FEA3C}" srcId="{9D9C0E9A-327C-40DB-A9EB-983EC9E0D98F}" destId="{5E6F7141-FA59-4CD7-8FF7-5C6FC1A13D4E}" srcOrd="6" destOrd="0" parTransId="{972185F9-D5AE-4019-B3E3-85964688415B}" sibTransId="{005A549E-AE69-4996-93AA-251BCE5363D9}"/>
    <dgm:cxn modelId="{0F46F333-64E5-4C0A-9481-7327FFD62ED0}" type="presOf" srcId="{846A9A2A-2D19-40DC-9A48-11C1C4D7E700}" destId="{A1DD4CE9-A4F0-49C0-86F6-A3E81DAC25DD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A4D84759-85CC-40C7-8EDE-6AF8F76AB63E}" srcId="{9D9C0E9A-327C-40DB-A9EB-983EC9E0D98F}" destId="{846A9A2A-2D19-40DC-9A48-11C1C4D7E700}" srcOrd="8" destOrd="0" parTransId="{671BB904-173B-4107-B167-E34F951644DC}" sibTransId="{782E218C-F8B1-40C8-BBCE-2A773AF2B597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9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7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5" destOrd="0" parTransId="{94D91AEC-4013-4FC6-ACA9-A764CB6B2FAA}" sibTransId="{802F0A8D-0784-4CB6-B554-4DE691F12EE8}"/>
    <dgm:cxn modelId="{5636E8ED-F9D3-47AE-8CEB-0D07446A184D}" srcId="{9D9C0E9A-327C-40DB-A9EB-983EC9E0D98F}" destId="{34ABDFFF-F479-421F-8F49-2D1F19AAE81A}" srcOrd="4" destOrd="0" parTransId="{AA029DE6-3908-415B-888F-508B7A612BA1}" sibTransId="{DDB66BF5-EFB8-45A9-B928-699EE0352501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2EE389C6-BA2D-4DE5-AB52-DB38DC187F5C}" type="presParOf" srcId="{983EBE8F-2CFB-4918-8A71-8FB6106D1EE5}" destId="{804DDC76-0E41-4E21-9B2D-7420FD8B9ACB}" srcOrd="8" destOrd="0" presId="urn:microsoft.com/office/officeart/2008/layout/LinedList"/>
    <dgm:cxn modelId="{293CAA43-583B-436E-8C7F-679EC55541A5}" type="presParOf" srcId="{983EBE8F-2CFB-4918-8A71-8FB6106D1EE5}" destId="{B30C2A71-5DD2-4ACF-8CFF-25840E3E71F0}" srcOrd="9" destOrd="0" presId="urn:microsoft.com/office/officeart/2008/layout/LinedList"/>
    <dgm:cxn modelId="{A5C43CB2-0013-4038-9100-73E3FA760988}" type="presParOf" srcId="{B30C2A71-5DD2-4ACF-8CFF-25840E3E71F0}" destId="{910C912C-3CC0-447B-B0F1-2D6BA9543913}" srcOrd="0" destOrd="0" presId="urn:microsoft.com/office/officeart/2008/layout/LinedList"/>
    <dgm:cxn modelId="{5F069332-367C-4FFF-A5F0-7C31324C2F77}" type="presParOf" srcId="{B30C2A71-5DD2-4ACF-8CFF-25840E3E71F0}" destId="{27FB6A6D-796B-49FE-901D-E2189261AE49}" srcOrd="1" destOrd="0" presId="urn:microsoft.com/office/officeart/2008/layout/LinedList"/>
    <dgm:cxn modelId="{4CA343A4-1527-456C-93C0-EFA11492316B}" type="presParOf" srcId="{983EBE8F-2CFB-4918-8A71-8FB6106D1EE5}" destId="{D0219F05-B755-4B07-A349-B9A905942F22}" srcOrd="10" destOrd="0" presId="urn:microsoft.com/office/officeart/2008/layout/LinedList"/>
    <dgm:cxn modelId="{DB3BAD92-760D-445B-BC49-C608591E75C2}" type="presParOf" srcId="{983EBE8F-2CFB-4918-8A71-8FB6106D1EE5}" destId="{D23D9EAC-31DF-4560-9523-74C7BD4031A9}" srcOrd="11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2" destOrd="0" presId="urn:microsoft.com/office/officeart/2008/layout/LinedList"/>
    <dgm:cxn modelId="{981D8DFD-6179-4358-884E-1DA895176A40}" type="presParOf" srcId="{983EBE8F-2CFB-4918-8A71-8FB6106D1EE5}" destId="{4A9E3B3C-54F8-4B4F-AC3E-24B85842DAD5}" srcOrd="13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4" destOrd="0" presId="urn:microsoft.com/office/officeart/2008/layout/LinedList"/>
    <dgm:cxn modelId="{BB7D6D23-B886-42CF-9F54-01F3877062A3}" type="presParOf" srcId="{983EBE8F-2CFB-4918-8A71-8FB6106D1EE5}" destId="{DE259A85-32B1-4FE4-BC9D-D8F56AD70206}" srcOrd="15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69716FD3-C931-4133-84CB-553153EE9B69}" type="presParOf" srcId="{983EBE8F-2CFB-4918-8A71-8FB6106D1EE5}" destId="{C019E50D-7D0C-4C09-894F-53A069A93C4A}" srcOrd="16" destOrd="0" presId="urn:microsoft.com/office/officeart/2008/layout/LinedList"/>
    <dgm:cxn modelId="{F42079DB-13D5-4874-8FAC-F5CFDF6DA75D}" type="presParOf" srcId="{983EBE8F-2CFB-4918-8A71-8FB6106D1EE5}" destId="{1323866F-FF28-4E48-813E-C42AF0CB83FA}" srcOrd="17" destOrd="0" presId="urn:microsoft.com/office/officeart/2008/layout/LinedList"/>
    <dgm:cxn modelId="{0C663916-55A4-4174-8870-4E8B27729569}" type="presParOf" srcId="{1323866F-FF28-4E48-813E-C42AF0CB83FA}" destId="{A1DD4CE9-A4F0-49C0-86F6-A3E81DAC25DD}" srcOrd="0" destOrd="0" presId="urn:microsoft.com/office/officeart/2008/layout/LinedList"/>
    <dgm:cxn modelId="{A6BAC83B-5E6F-4067-B919-5689DDEE38A5}" type="presParOf" srcId="{1323866F-FF28-4E48-813E-C42AF0CB83FA}" destId="{7D4FEA9E-2348-4731-9063-FDCAD978C014}" srcOrd="1" destOrd="0" presId="urn:microsoft.com/office/officeart/2008/layout/LinedList"/>
    <dgm:cxn modelId="{C89E747D-12E1-4D3E-84E9-4E32E6609BC3}" type="presParOf" srcId="{983EBE8F-2CFB-4918-8A71-8FB6106D1EE5}" destId="{6446D9C9-28CA-481A-BB4C-074C2097E0FE}" srcOrd="18" destOrd="0" presId="urn:microsoft.com/office/officeart/2008/layout/LinedList"/>
    <dgm:cxn modelId="{F4228EDE-8ADB-42AE-8FA6-57CCDB16E525}" type="presParOf" srcId="{983EBE8F-2CFB-4918-8A71-8FB6106D1EE5}" destId="{20F995C1-147E-431B-BB8C-11EDA345A614}" srcOrd="19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454885"/>
      </dsp:txXfrm>
    </dsp:sp>
    <dsp:sp modelId="{8375AD7D-9BA0-48EC-8DB6-6934D928E08F}">
      <dsp:nvSpPr>
        <dsp:cNvPr id="0" name=""/>
        <dsp:cNvSpPr/>
      </dsp:nvSpPr>
      <dsp:spPr>
        <a:xfrm>
          <a:off x="0" y="4554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455440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Narrativa de memórias</a:t>
          </a:r>
          <a:endParaRPr lang="en-US" sz="1600" kern="1200" dirty="0"/>
        </a:p>
      </dsp:txBody>
      <dsp:txXfrm>
        <a:off x="0" y="455440"/>
        <a:ext cx="10664949" cy="454885"/>
      </dsp:txXfrm>
    </dsp:sp>
    <dsp:sp modelId="{AB9CB741-FC9F-421B-8DB7-B6256D0F3B01}">
      <dsp:nvSpPr>
        <dsp:cNvPr id="0" name=""/>
        <dsp:cNvSpPr/>
      </dsp:nvSpPr>
      <dsp:spPr>
        <a:xfrm>
          <a:off x="0" y="910326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910326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Narrativa de memórias e notícia</a:t>
          </a:r>
          <a:endParaRPr lang="en-US" sz="1600" kern="1200" dirty="0"/>
        </a:p>
      </dsp:txBody>
      <dsp:txXfrm>
        <a:off x="0" y="910326"/>
        <a:ext cx="10664949" cy="454885"/>
      </dsp:txXfrm>
    </dsp:sp>
    <dsp:sp modelId="{314D560E-CBD9-4858-A0A2-945D9A381B28}">
      <dsp:nvSpPr>
        <dsp:cNvPr id="0" name=""/>
        <dsp:cNvSpPr/>
      </dsp:nvSpPr>
      <dsp:spPr>
        <a:xfrm>
          <a:off x="0" y="1365211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365211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Verbo transitivo</a:t>
          </a:r>
          <a:endParaRPr lang="en-US" sz="1600" kern="1200" dirty="0"/>
        </a:p>
      </dsp:txBody>
      <dsp:txXfrm>
        <a:off x="0" y="1365211"/>
        <a:ext cx="10664949" cy="454885"/>
      </dsp:txXfrm>
    </dsp:sp>
    <dsp:sp modelId="{804DDC76-0E41-4E21-9B2D-7420FD8B9ACB}">
      <dsp:nvSpPr>
        <dsp:cNvPr id="0" name=""/>
        <dsp:cNvSpPr/>
      </dsp:nvSpPr>
      <dsp:spPr>
        <a:xfrm>
          <a:off x="0" y="18200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0C912C-3CC0-447B-B0F1-2D6BA9543913}">
      <dsp:nvSpPr>
        <dsp:cNvPr id="0" name=""/>
        <dsp:cNvSpPr/>
      </dsp:nvSpPr>
      <dsp:spPr>
        <a:xfrm>
          <a:off x="0" y="1820097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Complementos verbais: objeto direto e objeto indireto</a:t>
          </a:r>
          <a:endParaRPr lang="en-US" sz="1600" kern="1200" dirty="0"/>
        </a:p>
      </dsp:txBody>
      <dsp:txXfrm>
        <a:off x="0" y="1820097"/>
        <a:ext cx="10664949" cy="454885"/>
      </dsp:txXfrm>
    </dsp:sp>
    <dsp:sp modelId="{D0219F05-B755-4B07-A349-B9A905942F22}">
      <dsp:nvSpPr>
        <dsp:cNvPr id="0" name=""/>
        <dsp:cNvSpPr/>
      </dsp:nvSpPr>
      <dsp:spPr>
        <a:xfrm>
          <a:off x="0" y="2274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274983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Variação geográfica e variação histórica</a:t>
          </a:r>
          <a:endParaRPr lang="en-US" sz="1600" kern="1200" dirty="0"/>
        </a:p>
      </dsp:txBody>
      <dsp:txXfrm>
        <a:off x="0" y="2274983"/>
        <a:ext cx="10664949" cy="454885"/>
      </dsp:txXfrm>
    </dsp:sp>
    <dsp:sp modelId="{E0ACE31B-7687-4EE7-9573-63F09584CD36}">
      <dsp:nvSpPr>
        <dsp:cNvPr id="0" name=""/>
        <dsp:cNvSpPr/>
      </dsp:nvSpPr>
      <dsp:spPr>
        <a:xfrm>
          <a:off x="0" y="27298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729868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Resenha crítica</a:t>
          </a:r>
          <a:endParaRPr lang="en-US" sz="1600" kern="1200" dirty="0"/>
        </a:p>
      </dsp:txBody>
      <dsp:txXfrm>
        <a:off x="0" y="2729868"/>
        <a:ext cx="10664949" cy="454885"/>
      </dsp:txXfrm>
    </dsp:sp>
    <dsp:sp modelId="{2721A207-0C1E-469B-8CAD-57DF57B826C1}">
      <dsp:nvSpPr>
        <dsp:cNvPr id="0" name=""/>
        <dsp:cNvSpPr/>
      </dsp:nvSpPr>
      <dsp:spPr>
        <a:xfrm>
          <a:off x="0" y="3184754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184754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Complemento verbal: pronome oblíquo</a:t>
          </a:r>
          <a:endParaRPr lang="en-US" sz="1600" kern="1200" dirty="0"/>
        </a:p>
      </dsp:txBody>
      <dsp:txXfrm>
        <a:off x="0" y="3184754"/>
        <a:ext cx="10664949" cy="454885"/>
      </dsp:txXfrm>
    </dsp:sp>
    <dsp:sp modelId="{C019E50D-7D0C-4C09-894F-53A069A93C4A}">
      <dsp:nvSpPr>
        <dsp:cNvPr id="0" name=""/>
        <dsp:cNvSpPr/>
      </dsp:nvSpPr>
      <dsp:spPr>
        <a:xfrm>
          <a:off x="0" y="3639639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D4CE9-A4F0-49C0-86F6-A3E81DAC25DD}">
      <dsp:nvSpPr>
        <dsp:cNvPr id="0" name=""/>
        <dsp:cNvSpPr/>
      </dsp:nvSpPr>
      <dsp:spPr>
        <a:xfrm>
          <a:off x="0" y="3639639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Acentuação de monossílabos tônicos</a:t>
          </a:r>
          <a:endParaRPr lang="en-US" sz="1600" kern="1200" dirty="0"/>
        </a:p>
      </dsp:txBody>
      <dsp:txXfrm>
        <a:off x="0" y="3639639"/>
        <a:ext cx="10664949" cy="454885"/>
      </dsp:txXfrm>
    </dsp:sp>
    <dsp:sp modelId="{6446D9C9-28CA-481A-BB4C-074C2097E0FE}">
      <dsp:nvSpPr>
        <dsp:cNvPr id="0" name=""/>
        <dsp:cNvSpPr/>
      </dsp:nvSpPr>
      <dsp:spPr>
        <a:xfrm>
          <a:off x="0" y="40945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94525"/>
          <a:ext cx="10664949" cy="45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</a:t>
          </a:r>
          <a:r>
            <a:rPr lang="pt-BR" sz="1600" i="0" kern="1200" dirty="0">
              <a:hlinkClick xmlns:r="http://schemas.openxmlformats.org/officeDocument/2006/relationships" r:id="" action="ppaction://hlinksldjump"/>
            </a:rPr>
            <a:t>Mulher artista, resista!</a:t>
          </a:r>
          <a:endParaRPr lang="en-US" sz="1600" i="0" kern="1200" dirty="0"/>
        </a:p>
      </dsp:txBody>
      <dsp:txXfrm>
        <a:off x="0" y="4094525"/>
        <a:ext cx="10664949" cy="45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477A23-CA87-406A-8B6A-FC9A69FCC27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918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F95A-3CD6-4FC9-9557-B267D7D7433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00C2-FCB1-4728-9147-55CD81C45D6B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C05F-71D1-4900-937C-4A5FDA148E34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49550E-1FB4-4B07-B461-67D4E91528B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358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4FB0-CC8E-4E91-BCD2-D180252F2285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6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018D-A17C-4529-B924-E223BEE25752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6D2A-736B-4F2D-BDEE-5299606EF67A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A77-63CA-4FDD-AF01-6E1F7065E1E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80DDCAF-CB5B-4434-8463-32EAD3D4FC3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90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5A9996-0A1A-4DBF-AAD8-CCAFCA97911D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6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538006-12BE-4359-BCA1-33EC8A12011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8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F902D9C3-A2D6-427B-9932-595C8854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32" name="Freeform 13">
            <a:extLst>
              <a:ext uri="{FF2B5EF4-FFF2-40B4-BE49-F238E27FC236}">
                <a16:creationId xmlns:a16="http://schemas.microsoft.com/office/drawing/2014/main" id="{29F962F9-373D-428A-A8D8-2D9BCEFA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7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5155704F-2692-4975-BBA1-97A45EFD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8F8E3D33-6F4C-400D-9EDE-338E0B568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390290-6E06-1E5D-B466-F271DC4056AC}"/>
              </a:ext>
            </a:extLst>
          </p:cNvPr>
          <p:cNvSpPr>
            <a:spLocks noGrp="1"/>
          </p:cNvSpPr>
          <p:nvPr/>
        </p:nvSpPr>
        <p:spPr>
          <a:xfrm>
            <a:off x="4038595" y="12141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2F38B05-D2B2-199A-B92C-5BCDE6F02E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43" y="3138763"/>
            <a:ext cx="4298372" cy="334827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DB7EB4-0C9F-A537-D1A7-9CE4A2525F2E}"/>
              </a:ext>
            </a:extLst>
          </p:cNvPr>
          <p:cNvSpPr txBox="1"/>
          <p:nvPr/>
        </p:nvSpPr>
        <p:spPr>
          <a:xfrm>
            <a:off x="764505" y="331161"/>
            <a:ext cx="4437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Resenha crítica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D9021F-DEF4-81C1-7B2B-45385E6986C6}"/>
              </a:ext>
            </a:extLst>
          </p:cNvPr>
          <p:cNvSpPr txBox="1"/>
          <p:nvPr/>
        </p:nvSpPr>
        <p:spPr>
          <a:xfrm>
            <a:off x="764504" y="1611851"/>
            <a:ext cx="108226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resenha crítica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um texto do campo jornalístico-midiático, cujo objetivo é expor a opinião do autor sobre um objeto cultural – filme, livro, álbum de música, peça teatral, espetáculo de dança, jogo eletrônicos etc. –, recomendando-o ou não. Para isso, o resenhista faz uma análise da obra, ao mesmo tempo que apresenta argumentos para convencer o público do seu ponto de vista sobre a obra resenhada.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E484CD-34B6-397A-7963-46B623E84637}"/>
              </a:ext>
            </a:extLst>
          </p:cNvPr>
          <p:cNvSpPr txBox="1"/>
          <p:nvPr/>
        </p:nvSpPr>
        <p:spPr>
          <a:xfrm>
            <a:off x="764504" y="3138763"/>
            <a:ext cx="577833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resenha crítica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um texto que, em geral, se estrutura em três partes: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apresentação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da obra (livro, filme, música etc.) e um breve resumo sobre ela;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análise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parte em que o autor interpreta e avalia a obra, por meio de argumentos que comprovam seu ponto de vista; 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conclusão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etapa em que o autor dá seu parecer final, respondendo à seguinte questão: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vale a pena ler, ver, ouvir tal obra?</a:t>
            </a:r>
          </a:p>
        </p:txBody>
      </p:sp>
      <p:sp>
        <p:nvSpPr>
          <p:cNvPr id="18" name="Balão de Fala: Retângulo 17">
            <a:extLst>
              <a:ext uri="{FF2B5EF4-FFF2-40B4-BE49-F238E27FC236}">
                <a16:creationId xmlns:a16="http://schemas.microsoft.com/office/drawing/2014/main" id="{7AB6509A-5D53-5B2B-241F-1AEB83AE70D1}"/>
              </a:ext>
            </a:extLst>
          </p:cNvPr>
          <p:cNvSpPr/>
          <p:nvPr/>
        </p:nvSpPr>
        <p:spPr>
          <a:xfrm>
            <a:off x="5715885" y="331161"/>
            <a:ext cx="5871232" cy="954107"/>
          </a:xfrm>
          <a:prstGeom prst="wedgeRectCallout">
            <a:avLst>
              <a:gd name="adj1" fmla="val -56959"/>
              <a:gd name="adj2" fmla="val 2041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É comum encontrar resenhas críticas em diversas mídias, como jornais, revistas e sites especializados em analisar os variados produtos culturais que circulam na sociedade.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C777213-FB1B-D0FA-0537-790EACF08476}"/>
              </a:ext>
            </a:extLst>
          </p:cNvPr>
          <p:cNvSpPr txBox="1"/>
          <p:nvPr/>
        </p:nvSpPr>
        <p:spPr>
          <a:xfrm rot="16200000">
            <a:off x="10707318" y="5413321"/>
            <a:ext cx="1910419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TCD/PROD.DB/ALAMY/FOTOARENA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19959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361FEA6C-BA1F-A1BB-0A60-7ED3706F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73" y="3558507"/>
            <a:ext cx="7068823" cy="207865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E82DD9-0D95-75E7-3939-ECBB6DC67AB1}"/>
              </a:ext>
            </a:extLst>
          </p:cNvPr>
          <p:cNvSpPr txBox="1"/>
          <p:nvPr/>
        </p:nvSpPr>
        <p:spPr>
          <a:xfrm>
            <a:off x="764506" y="331161"/>
            <a:ext cx="3781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Complemento verbal: pronome oblíquo</a:t>
            </a: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8322CB23-3790-FB3B-EC17-FCA9406E0890}"/>
              </a:ext>
            </a:extLst>
          </p:cNvPr>
          <p:cNvSpPr/>
          <p:nvPr/>
        </p:nvSpPr>
        <p:spPr>
          <a:xfrm>
            <a:off x="5572663" y="445938"/>
            <a:ext cx="5854831" cy="1093883"/>
          </a:xfrm>
          <a:prstGeom prst="wedgeRectCallout">
            <a:avLst>
              <a:gd name="adj1" fmla="val -56959"/>
              <a:gd name="adj2" fmla="val 2041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verbos transitivos – diretos, indiretos, e diretos e indiretos – precisam de complementos para que os sentidos da oração em que se encontram sejam compreendidos.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1F285F9-5293-23C3-0239-D46D80A53F9E}"/>
              </a:ext>
            </a:extLst>
          </p:cNvPr>
          <p:cNvSpPr txBox="1"/>
          <p:nvPr/>
        </p:nvSpPr>
        <p:spPr>
          <a:xfrm>
            <a:off x="764505" y="1985759"/>
            <a:ext cx="1066298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pronome pessoal oblíquo pode exercer a função sintática de complemento verbal, podendo ser objeto direto ou objeto indireto.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4EE8C2-5891-7E10-1A5D-5F6035E1B8B0}"/>
              </a:ext>
            </a:extLst>
          </p:cNvPr>
          <p:cNvSpPr txBox="1"/>
          <p:nvPr/>
        </p:nvSpPr>
        <p:spPr>
          <a:xfrm>
            <a:off x="764503" y="2963249"/>
            <a:ext cx="106629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Pronomes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os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e suas variações (</a:t>
            </a:r>
            <a:r>
              <a:rPr lang="pt-BR" b="1" i="0" u="none" strike="noStrike" baseline="0" dirty="0" err="1">
                <a:solidFill>
                  <a:srgbClr val="2F2F2E"/>
                </a:solidFill>
              </a:rPr>
              <a:t>lo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 err="1">
                <a:solidFill>
                  <a:srgbClr val="2F2F2E"/>
                </a:solidFill>
              </a:rPr>
              <a:t>la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 err="1">
                <a:solidFill>
                  <a:srgbClr val="2F2F2E"/>
                </a:solidFill>
              </a:rPr>
              <a:t>los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 err="1">
                <a:solidFill>
                  <a:srgbClr val="2F2F2E"/>
                </a:solidFill>
              </a:rPr>
              <a:t>las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;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no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na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nos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nas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) –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objeto direto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4E783F7-22E0-A92C-7F0A-19D758A9A6D9}"/>
              </a:ext>
            </a:extLst>
          </p:cNvPr>
          <p:cNvSpPr txBox="1"/>
          <p:nvPr/>
        </p:nvSpPr>
        <p:spPr>
          <a:xfrm>
            <a:off x="764503" y="3663740"/>
            <a:ext cx="347106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Pronomes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lhe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lhes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–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objeto indireto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21CEDB-B08C-AA35-D7B2-5CF8A38D46FB}"/>
              </a:ext>
            </a:extLst>
          </p:cNvPr>
          <p:cNvSpPr txBox="1"/>
          <p:nvPr/>
        </p:nvSpPr>
        <p:spPr>
          <a:xfrm>
            <a:off x="764503" y="4641230"/>
            <a:ext cx="34710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Pronomes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me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te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se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nos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vos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–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objeto direto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ou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indireto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dependendo do verbo que o acompanha.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8781F1C-4C43-014E-89AD-51A85AC73B75}"/>
              </a:ext>
            </a:extLst>
          </p:cNvPr>
          <p:cNvSpPr txBox="1"/>
          <p:nvPr/>
        </p:nvSpPr>
        <p:spPr>
          <a:xfrm rot="16200000">
            <a:off x="3753447" y="4606024"/>
            <a:ext cx="1910419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ARMANDINHO, DE ALEXANDRE BECK</a:t>
            </a:r>
            <a:endParaRPr lang="pt-BR" sz="8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33C21D-1F48-9488-054B-66912D875802}"/>
              </a:ext>
            </a:extLst>
          </p:cNvPr>
          <p:cNvSpPr txBox="1"/>
          <p:nvPr/>
        </p:nvSpPr>
        <p:spPr>
          <a:xfrm>
            <a:off x="4793673" y="5637161"/>
            <a:ext cx="6633819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BECK, Alexandre. [Tem casamentos...]. </a:t>
            </a:r>
            <a:r>
              <a:rPr lang="pt-BR" sz="1600" b="1" dirty="0">
                <a:solidFill>
                  <a:srgbClr val="2F2F2E"/>
                </a:solidFill>
              </a:rPr>
              <a:t>Armandinho</a:t>
            </a:r>
            <a:r>
              <a:rPr lang="pt-BR" sz="1600" dirty="0">
                <a:solidFill>
                  <a:srgbClr val="2F2F2E"/>
                </a:solidFill>
              </a:rPr>
              <a:t>. [</a:t>
            </a:r>
            <a:r>
              <a:rPr lang="pt-BR" sz="1600" i="1" dirty="0">
                <a:solidFill>
                  <a:srgbClr val="2F2F2E"/>
                </a:solidFill>
              </a:rPr>
              <a:t>S</a:t>
            </a:r>
            <a:r>
              <a:rPr lang="pt-BR" sz="1600" dirty="0">
                <a:solidFill>
                  <a:srgbClr val="2F2F2E"/>
                </a:solidFill>
              </a:rPr>
              <a:t>. </a:t>
            </a:r>
            <a:r>
              <a:rPr lang="pt-BR" sz="1600" i="1" dirty="0">
                <a:solidFill>
                  <a:srgbClr val="2F2F2E"/>
                </a:solidFill>
              </a:rPr>
              <a:t>l</a:t>
            </a:r>
            <a:r>
              <a:rPr lang="pt-BR" sz="1600" dirty="0">
                <a:solidFill>
                  <a:srgbClr val="2F2F2E"/>
                </a:solidFill>
              </a:rPr>
              <a:t>.], 5 jun. 2017. Disponível em: https://tirasarmandinho.tumblr.com/post/161588125039/tirinha-original. Acesso em: 19 abr. 2022.</a:t>
            </a:r>
          </a:p>
        </p:txBody>
      </p:sp>
    </p:spTree>
    <p:extLst>
      <p:ext uri="{BB962C8B-B14F-4D97-AF65-F5344CB8AC3E}">
        <p14:creationId xmlns:p14="http://schemas.microsoft.com/office/powerpoint/2010/main" val="399471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A2998DB-5960-9936-27E5-1AC0D602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9" y="3572773"/>
            <a:ext cx="5653182" cy="2883612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C7906B-8601-5F50-43DB-907334BAD381}"/>
              </a:ext>
            </a:extLst>
          </p:cNvPr>
          <p:cNvSpPr txBox="1"/>
          <p:nvPr/>
        </p:nvSpPr>
        <p:spPr>
          <a:xfrm>
            <a:off x="764505" y="331161"/>
            <a:ext cx="5394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Acentuação de monossílabos tônicos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D7A0CD-571F-86CD-3540-DB31320A6AEA}"/>
              </a:ext>
            </a:extLst>
          </p:cNvPr>
          <p:cNvSpPr txBox="1"/>
          <p:nvPr/>
        </p:nvSpPr>
        <p:spPr>
          <a:xfrm>
            <a:off x="764499" y="1612264"/>
            <a:ext cx="1066300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As palavras de uma só sílaba pronunciadas com mais intensidade são chamadas de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monossílabos tônicos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(fortes). Eles podem ou não ser acentuados.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001319F8-220C-CD5B-86A3-B7C70852E81F}"/>
              </a:ext>
            </a:extLst>
          </p:cNvPr>
          <p:cNvSpPr/>
          <p:nvPr/>
        </p:nvSpPr>
        <p:spPr>
          <a:xfrm>
            <a:off x="7130422" y="4261449"/>
            <a:ext cx="4297079" cy="1343605"/>
          </a:xfrm>
          <a:prstGeom prst="wedgeRectCallout">
            <a:avLst>
              <a:gd name="adj1" fmla="val -39912"/>
              <a:gd name="adj2" fmla="val -6737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Quando falamos, cada som que emitimos é considerado uma sílaba, e a palavra pronunciada em apenas uma sílaba é classificada como </a:t>
            </a:r>
            <a:r>
              <a:rPr lang="pt-BR" b="1" dirty="0">
                <a:solidFill>
                  <a:schemeClr val="tx2"/>
                </a:solidFill>
              </a:rPr>
              <a:t>monossílaba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2D166A-4674-7760-E05C-4567EC5681B8}"/>
              </a:ext>
            </a:extLst>
          </p:cNvPr>
          <p:cNvSpPr txBox="1"/>
          <p:nvPr/>
        </p:nvSpPr>
        <p:spPr>
          <a:xfrm>
            <a:off x="764499" y="2585591"/>
            <a:ext cx="106630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As palavras de uma só sílaba pronunciadas com menos intensidade são chamadas de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monossílabos átonos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(fracos).</a:t>
            </a:r>
          </a:p>
        </p:txBody>
      </p:sp>
    </p:spTree>
    <p:extLst>
      <p:ext uri="{BB962C8B-B14F-4D97-AF65-F5344CB8AC3E}">
        <p14:creationId xmlns:p14="http://schemas.microsoft.com/office/powerpoint/2010/main" val="48623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1FD12D6-0278-4339-9CA5-6325AAEF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9654"/>
            <a:ext cx="5575541" cy="41816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57C1A7-FA18-CDB0-988C-3F5332E6C0A5}"/>
              </a:ext>
            </a:extLst>
          </p:cNvPr>
          <p:cNvSpPr txBox="1"/>
          <p:nvPr/>
        </p:nvSpPr>
        <p:spPr>
          <a:xfrm>
            <a:off x="764506" y="331161"/>
            <a:ext cx="3027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Mulher artista, resista!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9E13DA7-BAC5-DD96-C794-13D9A7EB36C9}"/>
              </a:ext>
            </a:extLst>
          </p:cNvPr>
          <p:cNvSpPr txBox="1"/>
          <p:nvPr/>
        </p:nvSpPr>
        <p:spPr>
          <a:xfrm rot="16200000">
            <a:off x="-949283" y="4725896"/>
            <a:ext cx="3271740" cy="1231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MURAL DE DAIARA TUKANO/FOTO: CAIO FLAVIO/ÁREA DE SERVIÇO</a:t>
            </a:r>
            <a:endParaRPr lang="pt-BR" sz="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A2F5001-8EDB-C6E6-C20D-E31840D62015}"/>
              </a:ext>
            </a:extLst>
          </p:cNvPr>
          <p:cNvSpPr txBox="1"/>
          <p:nvPr/>
        </p:nvSpPr>
        <p:spPr>
          <a:xfrm>
            <a:off x="6337540" y="5641539"/>
            <a:ext cx="5092459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</a:rPr>
              <a:t>TUKANO, </a:t>
            </a:r>
            <a:r>
              <a:rPr lang="pt-BR" sz="1600" dirty="0" err="1">
                <a:solidFill>
                  <a:srgbClr val="2F2F2E"/>
                </a:solidFill>
              </a:rPr>
              <a:t>Daiara</a:t>
            </a:r>
            <a:r>
              <a:rPr lang="pt-BR" sz="1600" dirty="0">
                <a:solidFill>
                  <a:srgbClr val="2F2F2E"/>
                </a:solidFill>
              </a:rPr>
              <a:t>. </a:t>
            </a:r>
            <a:r>
              <a:rPr lang="pt-BR" sz="1600" b="1" dirty="0">
                <a:solidFill>
                  <a:srgbClr val="2F2F2E"/>
                </a:solidFill>
              </a:rPr>
              <a:t>Selva Mãe do Rio Menino</a:t>
            </a:r>
            <a:r>
              <a:rPr lang="pt-BR" sz="1600" dirty="0">
                <a:solidFill>
                  <a:srgbClr val="2F2F2E"/>
                </a:solidFill>
              </a:rPr>
              <a:t>. 2020. Grafite feito na Avenida Amazonas, em Belo Horizonte (MG). A imagem ocupa uma área de mais de 1 000 m².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DA552A-8F04-4565-FEFD-87AB1324462E}"/>
              </a:ext>
            </a:extLst>
          </p:cNvPr>
          <p:cNvSpPr txBox="1"/>
          <p:nvPr/>
        </p:nvSpPr>
        <p:spPr>
          <a:xfrm>
            <a:off x="7099540" y="4276177"/>
            <a:ext cx="4185955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 algn="r"/>
            <a:r>
              <a:rPr lang="pt-BR" sz="1600" dirty="0">
                <a:solidFill>
                  <a:srgbClr val="2F2F2E"/>
                </a:solidFill>
              </a:rPr>
              <a:t>GOMES, Sonia. </a:t>
            </a:r>
            <a:r>
              <a:rPr lang="pt-BR" sz="1600" b="1" dirty="0">
                <a:solidFill>
                  <a:srgbClr val="2F2F2E"/>
                </a:solidFill>
              </a:rPr>
              <a:t>Magia</a:t>
            </a:r>
            <a:r>
              <a:rPr lang="pt-BR" sz="1600" dirty="0">
                <a:solidFill>
                  <a:srgbClr val="2F2F2E"/>
                </a:solidFill>
              </a:rPr>
              <a:t>. 2014. Costura, amarrações e tecidos diversos, 240 cm × 215 cm.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01B6DFF-E888-CB97-709B-7A86AADF95F4}"/>
              </a:ext>
            </a:extLst>
          </p:cNvPr>
          <p:cNvSpPr txBox="1"/>
          <p:nvPr/>
        </p:nvSpPr>
        <p:spPr>
          <a:xfrm rot="16200000">
            <a:off x="10135479" y="1481177"/>
            <a:ext cx="2546254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SONIA GOMES / CORTESIA DA ARTISTA E MENDES WOOD DM SÃO PAULO, NOVA YORK E BRUXELAS.</a:t>
            </a:r>
            <a:endParaRPr lang="pt-BR" sz="8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3BF5DFF-ABB1-A1D9-EB1F-9A3B88DBBB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33" y="0"/>
            <a:ext cx="4822626" cy="4276177"/>
          </a:xfrm>
          <a:prstGeom prst="rect">
            <a:avLst/>
          </a:prstGeom>
        </p:spPr>
      </p:pic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C7AC56E3-40AF-B01F-F47D-A870038D7C39}"/>
              </a:ext>
            </a:extLst>
          </p:cNvPr>
          <p:cNvSpPr/>
          <p:nvPr/>
        </p:nvSpPr>
        <p:spPr>
          <a:xfrm>
            <a:off x="3181203" y="342542"/>
            <a:ext cx="3156337" cy="1343605"/>
          </a:xfrm>
          <a:prstGeom prst="wedgeRectCallout">
            <a:avLst>
              <a:gd name="adj1" fmla="val -56592"/>
              <a:gd name="adj2" fmla="val 23371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Perceba a importância da participação de mulheres de diferentes origens e culturas em diversos espaços sociais.</a:t>
            </a:r>
          </a:p>
        </p:txBody>
      </p:sp>
    </p:spTree>
    <p:extLst>
      <p:ext uri="{BB962C8B-B14F-4D97-AF65-F5344CB8AC3E}">
        <p14:creationId xmlns:p14="http://schemas.microsoft.com/office/powerpoint/2010/main" val="150679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688F211-55BE-3D96-4DE5-EDF15C74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3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AD39F639-4B30-7618-E511-8E1DE1E64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555617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94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quarto&#10;&#10;Descrição gerada automaticamente">
            <a:extLst>
              <a:ext uri="{FF2B5EF4-FFF2-40B4-BE49-F238E27FC236}">
                <a16:creationId xmlns:a16="http://schemas.microsoft.com/office/drawing/2014/main" id="{74474E37-0745-5DA9-E25B-478DB541C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2005" cy="6858000"/>
          </a:xfrm>
          <a:prstGeom prst="rect">
            <a:avLst/>
          </a:prstGeom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D5F37AC-A733-BA90-D678-6B85B158A36F}"/>
              </a:ext>
            </a:extLst>
          </p:cNvPr>
          <p:cNvSpPr txBox="1"/>
          <p:nvPr/>
        </p:nvSpPr>
        <p:spPr>
          <a:xfrm>
            <a:off x="415632" y="218421"/>
            <a:ext cx="5001496" cy="56514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Ilustração de Helô Rodrigues, 2020.  A artista participa do coletivo Mulheres Artistas (M.AR.), do estado do Pará.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2E846A-1534-CF3A-4C8B-4E76B604DB9A}"/>
              </a:ext>
            </a:extLst>
          </p:cNvPr>
          <p:cNvSpPr txBox="1"/>
          <p:nvPr/>
        </p:nvSpPr>
        <p:spPr>
          <a:xfrm rot="16200000">
            <a:off x="11521228" y="502668"/>
            <a:ext cx="927484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F2F2E"/>
                </a:solidFill>
              </a:rPr>
              <a:t>HELÔ RODRIGUES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61347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Menina de cabelo rosa&#10;&#10;Descrição gerada automaticamente com confiança baixa">
            <a:extLst>
              <a:ext uri="{FF2B5EF4-FFF2-40B4-BE49-F238E27FC236}">
                <a16:creationId xmlns:a16="http://schemas.microsoft.com/office/drawing/2014/main" id="{31A82BE0-9737-B8C8-FCDB-C1EE94D2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0" y="331161"/>
            <a:ext cx="3505999" cy="52728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128B39-6DF5-47BE-0EE1-70ACF85BAE0C}"/>
              </a:ext>
            </a:extLst>
          </p:cNvPr>
          <p:cNvSpPr txBox="1"/>
          <p:nvPr/>
        </p:nvSpPr>
        <p:spPr>
          <a:xfrm>
            <a:off x="4779817" y="331161"/>
            <a:ext cx="6647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Narrativa de memórias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F92AC9-44D7-AC72-3097-7130F4987F06}"/>
              </a:ext>
            </a:extLst>
          </p:cNvPr>
          <p:cNvSpPr txBox="1"/>
          <p:nvPr/>
        </p:nvSpPr>
        <p:spPr>
          <a:xfrm>
            <a:off x="4829554" y="1975681"/>
            <a:ext cx="664768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narrativa de memórias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parte das experiências de vida de alguém, com base em suas lembranças, e tem o objetivo de registrar e compartilhar vivências. Esses textos circulam em livros, revistas e sites e pretendem divulgar a história de pessoas públicas que, de alguma maneira, se tornaram conhecidas ou que desejam divulgar suas experiências.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5F45D555-5663-FA20-51C9-6FF0B42CCFB3}"/>
              </a:ext>
            </a:extLst>
          </p:cNvPr>
          <p:cNvSpPr/>
          <p:nvPr/>
        </p:nvSpPr>
        <p:spPr>
          <a:xfrm>
            <a:off x="6087940" y="4420420"/>
            <a:ext cx="4031435" cy="876251"/>
          </a:xfrm>
          <a:prstGeom prst="wedgeRectCallout">
            <a:avLst>
              <a:gd name="adj1" fmla="val -57553"/>
              <a:gd name="adj2" fmla="val -1826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Na narrativa de memórias, o autor é, ao mesmo tempo, narrador e personagem.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CFD46B-9FC6-216D-DA1C-CF6A7F86E6A4}"/>
              </a:ext>
            </a:extLst>
          </p:cNvPr>
          <p:cNvSpPr txBox="1"/>
          <p:nvPr/>
        </p:nvSpPr>
        <p:spPr>
          <a:xfrm>
            <a:off x="764498" y="5601893"/>
            <a:ext cx="3505999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No livro </a:t>
            </a:r>
            <a:r>
              <a:rPr lang="pt-BR" sz="1600" b="1" dirty="0">
                <a:solidFill>
                  <a:srgbClr val="2F2F2E"/>
                </a:solidFill>
              </a:rPr>
              <a:t>Eu sou Malala</a:t>
            </a:r>
            <a:r>
              <a:rPr lang="pt-BR" sz="1600" dirty="0">
                <a:solidFill>
                  <a:srgbClr val="2F2F2E"/>
                </a:solidFill>
              </a:rPr>
              <a:t>, Malala Yousafzai conta sua história de vida e sua luta pelo direito à educação feminina no Paquistão.</a:t>
            </a:r>
            <a:endParaRPr lang="pt-BR" sz="16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868B49E-FF04-D849-D430-8B88540E0D43}"/>
              </a:ext>
            </a:extLst>
          </p:cNvPr>
          <p:cNvSpPr txBox="1"/>
          <p:nvPr/>
        </p:nvSpPr>
        <p:spPr>
          <a:xfrm rot="16200000">
            <a:off x="-1930552" y="2903101"/>
            <a:ext cx="5266991" cy="12310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</a:rPr>
              <a:t>COMPANHIA DAS LETRAS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43168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6B035A-A01A-A457-B04A-5D3C85363241}"/>
              </a:ext>
            </a:extLst>
          </p:cNvPr>
          <p:cNvSpPr txBox="1"/>
          <p:nvPr/>
        </p:nvSpPr>
        <p:spPr>
          <a:xfrm>
            <a:off x="763252" y="1711685"/>
            <a:ext cx="1066549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Na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narrativa de memórias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os fatos são narrados em uma sequência progressiva, podendo ou não ser organizados de forma cronológica. Ao recriá-los, o autor procura transportar os leitores para o tempo e o espaço onde ocorreram os acontecimentos narrados.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Esse texto é escrito em 1</a:t>
            </a:r>
            <a:r>
              <a:rPr lang="pt-BR" b="0" i="0" u="sng" strike="noStrike" baseline="30000" dirty="0">
                <a:solidFill>
                  <a:srgbClr val="2F2F2E"/>
                </a:solidFill>
              </a:rPr>
              <a:t>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pessoa e, geralmente, o registro empregado é formal. Alguns textos apresentam marcas regionais ou de época. Na construção do texto, são empregadas palavras e expressões que marcam tempo e lugar, assim como verbos predominantemente nos tempos do pretérito.</a:t>
            </a: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E2D77537-485B-3B51-97A7-85B6520C0B28}"/>
              </a:ext>
            </a:extLst>
          </p:cNvPr>
          <p:cNvSpPr/>
          <p:nvPr/>
        </p:nvSpPr>
        <p:spPr>
          <a:xfrm>
            <a:off x="1413403" y="4179611"/>
            <a:ext cx="4031435" cy="1362298"/>
          </a:xfrm>
          <a:prstGeom prst="wedgeRectCallout">
            <a:avLst>
              <a:gd name="adj1" fmla="val -38307"/>
              <a:gd name="adj2" fmla="val -662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</a:t>
            </a:r>
            <a:r>
              <a:rPr lang="pt-BR" b="1" dirty="0">
                <a:solidFill>
                  <a:schemeClr val="tx2"/>
                </a:solidFill>
              </a:rPr>
              <a:t>marcadores temporais </a:t>
            </a:r>
            <a:r>
              <a:rPr lang="pt-BR" dirty="0">
                <a:solidFill>
                  <a:schemeClr val="tx2"/>
                </a:solidFill>
              </a:rPr>
              <a:t>são palavras e expressões usadas para organizar os fatos em uma sequência progressiva de tempo.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1AECB2B4-5485-313A-1B65-7024D0703BAA}"/>
              </a:ext>
            </a:extLst>
          </p:cNvPr>
          <p:cNvSpPr/>
          <p:nvPr/>
        </p:nvSpPr>
        <p:spPr>
          <a:xfrm>
            <a:off x="6442424" y="3983597"/>
            <a:ext cx="4336354" cy="1754325"/>
          </a:xfrm>
          <a:prstGeom prst="wedgeRectCallout">
            <a:avLst>
              <a:gd name="adj1" fmla="val -43025"/>
              <a:gd name="adj2" fmla="val -60081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</a:t>
            </a:r>
            <a:r>
              <a:rPr lang="pt-BR" b="1" dirty="0">
                <a:solidFill>
                  <a:schemeClr val="tx2"/>
                </a:solidFill>
              </a:rPr>
              <a:t>pretérito perfeito </a:t>
            </a:r>
            <a:r>
              <a:rPr lang="pt-BR" dirty="0">
                <a:solidFill>
                  <a:schemeClr val="tx2"/>
                </a:solidFill>
              </a:rPr>
              <a:t>é usado para indicar um acontecimento ocorrido e concluído no passado. O </a:t>
            </a:r>
            <a:r>
              <a:rPr lang="pt-BR" b="1" dirty="0">
                <a:solidFill>
                  <a:schemeClr val="tx2"/>
                </a:solidFill>
              </a:rPr>
              <a:t>pretérito imperfeito</a:t>
            </a:r>
            <a:r>
              <a:rPr lang="pt-BR" dirty="0">
                <a:solidFill>
                  <a:schemeClr val="tx2"/>
                </a:solidFill>
              </a:rPr>
              <a:t> é usado para indicar fatos habituais ou que ocorreram por algum tempo.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33BCD1-C73D-3C00-9CEF-688CC0E0C8A7}"/>
              </a:ext>
            </a:extLst>
          </p:cNvPr>
          <p:cNvSpPr txBox="1"/>
          <p:nvPr/>
        </p:nvSpPr>
        <p:spPr>
          <a:xfrm>
            <a:off x="764505" y="331161"/>
            <a:ext cx="5539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Narrativa de memórias</a:t>
            </a:r>
          </a:p>
        </p:txBody>
      </p:sp>
    </p:spTree>
    <p:extLst>
      <p:ext uri="{BB962C8B-B14F-4D97-AF65-F5344CB8AC3E}">
        <p14:creationId xmlns:p14="http://schemas.microsoft.com/office/powerpoint/2010/main" val="3925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D119BB3-A75E-1FB0-5048-0FDB56018E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841" y="451909"/>
            <a:ext cx="4778788" cy="6035128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1486F9-0A1E-F3EE-BC84-CCBC4647FDAF}"/>
              </a:ext>
            </a:extLst>
          </p:cNvPr>
          <p:cNvSpPr txBox="1"/>
          <p:nvPr/>
        </p:nvSpPr>
        <p:spPr>
          <a:xfrm>
            <a:off x="764505" y="331161"/>
            <a:ext cx="5539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Narrativa de memórias e notícia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009972-D7D4-C475-EFF3-66B78D30F62C}"/>
              </a:ext>
            </a:extLst>
          </p:cNvPr>
          <p:cNvSpPr txBox="1"/>
          <p:nvPr/>
        </p:nvSpPr>
        <p:spPr>
          <a:xfrm>
            <a:off x="764505" y="1618173"/>
            <a:ext cx="533149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Por meio de narrativas de memórias, é possível conhecer histórias inspiradoras como a de Malala, que, embora os fatos narrados já tenham ocorrido, ainda surpreende e emociona.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Há outras histórias inspiradoras que acontecem nos dias atuais e que se fazem conhecer por meio de outros gêneros textuais, como a notícia.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755ED30-08FF-826F-CE4F-8989C692450D}"/>
              </a:ext>
            </a:extLst>
          </p:cNvPr>
          <p:cNvSpPr txBox="1"/>
          <p:nvPr/>
        </p:nvSpPr>
        <p:spPr>
          <a:xfrm>
            <a:off x="771791" y="4902875"/>
            <a:ext cx="5678325" cy="1550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 algn="r"/>
            <a:r>
              <a:rPr lang="pt-BR" sz="1600" dirty="0">
                <a:solidFill>
                  <a:srgbClr val="2F2F2E"/>
                </a:solidFill>
              </a:rPr>
              <a:t>LONGUINHO, Daniella. Biomédica baiana é homenageada em versão personalizada de boneca. </a:t>
            </a:r>
            <a:r>
              <a:rPr lang="pt-BR" sz="1600" b="1" dirty="0" err="1">
                <a:solidFill>
                  <a:srgbClr val="2F2F2E"/>
                </a:solidFill>
              </a:rPr>
              <a:t>Radioagência</a:t>
            </a:r>
            <a:r>
              <a:rPr lang="pt-BR" sz="1600" b="1" dirty="0">
                <a:solidFill>
                  <a:srgbClr val="2F2F2E"/>
                </a:solidFill>
              </a:rPr>
              <a:t> Nacional</a:t>
            </a:r>
            <a:r>
              <a:rPr lang="pt-BR" sz="1600" dirty="0">
                <a:solidFill>
                  <a:srgbClr val="2F2F2E"/>
                </a:solidFill>
              </a:rPr>
              <a:t>. Brasília, DF, 6 ago. 2021. Disponível em: https://agenciabrasil.ebc.com.br/</a:t>
            </a:r>
            <a:r>
              <a:rPr lang="pt-BR" sz="1600" dirty="0" err="1">
                <a:solidFill>
                  <a:srgbClr val="2F2F2E"/>
                </a:solidFill>
              </a:rPr>
              <a:t>radioagencia</a:t>
            </a:r>
            <a:r>
              <a:rPr lang="pt-BR" sz="1600" dirty="0">
                <a:solidFill>
                  <a:srgbClr val="2F2F2E"/>
                </a:solidFill>
              </a:rPr>
              <a:t>-nacional/</a:t>
            </a:r>
            <a:r>
              <a:rPr lang="pt-BR" sz="1600" dirty="0" err="1">
                <a:solidFill>
                  <a:srgbClr val="2F2F2E"/>
                </a:solidFill>
              </a:rPr>
              <a:t>saude</a:t>
            </a:r>
            <a:r>
              <a:rPr lang="pt-BR" sz="1600" dirty="0">
                <a:solidFill>
                  <a:srgbClr val="2F2F2E"/>
                </a:solidFill>
              </a:rPr>
              <a:t>/</a:t>
            </a:r>
            <a:r>
              <a:rPr lang="pt-BR" sz="1600" dirty="0" err="1">
                <a:solidFill>
                  <a:srgbClr val="2F2F2E"/>
                </a:solidFill>
              </a:rPr>
              <a:t>audio</a:t>
            </a:r>
            <a:r>
              <a:rPr lang="pt-BR" sz="1600" dirty="0">
                <a:solidFill>
                  <a:srgbClr val="2F2F2E"/>
                </a:solidFill>
              </a:rPr>
              <a:t>/2021-08/biomedicabaiana-e-homenageada-em-versao-personalizada-de-boneca.  Acesso em: 19 abr. 2022.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188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BD1B49-C8D4-3200-1C45-0050075C18AF}"/>
              </a:ext>
            </a:extLst>
          </p:cNvPr>
          <p:cNvSpPr txBox="1"/>
          <p:nvPr/>
        </p:nvSpPr>
        <p:spPr>
          <a:xfrm>
            <a:off x="764505" y="331161"/>
            <a:ext cx="5539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Verbo transitivo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8B864C9-02D8-4634-F611-B3D67890E252}"/>
              </a:ext>
            </a:extLst>
          </p:cNvPr>
          <p:cNvSpPr txBox="1"/>
          <p:nvPr/>
        </p:nvSpPr>
        <p:spPr>
          <a:xfrm>
            <a:off x="764505" y="1803071"/>
            <a:ext cx="106654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Os verbos podem ser classificados como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transitivos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ou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intransitivos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 Os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verbos transitivos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são aqueles que precisam de termos para completar os seus sentidos.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FD3A1F53-ADD8-38A9-2A07-0A8925B88A1C}"/>
              </a:ext>
            </a:extLst>
          </p:cNvPr>
          <p:cNvSpPr/>
          <p:nvPr/>
        </p:nvSpPr>
        <p:spPr>
          <a:xfrm>
            <a:off x="764506" y="3143759"/>
            <a:ext cx="2551268" cy="2265526"/>
          </a:xfrm>
          <a:prstGeom prst="wedgeRectCallout">
            <a:avLst>
              <a:gd name="adj1" fmla="val -38307"/>
              <a:gd name="adj2" fmla="val -662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Verbo transitivo direto</a:t>
            </a:r>
            <a:r>
              <a:rPr lang="pt-BR" dirty="0">
                <a:solidFill>
                  <a:schemeClr val="tx2"/>
                </a:solidFill>
              </a:rPr>
              <a:t>: vem acompanhado de um complemento que se liga diretamente a ele sem preposição.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981DC7DD-EF7C-7388-831A-36ECB0FA7B40}"/>
              </a:ext>
            </a:extLst>
          </p:cNvPr>
          <p:cNvSpPr/>
          <p:nvPr/>
        </p:nvSpPr>
        <p:spPr>
          <a:xfrm>
            <a:off x="4756198" y="3284975"/>
            <a:ext cx="2679593" cy="1983094"/>
          </a:xfrm>
          <a:prstGeom prst="wedgeRectCallout">
            <a:avLst>
              <a:gd name="adj1" fmla="val -38307"/>
              <a:gd name="adj2" fmla="val -662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Verbo transitivo indireto</a:t>
            </a:r>
            <a:r>
              <a:rPr lang="pt-BR" dirty="0">
                <a:solidFill>
                  <a:schemeClr val="tx2"/>
                </a:solidFill>
              </a:rPr>
              <a:t>: vem acompanhado de um complemento que se liga a ele por meio de uma preposição.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7B0F92F8-CB75-72CB-3DED-F76EE62847A6}"/>
              </a:ext>
            </a:extLst>
          </p:cNvPr>
          <p:cNvSpPr/>
          <p:nvPr/>
        </p:nvSpPr>
        <p:spPr>
          <a:xfrm>
            <a:off x="8876226" y="3230178"/>
            <a:ext cx="2551268" cy="2092687"/>
          </a:xfrm>
          <a:prstGeom prst="wedgeRectCallout">
            <a:avLst>
              <a:gd name="adj1" fmla="val -38307"/>
              <a:gd name="adj2" fmla="val -662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Verbo transitivo direto e indireto</a:t>
            </a:r>
            <a:r>
              <a:rPr lang="pt-BR" dirty="0">
                <a:solidFill>
                  <a:schemeClr val="tx2"/>
                </a:solidFill>
              </a:rPr>
              <a:t>: vem acompanhado necessariamente de dois complementos – um com preposição, outro sem.</a:t>
            </a:r>
          </a:p>
        </p:txBody>
      </p:sp>
    </p:spTree>
    <p:extLst>
      <p:ext uri="{BB962C8B-B14F-4D97-AF65-F5344CB8AC3E}">
        <p14:creationId xmlns:p14="http://schemas.microsoft.com/office/powerpoint/2010/main" val="57750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0988FB8-27BB-842E-C0C2-0A6697115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82" y="3277695"/>
            <a:ext cx="2744494" cy="2620258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4595AD-F033-F670-B665-FBE8935A7242}"/>
              </a:ext>
            </a:extLst>
          </p:cNvPr>
          <p:cNvSpPr txBox="1"/>
          <p:nvPr/>
        </p:nvSpPr>
        <p:spPr>
          <a:xfrm>
            <a:off x="764505" y="331161"/>
            <a:ext cx="3945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Complementos verbais: objeto direto e objeto indireto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543DA1-E63E-06D5-41D3-AA991602D492}"/>
              </a:ext>
            </a:extLst>
          </p:cNvPr>
          <p:cNvSpPr txBox="1"/>
          <p:nvPr/>
        </p:nvSpPr>
        <p:spPr>
          <a:xfrm>
            <a:off x="764505" y="1990579"/>
            <a:ext cx="76965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Objeto direto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o termo que completa o sentido do verbo transitivo direto. Esse termo vem ligado ao verbo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sem preposição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55144B-9BC0-1543-9F06-0A58396D9631}"/>
              </a:ext>
            </a:extLst>
          </p:cNvPr>
          <p:cNvSpPr txBox="1"/>
          <p:nvPr/>
        </p:nvSpPr>
        <p:spPr>
          <a:xfrm>
            <a:off x="764505" y="2972889"/>
            <a:ext cx="417503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Objeto indireto </a:t>
            </a:r>
            <a:r>
              <a:rPr lang="pt-BR" i="0" u="none" strike="noStrike" baseline="0" dirty="0">
                <a:solidFill>
                  <a:srgbClr val="2F2F2E"/>
                </a:solidFill>
              </a:rPr>
              <a:t>é o termo que completa o sentido do verbo transitivo indireto. Esse termo vem ligado ao verbo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por meio de uma preposição</a:t>
            </a:r>
            <a:r>
              <a:rPr lang="pt-BR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5BB9013B-D66C-3D87-3F88-227A812F1164}"/>
              </a:ext>
            </a:extLst>
          </p:cNvPr>
          <p:cNvSpPr/>
          <p:nvPr/>
        </p:nvSpPr>
        <p:spPr>
          <a:xfrm>
            <a:off x="6096000" y="331161"/>
            <a:ext cx="5331495" cy="1323439"/>
          </a:xfrm>
          <a:prstGeom prst="wedgeRectCallout">
            <a:avLst>
              <a:gd name="adj1" fmla="val -55296"/>
              <a:gd name="adj2" fmla="val 2114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complementos verbais são termos que complementam o sentido dos verbos e podem vir ligados a eles de modo </a:t>
            </a:r>
            <a:r>
              <a:rPr lang="pt-BR" b="1" dirty="0">
                <a:solidFill>
                  <a:schemeClr val="tx2"/>
                </a:solidFill>
              </a:rPr>
              <a:t>direto</a:t>
            </a:r>
            <a:r>
              <a:rPr lang="pt-BR" dirty="0">
                <a:solidFill>
                  <a:schemeClr val="tx2"/>
                </a:solidFill>
              </a:rPr>
              <a:t> (sem preposição) ou </a:t>
            </a:r>
            <a:r>
              <a:rPr lang="pt-BR" b="1" dirty="0">
                <a:solidFill>
                  <a:schemeClr val="tx2"/>
                </a:solidFill>
              </a:rPr>
              <a:t>indireto</a:t>
            </a:r>
            <a:r>
              <a:rPr lang="pt-BR" dirty="0">
                <a:solidFill>
                  <a:schemeClr val="tx2"/>
                </a:solidFill>
              </a:rPr>
              <a:t> (com preposição).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B9FC3A8C-4A09-776D-987D-FF95FCB4EE49}"/>
              </a:ext>
            </a:extLst>
          </p:cNvPr>
          <p:cNvSpPr/>
          <p:nvPr/>
        </p:nvSpPr>
        <p:spPr>
          <a:xfrm>
            <a:off x="776994" y="4627489"/>
            <a:ext cx="4162544" cy="1375703"/>
          </a:xfrm>
          <a:prstGeom prst="wedgeRectCallout">
            <a:avLst>
              <a:gd name="adj1" fmla="val -38307"/>
              <a:gd name="adj2" fmla="val -6620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As classes gramaticais que podem exercer a função de </a:t>
            </a:r>
            <a:r>
              <a:rPr lang="pt-BR" b="1" dirty="0">
                <a:solidFill>
                  <a:schemeClr val="tx2"/>
                </a:solidFill>
              </a:rPr>
              <a:t>núcleo dos complementos verbais </a:t>
            </a:r>
            <a:r>
              <a:rPr lang="pt-BR" dirty="0">
                <a:solidFill>
                  <a:schemeClr val="tx2"/>
                </a:solidFill>
              </a:rPr>
              <a:t>são os substantivos, as palavras substantivadas e os pronomes.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FEF25FF-777A-B2FC-7613-A073AFFB8456}"/>
              </a:ext>
            </a:extLst>
          </p:cNvPr>
          <p:cNvSpPr txBox="1"/>
          <p:nvPr/>
        </p:nvSpPr>
        <p:spPr>
          <a:xfrm>
            <a:off x="5562988" y="5897953"/>
            <a:ext cx="1338644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Taís Araújo, atriz brasileira.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13DE0A-C995-2F9D-549A-C5782DA08F97}"/>
              </a:ext>
            </a:extLst>
          </p:cNvPr>
          <p:cNvSpPr txBox="1"/>
          <p:nvPr/>
        </p:nvSpPr>
        <p:spPr>
          <a:xfrm>
            <a:off x="8682996" y="5401099"/>
            <a:ext cx="2744495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Alessandra </a:t>
            </a:r>
            <a:r>
              <a:rPr lang="pt-BR" sz="1600" dirty="0" err="1">
                <a:solidFill>
                  <a:srgbClr val="2F2F2E"/>
                </a:solidFill>
              </a:rPr>
              <a:t>Lunas</a:t>
            </a:r>
            <a:r>
              <a:rPr lang="pt-BR" sz="1600" dirty="0">
                <a:solidFill>
                  <a:srgbClr val="2F2F2E"/>
                </a:solidFill>
              </a:rPr>
              <a:t> é trabalhadora rural e integra a Confederação das  Trabalhadoras e Trabalhadores na Agricultura.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78DB9FB-116B-CA20-AEB1-EFBD693D6187}"/>
              </a:ext>
            </a:extLst>
          </p:cNvPr>
          <p:cNvSpPr txBox="1"/>
          <p:nvPr/>
        </p:nvSpPr>
        <p:spPr>
          <a:xfrm rot="16200000">
            <a:off x="10173900" y="3987714"/>
            <a:ext cx="2685727" cy="12311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F2F2E"/>
                </a:solidFill>
              </a:rPr>
              <a:t>ONU MULHERES</a:t>
            </a:r>
            <a:endParaRPr lang="pt-BR" sz="8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FCB34E4-1B2D-C773-33D1-046735F51AD9}"/>
              </a:ext>
            </a:extLst>
          </p:cNvPr>
          <p:cNvSpPr txBox="1"/>
          <p:nvPr/>
        </p:nvSpPr>
        <p:spPr>
          <a:xfrm rot="16200000">
            <a:off x="7387790" y="4826920"/>
            <a:ext cx="2018953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F2F2E"/>
                </a:solidFill>
              </a:rPr>
              <a:t>ONU MULHERES</a:t>
            </a:r>
            <a:endParaRPr lang="pt-BR" sz="8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518E3BD-5EFD-A58F-426D-A604205B1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000" y="2708520"/>
            <a:ext cx="2744494" cy="2687672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60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3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A8147A-8680-09E6-0A1E-4750BA477915}"/>
              </a:ext>
            </a:extLst>
          </p:cNvPr>
          <p:cNvSpPr txBox="1"/>
          <p:nvPr/>
        </p:nvSpPr>
        <p:spPr>
          <a:xfrm>
            <a:off x="764505" y="331161"/>
            <a:ext cx="5539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Variação geográfica e variação histórica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4A5EB3-9D6A-6CC5-0D7A-ADEEEC25331F}"/>
              </a:ext>
            </a:extLst>
          </p:cNvPr>
          <p:cNvSpPr txBox="1"/>
          <p:nvPr/>
        </p:nvSpPr>
        <p:spPr>
          <a:xfrm>
            <a:off x="764505" y="1616429"/>
            <a:ext cx="55393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Variação geográfica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(ou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regional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) é o processo de mudança que ocorre na língua e a torna própria de uma região, uma cidade ou um país.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341F16-F649-E7A5-402E-50458DD0559A}"/>
              </a:ext>
            </a:extLst>
          </p:cNvPr>
          <p:cNvSpPr txBox="1"/>
          <p:nvPr/>
        </p:nvSpPr>
        <p:spPr>
          <a:xfrm>
            <a:off x="764505" y="2982353"/>
            <a:ext cx="106654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Variação histórica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o processo de mudança que ocorre na língua ao longo do tempo.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2F5F405C-E70F-B786-A012-9E2A2BD39F1B}"/>
              </a:ext>
            </a:extLst>
          </p:cNvPr>
          <p:cNvSpPr/>
          <p:nvPr/>
        </p:nvSpPr>
        <p:spPr>
          <a:xfrm>
            <a:off x="7068324" y="946272"/>
            <a:ext cx="4162544" cy="1593487"/>
          </a:xfrm>
          <a:prstGeom prst="wedgeRectCallout">
            <a:avLst>
              <a:gd name="adj1" fmla="val -56959"/>
              <a:gd name="adj2" fmla="val 2041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uso de termos próprios de uma região, além do modo particular de falar de seus habitantes, é chamado de </a:t>
            </a:r>
            <a:r>
              <a:rPr lang="pt-BR" b="1" dirty="0">
                <a:solidFill>
                  <a:schemeClr val="tx2"/>
                </a:solidFill>
              </a:rPr>
              <a:t>variação geográfica</a:t>
            </a:r>
            <a:r>
              <a:rPr lang="pt-BR" dirty="0">
                <a:solidFill>
                  <a:schemeClr val="tx2"/>
                </a:solidFill>
              </a:rPr>
              <a:t> (ou </a:t>
            </a:r>
            <a:r>
              <a:rPr lang="pt-BR" b="1" dirty="0">
                <a:solidFill>
                  <a:schemeClr val="tx2"/>
                </a:solidFill>
              </a:rPr>
              <a:t>regional</a:t>
            </a:r>
            <a:r>
              <a:rPr lang="pt-BR" dirty="0">
                <a:solidFill>
                  <a:schemeClr val="tx2"/>
                </a:solidFill>
              </a:rPr>
              <a:t>) e ocorre em todas as línguas do mundo.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15D8E22-4EA1-5AD9-911F-42E067962021}"/>
              </a:ext>
            </a:extLst>
          </p:cNvPr>
          <p:cNvSpPr txBox="1"/>
          <p:nvPr/>
        </p:nvSpPr>
        <p:spPr>
          <a:xfrm>
            <a:off x="2274134" y="5597670"/>
            <a:ext cx="7643722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REIS JR., </a:t>
            </a:r>
            <a:r>
              <a:rPr lang="pt-BR" sz="1600" dirty="0" err="1">
                <a:solidFill>
                  <a:srgbClr val="2F2F2E"/>
                </a:solidFill>
              </a:rPr>
              <a:t>Dalmir</a:t>
            </a:r>
            <a:r>
              <a:rPr lang="pt-BR" sz="1600" dirty="0">
                <a:solidFill>
                  <a:srgbClr val="2F2F2E"/>
                </a:solidFill>
              </a:rPr>
              <a:t>. Oficinas Gráficas do Jornal do Brasil 1901. </a:t>
            </a:r>
            <a:r>
              <a:rPr lang="pt-BR" sz="1600" b="1" dirty="0">
                <a:solidFill>
                  <a:srgbClr val="2F2F2E"/>
                </a:solidFill>
              </a:rPr>
              <a:t>Propagandas Históricas</a:t>
            </a:r>
            <a:r>
              <a:rPr lang="pt-BR" sz="1600" dirty="0">
                <a:solidFill>
                  <a:srgbClr val="2F2F2E"/>
                </a:solidFill>
              </a:rPr>
              <a:t>. [</a:t>
            </a:r>
            <a:r>
              <a:rPr lang="pt-BR" sz="1600" i="1" dirty="0">
                <a:solidFill>
                  <a:srgbClr val="2F2F2E"/>
                </a:solidFill>
              </a:rPr>
              <a:t>S</a:t>
            </a:r>
            <a:r>
              <a:rPr lang="pt-BR" sz="1600" dirty="0">
                <a:solidFill>
                  <a:srgbClr val="2F2F2E"/>
                </a:solidFill>
              </a:rPr>
              <a:t>. </a:t>
            </a:r>
            <a:r>
              <a:rPr lang="pt-BR" sz="1600" i="1" dirty="0">
                <a:solidFill>
                  <a:srgbClr val="2F2F2E"/>
                </a:solidFill>
              </a:rPr>
              <a:t>l</a:t>
            </a:r>
            <a:r>
              <a:rPr lang="pt-BR" sz="1600" dirty="0">
                <a:solidFill>
                  <a:srgbClr val="2F2F2E"/>
                </a:solidFill>
              </a:rPr>
              <a:t>.], [2021?]. Disponível em: www.propagandashistoricas.com.br/2021/10/oficinas-graficas-do-jornal-do-brasil.html. Acesso em: 29 mar. 2022.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C3ADC2-3FD7-B666-DF40-BBF564A80985}"/>
              </a:ext>
            </a:extLst>
          </p:cNvPr>
          <p:cNvSpPr txBox="1"/>
          <p:nvPr/>
        </p:nvSpPr>
        <p:spPr>
          <a:xfrm rot="16200000">
            <a:off x="9446180" y="4845266"/>
            <a:ext cx="1258582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BIBLIOTECA NACIONAL, RIO DE JANEIRO</a:t>
            </a:r>
            <a:endParaRPr lang="pt-BR" sz="8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789F936-70AA-5559-616A-9A1BFD43E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34" y="3794280"/>
            <a:ext cx="7643722" cy="1823665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889007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7091</TotalTime>
  <Words>1536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Selo</vt:lpstr>
      <vt:lpstr>LÍNGUA PORTUGUESA</vt:lpstr>
      <vt:lpstr>MÓDULO 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4</cp:revision>
  <dcterms:created xsi:type="dcterms:W3CDTF">2023-05-09T16:52:21Z</dcterms:created>
  <dcterms:modified xsi:type="dcterms:W3CDTF">2023-06-02T18:24:45Z</dcterms:modified>
</cp:coreProperties>
</file>