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3" r:id="rId1"/>
  </p:sldMasterIdLst>
  <p:notesMasterIdLst>
    <p:notesMasterId r:id="rId15"/>
  </p:notesMasterIdLst>
  <p:handoutMasterIdLst>
    <p:handoutMasterId r:id="rId16"/>
  </p:handout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E3BC9-2531-A829-715D-7FC058EFBD80}" name="André Saretto" initials="AS" userId="S::ed-andres@ftd.com.br::b239a105-e8bc-4162-9e0d-5eaa1bcd07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E6EA1-B8C0-4E50-8DBA-2392F6575518}" v="3" dt="2023-05-22T18:22:50.751"/>
    <p1510:client id="{52761433-4CC1-4D44-B768-3490AD7236AE}" v="803" dt="2023-05-22T13:07:33.687"/>
    <p1510:client id="{B61F9702-8A63-38F1-B659-A21784920AAC}" v="1" dt="2023-05-23T13:18:47.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diagrams/_rels/data1.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7.xml"/><Relationship Id="rId7" Type="http://schemas.openxmlformats.org/officeDocument/2006/relationships/slide" Target="../slides/slide12.xml"/><Relationship Id="rId2" Type="http://schemas.openxmlformats.org/officeDocument/2006/relationships/slide" Target="../slides/slide6.xml"/><Relationship Id="rId1" Type="http://schemas.openxmlformats.org/officeDocument/2006/relationships/slide" Target="../slides/slide4.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ED66EF7E-E68A-4F69-81C1-F34451E1DDBF}">
      <dgm:prSet custT="1"/>
      <dgm:spPr/>
      <dgm:t>
        <a:bodyPr/>
        <a:lstStyle/>
        <a:p>
          <a:r>
            <a:rPr lang="pt-BR" sz="1600" b="1" dirty="0">
              <a:hlinkClick xmlns:r="http://schemas.openxmlformats.org/officeDocument/2006/relationships" r:id="rId1" action="ppaction://hlinksldjump"/>
            </a:rPr>
            <a:t>Estudo do texto </a:t>
          </a:r>
          <a:r>
            <a:rPr lang="pt-BR" sz="1600" dirty="0">
              <a:hlinkClick xmlns:r="http://schemas.openxmlformats.org/officeDocument/2006/relationships" r:id="rId1" action="ppaction://hlinksldjump"/>
            </a:rPr>
            <a:t>– Conto de enigma</a:t>
          </a:r>
          <a:endParaRPr lang="en-US" sz="1600" dirty="0"/>
        </a:p>
      </dgm:t>
    </dgm:pt>
    <dgm:pt modelId="{197F2E5E-4B32-4617-ADD5-0F6DB901EC4C}" type="parTrans" cxnId="{47E8EC45-DDDA-4DC1-980A-9BE45FE6666B}">
      <dgm:prSet/>
      <dgm:spPr/>
      <dgm:t>
        <a:bodyPr/>
        <a:lstStyle/>
        <a:p>
          <a:endParaRPr lang="en-US"/>
        </a:p>
      </dgm:t>
    </dgm:pt>
    <dgm:pt modelId="{DA505C56-A700-4856-886C-74A7E12E1EE3}" type="sibTrans" cxnId="{47E8EC45-DDDA-4DC1-980A-9BE45FE6666B}">
      <dgm:prSet/>
      <dgm:spPr/>
      <dgm:t>
        <a:bodyPr/>
        <a:lstStyle/>
        <a:p>
          <a:endParaRPr lang="en-US"/>
        </a:p>
      </dgm:t>
    </dgm:pt>
    <dgm:pt modelId="{F8069943-B338-41D8-AC5C-7654CC5EC779}">
      <dgm:prSet custT="1"/>
      <dgm:spPr/>
      <dgm:t>
        <a:bodyPr/>
        <a:lstStyle/>
        <a:p>
          <a:r>
            <a:rPr lang="pt-BR" sz="1600" b="1" dirty="0">
              <a:hlinkClick xmlns:r="http://schemas.openxmlformats.org/officeDocument/2006/relationships" r:id="rId2" action="ppaction://hlinksldjump"/>
            </a:rPr>
            <a:t>Estudo do texto </a:t>
          </a:r>
          <a:r>
            <a:rPr lang="pt-BR" sz="1600" dirty="0">
              <a:hlinkClick xmlns:r="http://schemas.openxmlformats.org/officeDocument/2006/relationships" r:id="rId2" action="ppaction://hlinksldjump"/>
            </a:rPr>
            <a:t>– Conto de enigma e cartaz de filme</a:t>
          </a:r>
          <a:endParaRPr lang="en-US" sz="1600" dirty="0"/>
        </a:p>
      </dgm:t>
    </dgm:pt>
    <dgm:pt modelId="{EDF1AE46-CE69-43BA-837F-1B9735086F25}" type="parTrans" cxnId="{9B997E8E-F0ED-456C-8520-FBC0842B91CC}">
      <dgm:prSet/>
      <dgm:spPr/>
      <dgm:t>
        <a:bodyPr/>
        <a:lstStyle/>
        <a:p>
          <a:endParaRPr lang="en-US"/>
        </a:p>
      </dgm:t>
    </dgm:pt>
    <dgm:pt modelId="{831963E2-6400-47B9-9124-76BA1BC3B7F7}" type="sibTrans" cxnId="{9B997E8E-F0ED-456C-8520-FBC0842B91CC}">
      <dgm:prSet/>
      <dgm:spPr/>
      <dgm:t>
        <a:bodyPr/>
        <a:lstStyle/>
        <a:p>
          <a:endParaRPr lang="en-US"/>
        </a:p>
      </dgm:t>
    </dgm:pt>
    <dgm:pt modelId="{55DCCAC6-434C-4EA2-9C3A-E82C5EC5168F}">
      <dgm:prSet custT="1"/>
      <dgm:spPr/>
      <dgm:t>
        <a:bodyPr/>
        <a:lstStyle/>
        <a:p>
          <a:r>
            <a:rPr lang="pt-BR" sz="1600" b="1" dirty="0">
              <a:hlinkClick xmlns:r="http://schemas.openxmlformats.org/officeDocument/2006/relationships" r:id="rId3" action="ppaction://hlinksldjump"/>
            </a:rPr>
            <a:t>Estudo da língua </a:t>
          </a:r>
          <a:r>
            <a:rPr lang="pt-BR" sz="1600" dirty="0">
              <a:hlinkClick xmlns:r="http://schemas.openxmlformats.org/officeDocument/2006/relationships" r:id="rId3" action="ppaction://hlinksldjump"/>
            </a:rPr>
            <a:t>– Predicado verbal</a:t>
          </a:r>
          <a:endParaRPr lang="en-US" sz="1600" dirty="0"/>
        </a:p>
      </dgm:t>
    </dgm:pt>
    <dgm:pt modelId="{2597FFF0-7494-4592-A5B4-E3FC30EB594D}" type="parTrans" cxnId="{A74BAECD-E5C3-45A7-81C3-BF65B1028DD4}">
      <dgm:prSet/>
      <dgm:spPr/>
      <dgm:t>
        <a:bodyPr/>
        <a:lstStyle/>
        <a:p>
          <a:endParaRPr lang="en-US"/>
        </a:p>
      </dgm:t>
    </dgm:pt>
    <dgm:pt modelId="{E99C5578-030E-478C-83C1-B5162C19A96C}" type="sibTrans" cxnId="{A74BAECD-E5C3-45A7-81C3-BF65B1028DD4}">
      <dgm:prSet/>
      <dgm:spPr/>
      <dgm:t>
        <a:bodyPr/>
        <a:lstStyle/>
        <a:p>
          <a:endParaRPr lang="en-US"/>
        </a:p>
      </dgm:t>
    </dgm:pt>
    <dgm:pt modelId="{C68D41A5-84F8-48E5-9CED-831B6F3F5B1C}">
      <dgm:prSet custT="1"/>
      <dgm:spPr/>
      <dgm:t>
        <a:bodyPr/>
        <a:lstStyle/>
        <a:p>
          <a:r>
            <a:rPr lang="pt-BR" sz="1600" b="1" dirty="0">
              <a:hlinkClick xmlns:r="http://schemas.openxmlformats.org/officeDocument/2006/relationships" r:id="rId4" action="ppaction://hlinksldjump"/>
            </a:rPr>
            <a:t>Estudo dos sentidos </a:t>
          </a:r>
          <a:r>
            <a:rPr lang="pt-BR" sz="1600" dirty="0">
              <a:hlinkClick xmlns:r="http://schemas.openxmlformats.org/officeDocument/2006/relationships" r:id="rId4" action="ppaction://hlinksldjump"/>
            </a:rPr>
            <a:t>– Antônimos com prefixo de negação</a:t>
          </a:r>
          <a:endParaRPr lang="en-US" sz="1600" dirty="0"/>
        </a:p>
      </dgm:t>
    </dgm:pt>
    <dgm:pt modelId="{94D91AEC-4013-4FC6-ACA9-A764CB6B2FAA}" type="parTrans" cxnId="{398519E0-5FDA-47B5-A800-456F19FBC233}">
      <dgm:prSet/>
      <dgm:spPr/>
      <dgm:t>
        <a:bodyPr/>
        <a:lstStyle/>
        <a:p>
          <a:endParaRPr lang="en-US"/>
        </a:p>
      </dgm:t>
    </dgm:pt>
    <dgm:pt modelId="{802F0A8D-0784-4CB6-B554-4DE691F12EE8}" type="sibTrans" cxnId="{398519E0-5FDA-47B5-A800-456F19FBC233}">
      <dgm:prSet/>
      <dgm:spPr/>
      <dgm:t>
        <a:bodyPr/>
        <a:lstStyle/>
        <a:p>
          <a:endParaRPr lang="en-US"/>
        </a:p>
      </dgm:t>
    </dgm:pt>
    <dgm:pt modelId="{5E6F7141-FA59-4CD7-8FF7-5C6FC1A13D4E}">
      <dgm:prSet custT="1"/>
      <dgm:spPr/>
      <dgm:t>
        <a:bodyPr/>
        <a:lstStyle/>
        <a:p>
          <a:r>
            <a:rPr lang="pt-BR" sz="1600" b="1" dirty="0">
              <a:hlinkClick xmlns:r="http://schemas.openxmlformats.org/officeDocument/2006/relationships" r:id="rId5" action="ppaction://hlinksldjump"/>
            </a:rPr>
            <a:t>Estudo do texto </a:t>
          </a:r>
          <a:r>
            <a:rPr lang="pt-BR" sz="1600" dirty="0">
              <a:hlinkClick xmlns:r="http://schemas.openxmlformats.org/officeDocument/2006/relationships" r:id="rId5" action="ppaction://hlinksldjump"/>
            </a:rPr>
            <a:t>– Texto teatral</a:t>
          </a:r>
          <a:endParaRPr lang="en-US" sz="1600" dirty="0"/>
        </a:p>
      </dgm:t>
    </dgm:pt>
    <dgm:pt modelId="{972185F9-D5AE-4019-B3E3-85964688415B}" type="parTrans" cxnId="{15DD5733-88FD-43E2-BC62-BE20AB6FEA3C}">
      <dgm:prSet/>
      <dgm:spPr/>
      <dgm:t>
        <a:bodyPr/>
        <a:lstStyle/>
        <a:p>
          <a:endParaRPr lang="en-US"/>
        </a:p>
      </dgm:t>
    </dgm:pt>
    <dgm:pt modelId="{005A549E-AE69-4996-93AA-251BCE5363D9}" type="sibTrans" cxnId="{15DD5733-88FD-43E2-BC62-BE20AB6FEA3C}">
      <dgm:prSet/>
      <dgm:spPr/>
      <dgm:t>
        <a:bodyPr/>
        <a:lstStyle/>
        <a:p>
          <a:endParaRPr lang="en-US"/>
        </a:p>
      </dgm:t>
    </dgm:pt>
    <dgm:pt modelId="{67D4DD36-7167-4EE3-AAB6-6D16D695BE11}">
      <dgm:prSet custT="1"/>
      <dgm:spPr/>
      <dgm:t>
        <a:bodyPr/>
        <a:lstStyle/>
        <a:p>
          <a:r>
            <a:rPr lang="pt-BR" sz="1600" b="1" dirty="0">
              <a:hlinkClick xmlns:r="http://schemas.openxmlformats.org/officeDocument/2006/relationships" r:id="rId6" action="ppaction://hlinksldjump"/>
            </a:rPr>
            <a:t>Estudo da língua </a:t>
          </a:r>
          <a:r>
            <a:rPr lang="pt-BR" sz="1600" dirty="0">
              <a:hlinkClick xmlns:r="http://schemas.openxmlformats.org/officeDocument/2006/relationships" r:id="rId6" action="ppaction://hlinksldjump"/>
            </a:rPr>
            <a:t>– Verbo transitivo e verbo intransitivo</a:t>
          </a:r>
          <a:endParaRPr lang="en-US" sz="1600" dirty="0"/>
        </a:p>
      </dgm:t>
    </dgm:pt>
    <dgm:pt modelId="{D68DCF56-0B94-4506-BB95-063CC2EEC129}" type="parTrans" cxnId="{85B43EC0-2D78-4BE2-9848-FA24266D2417}">
      <dgm:prSet/>
      <dgm:spPr/>
      <dgm:t>
        <a:bodyPr/>
        <a:lstStyle/>
        <a:p>
          <a:endParaRPr lang="en-US"/>
        </a:p>
      </dgm:t>
    </dgm:pt>
    <dgm:pt modelId="{EE0149F7-8B24-4181-9018-1C693B6CA4A8}" type="sibTrans" cxnId="{85B43EC0-2D78-4BE2-9848-FA24266D2417}">
      <dgm:prSet/>
      <dgm:spPr/>
      <dgm:t>
        <a:bodyPr/>
        <a:lstStyle/>
        <a:p>
          <a:endParaRPr lang="en-US"/>
        </a:p>
      </dgm:t>
    </dgm:pt>
    <dgm:pt modelId="{846A9A2A-2D19-40DC-9A48-11C1C4D7E700}">
      <dgm:prSet custT="1"/>
      <dgm:spPr/>
      <dgm:t>
        <a:bodyPr/>
        <a:lstStyle/>
        <a:p>
          <a:r>
            <a:rPr lang="pt-BR" sz="1600" b="1" dirty="0">
              <a:hlinkClick xmlns:r="http://schemas.openxmlformats.org/officeDocument/2006/relationships" r:id="rId7" action="ppaction://hlinksldjump"/>
            </a:rPr>
            <a:t>Estudo de escrita e oralidade </a:t>
          </a:r>
          <a:r>
            <a:rPr lang="pt-BR" sz="1600" dirty="0">
              <a:hlinkClick xmlns:r="http://schemas.openxmlformats.org/officeDocument/2006/relationships" r:id="rId7" action="ppaction://hlinksldjump"/>
            </a:rPr>
            <a:t>– Sinais de pontuação: travessão, colchetes, parênteses, aspas</a:t>
          </a:r>
          <a:endParaRPr lang="en-US" sz="1600" dirty="0"/>
        </a:p>
      </dgm:t>
    </dgm:pt>
    <dgm:pt modelId="{671BB904-173B-4107-B167-E34F951644DC}" type="parTrans" cxnId="{A4D84759-85CC-40C7-8EDE-6AF8F76AB63E}">
      <dgm:prSet/>
      <dgm:spPr/>
      <dgm:t>
        <a:bodyPr/>
        <a:lstStyle/>
        <a:p>
          <a:endParaRPr lang="en-US"/>
        </a:p>
      </dgm:t>
    </dgm:pt>
    <dgm:pt modelId="{782E218C-F8B1-40C8-BBCE-2A773AF2B597}" type="sibTrans" cxnId="{A4D84759-85CC-40C7-8EDE-6AF8F76AB63E}">
      <dgm:prSet/>
      <dgm:spPr/>
      <dgm:t>
        <a:bodyPr/>
        <a:lstStyle/>
        <a:p>
          <a:endParaRPr lang="en-US"/>
        </a:p>
      </dgm:t>
    </dgm:pt>
    <dgm:pt modelId="{89F76081-474B-4721-B88A-8D51A4BA0CF7}">
      <dgm:prSet custT="1"/>
      <dgm:spPr/>
      <dgm:t>
        <a:bodyPr/>
        <a:lstStyle/>
        <a:p>
          <a:r>
            <a:rPr lang="pt-BR" sz="1600" b="1" dirty="0">
              <a:hlinkClick xmlns:r="http://schemas.openxmlformats.org/officeDocument/2006/relationships" r:id="rId8" action="ppaction://hlinksldjump"/>
            </a:rPr>
            <a:t>Outras linguagens </a:t>
          </a:r>
          <a:r>
            <a:rPr lang="pt-BR" sz="1600" dirty="0">
              <a:hlinkClick xmlns:r="http://schemas.openxmlformats.org/officeDocument/2006/relationships" r:id="rId8" action="ppaction://hlinksldjump"/>
            </a:rPr>
            <a:t>– </a:t>
          </a:r>
          <a:r>
            <a:rPr lang="pt-BR" sz="1600" i="1" dirty="0">
              <a:hlinkClick xmlns:r="http://schemas.openxmlformats.org/officeDocument/2006/relationships" r:id="rId8" action="ppaction://hlinksldjump"/>
            </a:rPr>
            <a:t>K-pop</a:t>
          </a:r>
          <a:r>
            <a:rPr lang="pt-BR" sz="1600" dirty="0">
              <a:hlinkClick xmlns:r="http://schemas.openxmlformats.org/officeDocument/2006/relationships" r:id="rId8" action="ppaction://hlinksldjump"/>
            </a:rPr>
            <a:t> além da música</a:t>
          </a:r>
          <a:endParaRPr lang="en-US" sz="1600" dirty="0"/>
        </a:p>
      </dgm:t>
    </dgm:pt>
    <dgm:pt modelId="{9C53B806-B818-4303-9C3A-F92B9B492799}" type="parTrans" cxnId="{3756D28C-518B-455B-8605-8E3779C17C90}">
      <dgm:prSet/>
      <dgm:spPr/>
      <dgm:t>
        <a:bodyPr/>
        <a:lstStyle/>
        <a:p>
          <a:endParaRPr lang="en-US"/>
        </a:p>
      </dgm:t>
    </dgm:pt>
    <dgm:pt modelId="{14493090-2A11-45A4-B04C-C1E5D35F00B7}" type="sibTrans" cxnId="{3756D28C-518B-455B-8605-8E3779C17C90}">
      <dgm:prSet/>
      <dgm:spPr/>
      <dgm:t>
        <a:bodyPr/>
        <a:lstStyle/>
        <a:p>
          <a:endParaRPr lang="en-US"/>
        </a:p>
      </dgm:t>
    </dgm:pt>
    <dgm:pt modelId="{00D4A4E5-B87F-4FD6-95A8-366532276A02}">
      <dgm:prSet custT="1"/>
      <dgm:spPr/>
      <dgm:t>
        <a:bodyPr/>
        <a:lstStyle/>
        <a:p>
          <a:r>
            <a:rPr lang="pt-BR" sz="1600" b="1" noProof="0" dirty="0">
              <a:hlinkClick xmlns:r="http://schemas.openxmlformats.org/officeDocument/2006/relationships" r:id="rId9" action="ppaction://hlinksldjump"/>
            </a:rPr>
            <a:t>Imagem</a:t>
          </a:r>
          <a:r>
            <a:rPr lang="en-US" sz="1600" b="1" dirty="0">
              <a:hlinkClick xmlns:r="http://schemas.openxmlformats.org/officeDocument/2006/relationships" r:id="rId9" action="ppaction://hlinksldjump"/>
            </a:rPr>
            <a:t> de </a:t>
          </a:r>
          <a:r>
            <a:rPr lang="pt-BR" sz="1600" b="1" noProof="0" dirty="0">
              <a:hlinkClick xmlns:r="http://schemas.openxmlformats.org/officeDocument/2006/relationships" r:id="rId9" action="ppaction://hlinksldjump"/>
            </a:rPr>
            <a:t>abertura</a:t>
          </a:r>
          <a:endParaRPr lang="pt-BR" sz="1600" b="1" noProof="0" dirty="0"/>
        </a:p>
      </dgm:t>
    </dgm:pt>
    <dgm:pt modelId="{353AC31F-7D9C-42BB-9E96-468AF42982B7}" type="parTrans" cxnId="{B86ADA12-3BDD-4D1C-9645-455E91BCEFFC}">
      <dgm:prSet/>
      <dgm:spPr/>
      <dgm:t>
        <a:bodyPr/>
        <a:lstStyle/>
        <a:p>
          <a:endParaRPr lang="pt-BR"/>
        </a:p>
      </dgm:t>
    </dgm:pt>
    <dgm:pt modelId="{4DE8CDCF-9E51-4296-8706-7B9B079875C9}" type="sibTrans" cxnId="{B86ADA12-3BDD-4D1C-9645-455E91BCEFFC}">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9"/>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9"/>
      <dgm:spPr/>
    </dgm:pt>
    <dgm:pt modelId="{6ED7848D-AF23-4B80-9CFE-5690AC4806C2}" type="pres">
      <dgm:prSet presAssocID="{00D4A4E5-B87F-4FD6-95A8-366532276A02}" presName="vert1" presStyleCnt="0"/>
      <dgm:spPr/>
    </dgm:pt>
    <dgm:pt modelId="{8375AD7D-9BA0-48EC-8DB6-6934D928E08F}" type="pres">
      <dgm:prSet presAssocID="{ED66EF7E-E68A-4F69-81C1-F34451E1DDBF}" presName="thickLine" presStyleLbl="alignNode1" presStyleIdx="1" presStyleCnt="9"/>
      <dgm:spPr/>
    </dgm:pt>
    <dgm:pt modelId="{55424B32-6F98-4A37-B7BC-EB6630670268}" type="pres">
      <dgm:prSet presAssocID="{ED66EF7E-E68A-4F69-81C1-F34451E1DDBF}" presName="horz1" presStyleCnt="0"/>
      <dgm:spPr/>
    </dgm:pt>
    <dgm:pt modelId="{C94B488D-1DF0-444E-A485-232FFC4B36EE}" type="pres">
      <dgm:prSet presAssocID="{ED66EF7E-E68A-4F69-81C1-F34451E1DDBF}" presName="tx1" presStyleLbl="revTx" presStyleIdx="1" presStyleCnt="9"/>
      <dgm:spPr/>
    </dgm:pt>
    <dgm:pt modelId="{878A8FE1-2DD0-4F8E-AEF5-BC2CDA1E06E5}" type="pres">
      <dgm:prSet presAssocID="{ED66EF7E-E68A-4F69-81C1-F34451E1DDBF}" presName="vert1" presStyleCnt="0"/>
      <dgm:spPr/>
    </dgm:pt>
    <dgm:pt modelId="{AB9CB741-FC9F-421B-8DB7-B6256D0F3B01}" type="pres">
      <dgm:prSet presAssocID="{F8069943-B338-41D8-AC5C-7654CC5EC779}" presName="thickLine" presStyleLbl="alignNode1" presStyleIdx="2" presStyleCnt="9"/>
      <dgm:spPr/>
    </dgm:pt>
    <dgm:pt modelId="{CE984AFA-2276-4665-B3E4-870BCCCADBF7}" type="pres">
      <dgm:prSet presAssocID="{F8069943-B338-41D8-AC5C-7654CC5EC779}" presName="horz1" presStyleCnt="0"/>
      <dgm:spPr/>
    </dgm:pt>
    <dgm:pt modelId="{1E358535-3292-4668-BE9F-829874D637BB}" type="pres">
      <dgm:prSet presAssocID="{F8069943-B338-41D8-AC5C-7654CC5EC779}" presName="tx1" presStyleLbl="revTx" presStyleIdx="2" presStyleCnt="9"/>
      <dgm:spPr/>
    </dgm:pt>
    <dgm:pt modelId="{1AF210EC-C83A-4CBC-BC37-A37200C508D6}" type="pres">
      <dgm:prSet presAssocID="{F8069943-B338-41D8-AC5C-7654CC5EC779}" presName="vert1" presStyleCnt="0"/>
      <dgm:spPr/>
    </dgm:pt>
    <dgm:pt modelId="{314D560E-CBD9-4858-A0A2-945D9A381B28}" type="pres">
      <dgm:prSet presAssocID="{55DCCAC6-434C-4EA2-9C3A-E82C5EC5168F}" presName="thickLine" presStyleLbl="alignNode1" presStyleIdx="3" presStyleCnt="9"/>
      <dgm:spPr/>
    </dgm:pt>
    <dgm:pt modelId="{064B011C-4EF7-4679-9BCB-EDCCC550CD86}" type="pres">
      <dgm:prSet presAssocID="{55DCCAC6-434C-4EA2-9C3A-E82C5EC5168F}" presName="horz1" presStyleCnt="0"/>
      <dgm:spPr/>
    </dgm:pt>
    <dgm:pt modelId="{D33FB54E-1E02-4083-9007-E663036D183D}" type="pres">
      <dgm:prSet presAssocID="{55DCCAC6-434C-4EA2-9C3A-E82C5EC5168F}" presName="tx1" presStyleLbl="revTx" presStyleIdx="3" presStyleCnt="9"/>
      <dgm:spPr/>
    </dgm:pt>
    <dgm:pt modelId="{A2853312-89A8-4D70-98A9-132D6EB00EC4}" type="pres">
      <dgm:prSet presAssocID="{55DCCAC6-434C-4EA2-9C3A-E82C5EC5168F}" presName="vert1" presStyleCnt="0"/>
      <dgm:spPr/>
    </dgm:pt>
    <dgm:pt modelId="{D0219F05-B755-4B07-A349-B9A905942F22}" type="pres">
      <dgm:prSet presAssocID="{C68D41A5-84F8-48E5-9CED-831B6F3F5B1C}" presName="thickLine" presStyleLbl="alignNode1" presStyleIdx="4" presStyleCnt="9"/>
      <dgm:spPr/>
    </dgm:pt>
    <dgm:pt modelId="{D23D9EAC-31DF-4560-9523-74C7BD4031A9}" type="pres">
      <dgm:prSet presAssocID="{C68D41A5-84F8-48E5-9CED-831B6F3F5B1C}" presName="horz1" presStyleCnt="0"/>
      <dgm:spPr/>
    </dgm:pt>
    <dgm:pt modelId="{1BE8540D-2B5F-4BF4-B8D2-940F6A10819C}" type="pres">
      <dgm:prSet presAssocID="{C68D41A5-84F8-48E5-9CED-831B6F3F5B1C}" presName="tx1" presStyleLbl="revTx" presStyleIdx="4" presStyleCnt="9"/>
      <dgm:spPr/>
    </dgm:pt>
    <dgm:pt modelId="{832639FA-BCCC-4CAE-A1AE-DB4CF5BA3A80}" type="pres">
      <dgm:prSet presAssocID="{C68D41A5-84F8-48E5-9CED-831B6F3F5B1C}" presName="vert1" presStyleCnt="0"/>
      <dgm:spPr/>
    </dgm:pt>
    <dgm:pt modelId="{E0ACE31B-7687-4EE7-9573-63F09584CD36}" type="pres">
      <dgm:prSet presAssocID="{5E6F7141-FA59-4CD7-8FF7-5C6FC1A13D4E}" presName="thickLine" presStyleLbl="alignNode1" presStyleIdx="5" presStyleCnt="9"/>
      <dgm:spPr/>
    </dgm:pt>
    <dgm:pt modelId="{4A9E3B3C-54F8-4B4F-AC3E-24B85842DAD5}" type="pres">
      <dgm:prSet presAssocID="{5E6F7141-FA59-4CD7-8FF7-5C6FC1A13D4E}" presName="horz1" presStyleCnt="0"/>
      <dgm:spPr/>
    </dgm:pt>
    <dgm:pt modelId="{3EA07746-CFD6-4C68-B8CF-A378C033D107}" type="pres">
      <dgm:prSet presAssocID="{5E6F7141-FA59-4CD7-8FF7-5C6FC1A13D4E}" presName="tx1" presStyleLbl="revTx" presStyleIdx="5" presStyleCnt="9"/>
      <dgm:spPr/>
    </dgm:pt>
    <dgm:pt modelId="{0EFEDC27-1B45-4FDE-B738-C8AD75EE6341}" type="pres">
      <dgm:prSet presAssocID="{5E6F7141-FA59-4CD7-8FF7-5C6FC1A13D4E}" presName="vert1" presStyleCnt="0"/>
      <dgm:spPr/>
    </dgm:pt>
    <dgm:pt modelId="{2721A207-0C1E-469B-8CAD-57DF57B826C1}" type="pres">
      <dgm:prSet presAssocID="{67D4DD36-7167-4EE3-AAB6-6D16D695BE11}" presName="thickLine" presStyleLbl="alignNode1" presStyleIdx="6" presStyleCnt="9"/>
      <dgm:spPr/>
    </dgm:pt>
    <dgm:pt modelId="{DE259A85-32B1-4FE4-BC9D-D8F56AD70206}" type="pres">
      <dgm:prSet presAssocID="{67D4DD36-7167-4EE3-AAB6-6D16D695BE11}" presName="horz1" presStyleCnt="0"/>
      <dgm:spPr/>
    </dgm:pt>
    <dgm:pt modelId="{35BBE7E9-1C6D-479C-8269-B5715E8054B8}" type="pres">
      <dgm:prSet presAssocID="{67D4DD36-7167-4EE3-AAB6-6D16D695BE11}" presName="tx1" presStyleLbl="revTx" presStyleIdx="6" presStyleCnt="9"/>
      <dgm:spPr/>
    </dgm:pt>
    <dgm:pt modelId="{86A3F955-2C1E-49E7-9BE8-8CF707D0EF1B}" type="pres">
      <dgm:prSet presAssocID="{67D4DD36-7167-4EE3-AAB6-6D16D695BE11}" presName="vert1" presStyleCnt="0"/>
      <dgm:spPr/>
    </dgm:pt>
    <dgm:pt modelId="{C019E50D-7D0C-4C09-894F-53A069A93C4A}" type="pres">
      <dgm:prSet presAssocID="{846A9A2A-2D19-40DC-9A48-11C1C4D7E700}" presName="thickLine" presStyleLbl="alignNode1" presStyleIdx="7" presStyleCnt="9"/>
      <dgm:spPr/>
    </dgm:pt>
    <dgm:pt modelId="{1323866F-FF28-4E48-813E-C42AF0CB83FA}" type="pres">
      <dgm:prSet presAssocID="{846A9A2A-2D19-40DC-9A48-11C1C4D7E700}" presName="horz1" presStyleCnt="0"/>
      <dgm:spPr/>
    </dgm:pt>
    <dgm:pt modelId="{A1DD4CE9-A4F0-49C0-86F6-A3E81DAC25DD}" type="pres">
      <dgm:prSet presAssocID="{846A9A2A-2D19-40DC-9A48-11C1C4D7E700}" presName="tx1" presStyleLbl="revTx" presStyleIdx="7" presStyleCnt="9"/>
      <dgm:spPr/>
    </dgm:pt>
    <dgm:pt modelId="{7D4FEA9E-2348-4731-9063-FDCAD978C014}" type="pres">
      <dgm:prSet presAssocID="{846A9A2A-2D19-40DC-9A48-11C1C4D7E700}" presName="vert1" presStyleCnt="0"/>
      <dgm:spPr/>
    </dgm:pt>
    <dgm:pt modelId="{6446D9C9-28CA-481A-BB4C-074C2097E0FE}" type="pres">
      <dgm:prSet presAssocID="{89F76081-474B-4721-B88A-8D51A4BA0CF7}" presName="thickLine" presStyleLbl="alignNode1" presStyleIdx="8" presStyleCnt="9"/>
      <dgm:spPr/>
    </dgm:pt>
    <dgm:pt modelId="{20F995C1-147E-431B-BB8C-11EDA345A614}" type="pres">
      <dgm:prSet presAssocID="{89F76081-474B-4721-B88A-8D51A4BA0CF7}" presName="horz1" presStyleCnt="0"/>
      <dgm:spPr/>
    </dgm:pt>
    <dgm:pt modelId="{A42FD2D2-2791-43B4-990E-17A6A95C4302}" type="pres">
      <dgm:prSet presAssocID="{89F76081-474B-4721-B88A-8D51A4BA0CF7}" presName="tx1" presStyleLbl="revTx" presStyleIdx="8" presStyleCnt="9"/>
      <dgm:spPr/>
    </dgm:pt>
    <dgm:pt modelId="{FA734EF9-BC0A-4C7C-B70E-86EDC0ADE505}" type="pres">
      <dgm:prSet presAssocID="{89F76081-474B-4721-B88A-8D51A4BA0CF7}" presName="vert1" presStyleCnt="0"/>
      <dgm:spPr/>
    </dgm:pt>
  </dgm:ptLst>
  <dgm:cxnLst>
    <dgm:cxn modelId="{B86ADA12-3BDD-4D1C-9645-455E91BCEFFC}" srcId="{9D9C0E9A-327C-40DB-A9EB-983EC9E0D98F}" destId="{00D4A4E5-B87F-4FD6-95A8-366532276A02}" srcOrd="0" destOrd="0" parTransId="{353AC31F-7D9C-42BB-9E96-468AF42982B7}" sibTransId="{4DE8CDCF-9E51-4296-8706-7B9B079875C9}"/>
    <dgm:cxn modelId="{D775502B-0E68-4137-A8F8-0D7FF73A3F0D}" type="presOf" srcId="{67D4DD36-7167-4EE3-AAB6-6D16D695BE11}" destId="{35BBE7E9-1C6D-479C-8269-B5715E8054B8}" srcOrd="0" destOrd="0" presId="urn:microsoft.com/office/officeart/2008/layout/LinedList"/>
    <dgm:cxn modelId="{15DD5733-88FD-43E2-BC62-BE20AB6FEA3C}" srcId="{9D9C0E9A-327C-40DB-A9EB-983EC9E0D98F}" destId="{5E6F7141-FA59-4CD7-8FF7-5C6FC1A13D4E}" srcOrd="5" destOrd="0" parTransId="{972185F9-D5AE-4019-B3E3-85964688415B}" sibTransId="{005A549E-AE69-4996-93AA-251BCE5363D9}"/>
    <dgm:cxn modelId="{0F46F333-64E5-4C0A-9481-7327FFD62ED0}" type="presOf" srcId="{846A9A2A-2D19-40DC-9A48-11C1C4D7E700}" destId="{A1DD4CE9-A4F0-49C0-86F6-A3E81DAC25DD}" srcOrd="0" destOrd="0" presId="urn:microsoft.com/office/officeart/2008/layout/LinedList"/>
    <dgm:cxn modelId="{FB34D63E-1288-41B9-A18C-76118E579E1A}" type="presOf" srcId="{9D9C0E9A-327C-40DB-A9EB-983EC9E0D98F}" destId="{983EBE8F-2CFB-4918-8A71-8FB6106D1EE5}" srcOrd="0" destOrd="0" presId="urn:microsoft.com/office/officeart/2008/layout/LinedList"/>
    <dgm:cxn modelId="{47E8EC45-DDDA-4DC1-980A-9BE45FE6666B}" srcId="{9D9C0E9A-327C-40DB-A9EB-983EC9E0D98F}" destId="{ED66EF7E-E68A-4F69-81C1-F34451E1DDBF}" srcOrd="1" destOrd="0" parTransId="{197F2E5E-4B32-4617-ADD5-0F6DB901EC4C}" sibTransId="{DA505C56-A700-4856-886C-74A7E12E1EE3}"/>
    <dgm:cxn modelId="{6C2AB851-94C8-442B-B7B9-F1DD95B11ED8}" type="presOf" srcId="{C68D41A5-84F8-48E5-9CED-831B6F3F5B1C}" destId="{1BE8540D-2B5F-4BF4-B8D2-940F6A10819C}" srcOrd="0" destOrd="0" presId="urn:microsoft.com/office/officeart/2008/layout/LinedList"/>
    <dgm:cxn modelId="{10835E76-19D6-4796-A57D-19E70C1A368C}" type="presOf" srcId="{5E6F7141-FA59-4CD7-8FF7-5C6FC1A13D4E}" destId="{3EA07746-CFD6-4C68-B8CF-A378C033D107}" srcOrd="0" destOrd="0" presId="urn:microsoft.com/office/officeart/2008/layout/LinedList"/>
    <dgm:cxn modelId="{A4D84759-85CC-40C7-8EDE-6AF8F76AB63E}" srcId="{9D9C0E9A-327C-40DB-A9EB-983EC9E0D98F}" destId="{846A9A2A-2D19-40DC-9A48-11C1C4D7E700}" srcOrd="7" destOrd="0" parTransId="{671BB904-173B-4107-B167-E34F951644DC}" sibTransId="{782E218C-F8B1-40C8-BBCE-2A773AF2B597}"/>
    <dgm:cxn modelId="{D468DA5A-783C-4C8E-B93E-4F3DF99E8F66}" type="presOf" srcId="{00D4A4E5-B87F-4FD6-95A8-366532276A02}" destId="{DBF86662-0E6D-440F-968E-5B5E57FBB264}" srcOrd="0" destOrd="0" presId="urn:microsoft.com/office/officeart/2008/layout/LinedList"/>
    <dgm:cxn modelId="{BF5A8883-F9F2-4E44-ABBC-881FCCF815D6}" type="presOf" srcId="{ED66EF7E-E68A-4F69-81C1-F34451E1DDBF}" destId="{C94B488D-1DF0-444E-A485-232FFC4B36EE}" srcOrd="0" destOrd="0" presId="urn:microsoft.com/office/officeart/2008/layout/LinedList"/>
    <dgm:cxn modelId="{3756D28C-518B-455B-8605-8E3779C17C90}" srcId="{9D9C0E9A-327C-40DB-A9EB-983EC9E0D98F}" destId="{89F76081-474B-4721-B88A-8D51A4BA0CF7}" srcOrd="8" destOrd="0" parTransId="{9C53B806-B818-4303-9C3A-F92B9B492799}" sibTransId="{14493090-2A11-45A4-B04C-C1E5D35F00B7}"/>
    <dgm:cxn modelId="{9B997E8E-F0ED-456C-8520-FBC0842B91CC}" srcId="{9D9C0E9A-327C-40DB-A9EB-983EC9E0D98F}" destId="{F8069943-B338-41D8-AC5C-7654CC5EC779}" srcOrd="2" destOrd="0" parTransId="{EDF1AE46-CE69-43BA-837F-1B9735086F25}" sibTransId="{831963E2-6400-47B9-9124-76BA1BC3B7F7}"/>
    <dgm:cxn modelId="{20934F9E-4611-4400-9C97-4EC4B0DFE91B}" type="presOf" srcId="{89F76081-474B-4721-B88A-8D51A4BA0CF7}" destId="{A42FD2D2-2791-43B4-990E-17A6A95C4302}" srcOrd="0" destOrd="0" presId="urn:microsoft.com/office/officeart/2008/layout/LinedList"/>
    <dgm:cxn modelId="{8748FCAE-C0DC-4976-B4C7-144BC3A27056}" type="presOf" srcId="{55DCCAC6-434C-4EA2-9C3A-E82C5EC5168F}" destId="{D33FB54E-1E02-4083-9007-E663036D183D}" srcOrd="0" destOrd="0" presId="urn:microsoft.com/office/officeart/2008/layout/LinedList"/>
    <dgm:cxn modelId="{03E201B6-C70A-4D3B-80B1-7C4FD475813B}" type="presOf" srcId="{F8069943-B338-41D8-AC5C-7654CC5EC779}" destId="{1E358535-3292-4668-BE9F-829874D637BB}" srcOrd="0" destOrd="0" presId="urn:microsoft.com/office/officeart/2008/layout/LinedList"/>
    <dgm:cxn modelId="{85B43EC0-2D78-4BE2-9848-FA24266D2417}" srcId="{9D9C0E9A-327C-40DB-A9EB-983EC9E0D98F}" destId="{67D4DD36-7167-4EE3-AAB6-6D16D695BE11}" srcOrd="6" destOrd="0" parTransId="{D68DCF56-0B94-4506-BB95-063CC2EEC129}" sibTransId="{EE0149F7-8B24-4181-9018-1C693B6CA4A8}"/>
    <dgm:cxn modelId="{A74BAECD-E5C3-45A7-81C3-BF65B1028DD4}" srcId="{9D9C0E9A-327C-40DB-A9EB-983EC9E0D98F}" destId="{55DCCAC6-434C-4EA2-9C3A-E82C5EC5168F}" srcOrd="3" destOrd="0" parTransId="{2597FFF0-7494-4592-A5B4-E3FC30EB594D}" sibTransId="{E99C5578-030E-478C-83C1-B5162C19A96C}"/>
    <dgm:cxn modelId="{398519E0-5FDA-47B5-A800-456F19FBC233}" srcId="{9D9C0E9A-327C-40DB-A9EB-983EC9E0D98F}" destId="{C68D41A5-84F8-48E5-9CED-831B6F3F5B1C}" srcOrd="4" destOrd="0" parTransId="{94D91AEC-4013-4FC6-ACA9-A764CB6B2FAA}" sibTransId="{802F0A8D-0784-4CB6-B554-4DE691F12EE8}"/>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AE680168-EFEC-42CE-A945-F1A2A969E890}" type="presParOf" srcId="{983EBE8F-2CFB-4918-8A71-8FB6106D1EE5}" destId="{8375AD7D-9BA0-48EC-8DB6-6934D928E08F}" srcOrd="2" destOrd="0" presId="urn:microsoft.com/office/officeart/2008/layout/LinedList"/>
    <dgm:cxn modelId="{5D982353-5C09-4040-A019-19647AA810F5}" type="presParOf" srcId="{983EBE8F-2CFB-4918-8A71-8FB6106D1EE5}" destId="{55424B32-6F98-4A37-B7BC-EB6630670268}" srcOrd="3" destOrd="0" presId="urn:microsoft.com/office/officeart/2008/layout/LinedList"/>
    <dgm:cxn modelId="{4A5BFB8E-2039-46F9-93AA-422AA5BA3ECF}" type="presParOf" srcId="{55424B32-6F98-4A37-B7BC-EB6630670268}" destId="{C94B488D-1DF0-444E-A485-232FFC4B36EE}" srcOrd="0" destOrd="0" presId="urn:microsoft.com/office/officeart/2008/layout/LinedList"/>
    <dgm:cxn modelId="{B68F6C99-B036-4B5E-BF4B-A0B926A2B18A}" type="presParOf" srcId="{55424B32-6F98-4A37-B7BC-EB6630670268}" destId="{878A8FE1-2DD0-4F8E-AEF5-BC2CDA1E06E5}" srcOrd="1" destOrd="0" presId="urn:microsoft.com/office/officeart/2008/layout/LinedList"/>
    <dgm:cxn modelId="{E75F825D-1F78-4DFD-B2D8-B6433D604056}" type="presParOf" srcId="{983EBE8F-2CFB-4918-8A71-8FB6106D1EE5}" destId="{AB9CB741-FC9F-421B-8DB7-B6256D0F3B01}" srcOrd="4" destOrd="0" presId="urn:microsoft.com/office/officeart/2008/layout/LinedList"/>
    <dgm:cxn modelId="{9BA57E1F-8E03-4368-BC01-7F555D563597}" type="presParOf" srcId="{983EBE8F-2CFB-4918-8A71-8FB6106D1EE5}" destId="{CE984AFA-2276-4665-B3E4-870BCCCADBF7}" srcOrd="5" destOrd="0" presId="urn:microsoft.com/office/officeart/2008/layout/LinedList"/>
    <dgm:cxn modelId="{63EB8368-4536-4B97-918B-23DDC22136A5}" type="presParOf" srcId="{CE984AFA-2276-4665-B3E4-870BCCCADBF7}" destId="{1E358535-3292-4668-BE9F-829874D637BB}" srcOrd="0" destOrd="0" presId="urn:microsoft.com/office/officeart/2008/layout/LinedList"/>
    <dgm:cxn modelId="{238B27B8-D6BB-45C1-AD3D-C5EF693FFFBB}" type="presParOf" srcId="{CE984AFA-2276-4665-B3E4-870BCCCADBF7}" destId="{1AF210EC-C83A-4CBC-BC37-A37200C508D6}" srcOrd="1" destOrd="0" presId="urn:microsoft.com/office/officeart/2008/layout/LinedList"/>
    <dgm:cxn modelId="{F2B9FA33-255E-40BE-BA48-3C594948DBDD}" type="presParOf" srcId="{983EBE8F-2CFB-4918-8A71-8FB6106D1EE5}" destId="{314D560E-CBD9-4858-A0A2-945D9A381B28}" srcOrd="6" destOrd="0" presId="urn:microsoft.com/office/officeart/2008/layout/LinedList"/>
    <dgm:cxn modelId="{9EC1A6A8-A900-453D-8A3D-68A82D9A6564}" type="presParOf" srcId="{983EBE8F-2CFB-4918-8A71-8FB6106D1EE5}" destId="{064B011C-4EF7-4679-9BCB-EDCCC550CD86}" srcOrd="7" destOrd="0" presId="urn:microsoft.com/office/officeart/2008/layout/LinedList"/>
    <dgm:cxn modelId="{6EFC5C35-5C0A-4DFD-89A8-67842B67AB7C}" type="presParOf" srcId="{064B011C-4EF7-4679-9BCB-EDCCC550CD86}" destId="{D33FB54E-1E02-4083-9007-E663036D183D}" srcOrd="0" destOrd="0" presId="urn:microsoft.com/office/officeart/2008/layout/LinedList"/>
    <dgm:cxn modelId="{75DE68F6-B908-4F7F-AA96-6B46BB254A82}" type="presParOf" srcId="{064B011C-4EF7-4679-9BCB-EDCCC550CD86}" destId="{A2853312-89A8-4D70-98A9-132D6EB00EC4}" srcOrd="1" destOrd="0" presId="urn:microsoft.com/office/officeart/2008/layout/LinedList"/>
    <dgm:cxn modelId="{4CA343A4-1527-456C-93C0-EFA11492316B}" type="presParOf" srcId="{983EBE8F-2CFB-4918-8A71-8FB6106D1EE5}" destId="{D0219F05-B755-4B07-A349-B9A905942F22}" srcOrd="8" destOrd="0" presId="urn:microsoft.com/office/officeart/2008/layout/LinedList"/>
    <dgm:cxn modelId="{DB3BAD92-760D-445B-BC49-C608591E75C2}" type="presParOf" srcId="{983EBE8F-2CFB-4918-8A71-8FB6106D1EE5}" destId="{D23D9EAC-31DF-4560-9523-74C7BD4031A9}" srcOrd="9" destOrd="0" presId="urn:microsoft.com/office/officeart/2008/layout/LinedList"/>
    <dgm:cxn modelId="{4BCA9BFA-BFC3-495C-9B6F-3022331DE3EB}" type="presParOf" srcId="{D23D9EAC-31DF-4560-9523-74C7BD4031A9}" destId="{1BE8540D-2B5F-4BF4-B8D2-940F6A10819C}" srcOrd="0" destOrd="0" presId="urn:microsoft.com/office/officeart/2008/layout/LinedList"/>
    <dgm:cxn modelId="{46B7073D-58B1-4D38-BE41-F58C6B7945BA}" type="presParOf" srcId="{D23D9EAC-31DF-4560-9523-74C7BD4031A9}" destId="{832639FA-BCCC-4CAE-A1AE-DB4CF5BA3A80}" srcOrd="1" destOrd="0" presId="urn:microsoft.com/office/officeart/2008/layout/LinedList"/>
    <dgm:cxn modelId="{FE1B6F59-0679-40BC-A8B1-FE2115947F0C}" type="presParOf" srcId="{983EBE8F-2CFB-4918-8A71-8FB6106D1EE5}" destId="{E0ACE31B-7687-4EE7-9573-63F09584CD36}" srcOrd="10" destOrd="0" presId="urn:microsoft.com/office/officeart/2008/layout/LinedList"/>
    <dgm:cxn modelId="{981D8DFD-6179-4358-884E-1DA895176A40}" type="presParOf" srcId="{983EBE8F-2CFB-4918-8A71-8FB6106D1EE5}" destId="{4A9E3B3C-54F8-4B4F-AC3E-24B85842DAD5}" srcOrd="11" destOrd="0" presId="urn:microsoft.com/office/officeart/2008/layout/LinedList"/>
    <dgm:cxn modelId="{1862CC9E-A4A4-4239-A6D6-3C878FD1DDE7}" type="presParOf" srcId="{4A9E3B3C-54F8-4B4F-AC3E-24B85842DAD5}" destId="{3EA07746-CFD6-4C68-B8CF-A378C033D107}" srcOrd="0" destOrd="0" presId="urn:microsoft.com/office/officeart/2008/layout/LinedList"/>
    <dgm:cxn modelId="{4BC60919-8C55-49B6-B33F-8A484449F2E2}" type="presParOf" srcId="{4A9E3B3C-54F8-4B4F-AC3E-24B85842DAD5}" destId="{0EFEDC27-1B45-4FDE-B738-C8AD75EE6341}" srcOrd="1" destOrd="0" presId="urn:microsoft.com/office/officeart/2008/layout/LinedList"/>
    <dgm:cxn modelId="{1F7DCE1C-FBF1-49C4-8B1C-5E69D113E13A}" type="presParOf" srcId="{983EBE8F-2CFB-4918-8A71-8FB6106D1EE5}" destId="{2721A207-0C1E-469B-8CAD-57DF57B826C1}" srcOrd="12" destOrd="0" presId="urn:microsoft.com/office/officeart/2008/layout/LinedList"/>
    <dgm:cxn modelId="{BB7D6D23-B886-42CF-9F54-01F3877062A3}" type="presParOf" srcId="{983EBE8F-2CFB-4918-8A71-8FB6106D1EE5}" destId="{DE259A85-32B1-4FE4-BC9D-D8F56AD70206}" srcOrd="13" destOrd="0" presId="urn:microsoft.com/office/officeart/2008/layout/LinedList"/>
    <dgm:cxn modelId="{55651C5E-9B1D-4788-9447-FA61A63EB5B4}" type="presParOf" srcId="{DE259A85-32B1-4FE4-BC9D-D8F56AD70206}" destId="{35BBE7E9-1C6D-479C-8269-B5715E8054B8}" srcOrd="0" destOrd="0" presId="urn:microsoft.com/office/officeart/2008/layout/LinedList"/>
    <dgm:cxn modelId="{B6FCACAE-4580-442E-8999-8046116A16DA}" type="presParOf" srcId="{DE259A85-32B1-4FE4-BC9D-D8F56AD70206}" destId="{86A3F955-2C1E-49E7-9BE8-8CF707D0EF1B}" srcOrd="1" destOrd="0" presId="urn:microsoft.com/office/officeart/2008/layout/LinedList"/>
    <dgm:cxn modelId="{69716FD3-C931-4133-84CB-553153EE9B69}" type="presParOf" srcId="{983EBE8F-2CFB-4918-8A71-8FB6106D1EE5}" destId="{C019E50D-7D0C-4C09-894F-53A069A93C4A}" srcOrd="14" destOrd="0" presId="urn:microsoft.com/office/officeart/2008/layout/LinedList"/>
    <dgm:cxn modelId="{F42079DB-13D5-4874-8FAC-F5CFDF6DA75D}" type="presParOf" srcId="{983EBE8F-2CFB-4918-8A71-8FB6106D1EE5}" destId="{1323866F-FF28-4E48-813E-C42AF0CB83FA}" srcOrd="15" destOrd="0" presId="urn:microsoft.com/office/officeart/2008/layout/LinedList"/>
    <dgm:cxn modelId="{0C663916-55A4-4174-8870-4E8B27729569}" type="presParOf" srcId="{1323866F-FF28-4E48-813E-C42AF0CB83FA}" destId="{A1DD4CE9-A4F0-49C0-86F6-A3E81DAC25DD}" srcOrd="0" destOrd="0" presId="urn:microsoft.com/office/officeart/2008/layout/LinedList"/>
    <dgm:cxn modelId="{A6BAC83B-5E6F-4067-B919-5689DDEE38A5}" type="presParOf" srcId="{1323866F-FF28-4E48-813E-C42AF0CB83FA}" destId="{7D4FEA9E-2348-4731-9063-FDCAD978C014}" srcOrd="1" destOrd="0" presId="urn:microsoft.com/office/officeart/2008/layout/LinedList"/>
    <dgm:cxn modelId="{C89E747D-12E1-4D3E-84E9-4E32E6609BC3}" type="presParOf" srcId="{983EBE8F-2CFB-4918-8A71-8FB6106D1EE5}" destId="{6446D9C9-28CA-481A-BB4C-074C2097E0FE}" srcOrd="16" destOrd="0" presId="urn:microsoft.com/office/officeart/2008/layout/LinedList"/>
    <dgm:cxn modelId="{F4228EDE-8ADB-42AE-8FA6-57CCDB16E525}" type="presParOf" srcId="{983EBE8F-2CFB-4918-8A71-8FB6106D1EE5}" destId="{20F995C1-147E-431B-BB8C-11EDA345A614}" srcOrd="17" destOrd="0" presId="urn:microsoft.com/office/officeart/2008/layout/LinedList"/>
    <dgm:cxn modelId="{286E8806-F670-4922-B7BD-9C4DB884FD6C}" type="presParOf" srcId="{20F995C1-147E-431B-BB8C-11EDA345A614}" destId="{A42FD2D2-2791-43B4-990E-17A6A95C4302}" srcOrd="0" destOrd="0" presId="urn:microsoft.com/office/officeart/2008/layout/LinedList"/>
    <dgm:cxn modelId="{A3CDF135-3CB3-433E-8CAC-DA80CC060142}" type="presParOf" srcId="{20F995C1-147E-431B-BB8C-11EDA345A614}" destId="{FA734EF9-BC0A-4C7C-B70E-86EDC0ADE5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5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5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Imagem</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abertura</a:t>
          </a:r>
          <a:endParaRPr lang="pt-BR" sz="1600" b="1" kern="1200" noProof="0" dirty="0"/>
        </a:p>
      </dsp:txBody>
      <dsp:txXfrm>
        <a:off x="0" y="555"/>
        <a:ext cx="10664949" cy="505428"/>
      </dsp:txXfrm>
    </dsp:sp>
    <dsp:sp modelId="{8375AD7D-9BA0-48EC-8DB6-6934D928E08F}">
      <dsp:nvSpPr>
        <dsp:cNvPr id="0" name=""/>
        <dsp:cNvSpPr/>
      </dsp:nvSpPr>
      <dsp:spPr>
        <a:xfrm>
          <a:off x="0" y="50598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4B488D-1DF0-444E-A485-232FFC4B36EE}">
      <dsp:nvSpPr>
        <dsp:cNvPr id="0" name=""/>
        <dsp:cNvSpPr/>
      </dsp:nvSpPr>
      <dsp:spPr>
        <a:xfrm>
          <a:off x="0" y="50598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de enigma</a:t>
          </a:r>
          <a:endParaRPr lang="en-US" sz="1600" kern="1200" dirty="0"/>
        </a:p>
      </dsp:txBody>
      <dsp:txXfrm>
        <a:off x="0" y="505983"/>
        <a:ext cx="10664949" cy="505428"/>
      </dsp:txXfrm>
    </dsp:sp>
    <dsp:sp modelId="{AB9CB741-FC9F-421B-8DB7-B6256D0F3B01}">
      <dsp:nvSpPr>
        <dsp:cNvPr id="0" name=""/>
        <dsp:cNvSpPr/>
      </dsp:nvSpPr>
      <dsp:spPr>
        <a:xfrm>
          <a:off x="0" y="101141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E358535-3292-4668-BE9F-829874D637BB}">
      <dsp:nvSpPr>
        <dsp:cNvPr id="0" name=""/>
        <dsp:cNvSpPr/>
      </dsp:nvSpPr>
      <dsp:spPr>
        <a:xfrm>
          <a:off x="0" y="101141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de enigma e cartaz de filme</a:t>
          </a:r>
          <a:endParaRPr lang="en-US" sz="1600" kern="1200" dirty="0"/>
        </a:p>
      </dsp:txBody>
      <dsp:txXfrm>
        <a:off x="0" y="1011412"/>
        <a:ext cx="10664949" cy="505428"/>
      </dsp:txXfrm>
    </dsp:sp>
    <dsp:sp modelId="{314D560E-CBD9-4858-A0A2-945D9A381B28}">
      <dsp:nvSpPr>
        <dsp:cNvPr id="0" name=""/>
        <dsp:cNvSpPr/>
      </dsp:nvSpPr>
      <dsp:spPr>
        <a:xfrm>
          <a:off x="0" y="1516840"/>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33FB54E-1E02-4083-9007-E663036D183D}">
      <dsp:nvSpPr>
        <dsp:cNvPr id="0" name=""/>
        <dsp:cNvSpPr/>
      </dsp:nvSpPr>
      <dsp:spPr>
        <a:xfrm>
          <a:off x="0" y="1516840"/>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Predicado verbal</a:t>
          </a:r>
          <a:endParaRPr lang="en-US" sz="1600" kern="1200" dirty="0"/>
        </a:p>
      </dsp:txBody>
      <dsp:txXfrm>
        <a:off x="0" y="1516840"/>
        <a:ext cx="10664949" cy="505428"/>
      </dsp:txXfrm>
    </dsp:sp>
    <dsp:sp modelId="{D0219F05-B755-4B07-A349-B9A905942F22}">
      <dsp:nvSpPr>
        <dsp:cNvPr id="0" name=""/>
        <dsp:cNvSpPr/>
      </dsp:nvSpPr>
      <dsp:spPr>
        <a:xfrm>
          <a:off x="0" y="2022268"/>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BE8540D-2B5F-4BF4-B8D2-940F6A10819C}">
      <dsp:nvSpPr>
        <dsp:cNvPr id="0" name=""/>
        <dsp:cNvSpPr/>
      </dsp:nvSpPr>
      <dsp:spPr>
        <a:xfrm>
          <a:off x="0" y="2022268"/>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dos sentidos </a:t>
          </a:r>
          <a:r>
            <a:rPr lang="pt-BR" sz="1600" kern="1200" dirty="0">
              <a:hlinkClick xmlns:r="http://schemas.openxmlformats.org/officeDocument/2006/relationships" r:id="" action="ppaction://hlinksldjump"/>
            </a:rPr>
            <a:t>– Antônimos com prefixo de negação</a:t>
          </a:r>
          <a:endParaRPr lang="en-US" sz="1600" kern="1200" dirty="0"/>
        </a:p>
      </dsp:txBody>
      <dsp:txXfrm>
        <a:off x="0" y="2022268"/>
        <a:ext cx="10664949" cy="505428"/>
      </dsp:txXfrm>
    </dsp:sp>
    <dsp:sp modelId="{E0ACE31B-7687-4EE7-9573-63F09584CD36}">
      <dsp:nvSpPr>
        <dsp:cNvPr id="0" name=""/>
        <dsp:cNvSpPr/>
      </dsp:nvSpPr>
      <dsp:spPr>
        <a:xfrm>
          <a:off x="0" y="2527697"/>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EA07746-CFD6-4C68-B8CF-A378C033D107}">
      <dsp:nvSpPr>
        <dsp:cNvPr id="0" name=""/>
        <dsp:cNvSpPr/>
      </dsp:nvSpPr>
      <dsp:spPr>
        <a:xfrm>
          <a:off x="0" y="2527697"/>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Texto teatral</a:t>
          </a:r>
          <a:endParaRPr lang="en-US" sz="1600" kern="1200" dirty="0"/>
        </a:p>
      </dsp:txBody>
      <dsp:txXfrm>
        <a:off x="0" y="2527697"/>
        <a:ext cx="10664949" cy="505428"/>
      </dsp:txXfrm>
    </dsp:sp>
    <dsp:sp modelId="{2721A207-0C1E-469B-8CAD-57DF57B826C1}">
      <dsp:nvSpPr>
        <dsp:cNvPr id="0" name=""/>
        <dsp:cNvSpPr/>
      </dsp:nvSpPr>
      <dsp:spPr>
        <a:xfrm>
          <a:off x="0" y="303312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5BBE7E9-1C6D-479C-8269-B5715E8054B8}">
      <dsp:nvSpPr>
        <dsp:cNvPr id="0" name=""/>
        <dsp:cNvSpPr/>
      </dsp:nvSpPr>
      <dsp:spPr>
        <a:xfrm>
          <a:off x="0" y="303312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Verbo transitivo e verbo intransitivo</a:t>
          </a:r>
          <a:endParaRPr lang="en-US" sz="1600" kern="1200" dirty="0"/>
        </a:p>
      </dsp:txBody>
      <dsp:txXfrm>
        <a:off x="0" y="3033125"/>
        <a:ext cx="10664949" cy="505428"/>
      </dsp:txXfrm>
    </dsp:sp>
    <dsp:sp modelId="{C019E50D-7D0C-4C09-894F-53A069A93C4A}">
      <dsp:nvSpPr>
        <dsp:cNvPr id="0" name=""/>
        <dsp:cNvSpPr/>
      </dsp:nvSpPr>
      <dsp:spPr>
        <a:xfrm>
          <a:off x="0" y="353855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1DD4CE9-A4F0-49C0-86F6-A3E81DAC25DD}">
      <dsp:nvSpPr>
        <dsp:cNvPr id="0" name=""/>
        <dsp:cNvSpPr/>
      </dsp:nvSpPr>
      <dsp:spPr>
        <a:xfrm>
          <a:off x="0" y="353855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de escrita e oralidade </a:t>
          </a:r>
          <a:r>
            <a:rPr lang="pt-BR" sz="1600" kern="1200" dirty="0">
              <a:hlinkClick xmlns:r="http://schemas.openxmlformats.org/officeDocument/2006/relationships" r:id="" action="ppaction://hlinksldjump"/>
            </a:rPr>
            <a:t>– Sinais de pontuação: travessão, colchetes, parênteses, aspas</a:t>
          </a:r>
          <a:endParaRPr lang="en-US" sz="1600" kern="1200" dirty="0"/>
        </a:p>
      </dsp:txBody>
      <dsp:txXfrm>
        <a:off x="0" y="3538553"/>
        <a:ext cx="10664949" cy="505428"/>
      </dsp:txXfrm>
    </dsp:sp>
    <dsp:sp modelId="{6446D9C9-28CA-481A-BB4C-074C2097E0FE}">
      <dsp:nvSpPr>
        <dsp:cNvPr id="0" name=""/>
        <dsp:cNvSpPr/>
      </dsp:nvSpPr>
      <dsp:spPr>
        <a:xfrm>
          <a:off x="0" y="404398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A42FD2D2-2791-43B4-990E-17A6A95C4302}">
      <dsp:nvSpPr>
        <dsp:cNvPr id="0" name=""/>
        <dsp:cNvSpPr/>
      </dsp:nvSpPr>
      <dsp:spPr>
        <a:xfrm>
          <a:off x="0" y="404398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Outras linguagens </a:t>
          </a:r>
          <a:r>
            <a:rPr lang="pt-BR" sz="1600" kern="1200" dirty="0">
              <a:hlinkClick xmlns:r="http://schemas.openxmlformats.org/officeDocument/2006/relationships" r:id="" action="ppaction://hlinksldjump"/>
            </a:rPr>
            <a:t>– </a:t>
          </a:r>
          <a:r>
            <a:rPr lang="pt-BR" sz="1600" i="1" kern="1200" dirty="0">
              <a:hlinkClick xmlns:r="http://schemas.openxmlformats.org/officeDocument/2006/relationships" r:id="" action="ppaction://hlinksldjump"/>
            </a:rPr>
            <a:t>K-pop</a:t>
          </a:r>
          <a:r>
            <a:rPr lang="pt-BR" sz="1600" kern="1200" dirty="0">
              <a:hlinkClick xmlns:r="http://schemas.openxmlformats.org/officeDocument/2006/relationships" r:id="" action="ppaction://hlinksldjump"/>
            </a:rPr>
            <a:t> além da música</a:t>
          </a:r>
          <a:endParaRPr lang="en-US" sz="1600" kern="1200" dirty="0"/>
        </a:p>
      </dsp:txBody>
      <dsp:txXfrm>
        <a:off x="0" y="4043982"/>
        <a:ext cx="10664949" cy="50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6477A23-CA87-406A-8B6A-FC9A69FCC271}"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pt-BR"/>
              <a:t>LÍNGUA PORTUGUESA | 7º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918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95EF95A-3CD6-4FC9-9557-B267D7D74331}"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7º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99361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21000C2-FCB1-4728-9147-55CD81C45D6B}"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7º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6037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96C05F-71D1-4900-937C-4A5FDA148E34}"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7º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5764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CA49550E-1FB4-4B07-B461-67D4E91528BE}"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7º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435838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73C4FB0-CC8E-4E91-BCD2-D180252F2285}"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7º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9712963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0C8018D-A17C-4529-B924-E223BEE25752}"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7º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4459792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1F06D2A-736B-4F2D-BDEE-5299606EF67A}"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7º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06688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A79A77-63CA-4FDD-AF01-6E1F7065E1E5}"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7º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065292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680DDCAF-CB5B-4434-8463-32EAD3D4FC33}"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7º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5290425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CB5A9996-0A1A-4DBF-AAD8-CCAFCA97911D}"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7º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3256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1538006-12BE-4359-BCA1-33EC8A12011E}"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7º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4853717"/>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Rectangle 26">
            <a:extLst>
              <a:ext uri="{FF2B5EF4-FFF2-40B4-BE49-F238E27FC236}">
                <a16:creationId xmlns:a16="http://schemas.microsoft.com/office/drawing/2014/main" id="{F902D9C3-A2D6-427B-9932-595C8854D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ChangeAspect="1"/>
          </p:cNvPicPr>
          <p:nvPr/>
        </p:nvPicPr>
        <p:blipFill rotWithShape="1">
          <a:blip r:embed="rId2"/>
          <a:srcRect l="34968" r="27065" b="-1"/>
          <a:stretch/>
        </p:blipFill>
        <p:spPr>
          <a:xfrm>
            <a:off x="8362943" y="10"/>
            <a:ext cx="3829057" cy="6857990"/>
          </a:xfrm>
          <a:prstGeom prst="rect">
            <a:avLst/>
          </a:prstGeom>
        </p:spPr>
      </p:pic>
      <p:sp>
        <p:nvSpPr>
          <p:cNvPr id="32" name="Freeform 13">
            <a:extLst>
              <a:ext uri="{FF2B5EF4-FFF2-40B4-BE49-F238E27FC236}">
                <a16:creationId xmlns:a16="http://schemas.microsoft.com/office/drawing/2014/main" id="{29F962F9-373D-428A-A8D8-2D9BCEFAE3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p:cNvSpPr>
          <p:nvPr>
            <p:ph type="subTitle" idx="1"/>
          </p:nvPr>
        </p:nvSpPr>
        <p:spPr>
          <a:xfrm>
            <a:off x="544403" y="5563388"/>
            <a:ext cx="7818540" cy="742279"/>
          </a:xfrm>
        </p:spPr>
        <p:txBody>
          <a:bodyPr>
            <a:normAutofit/>
          </a:bodyPr>
          <a:lstStyle/>
          <a:p>
            <a:pPr algn="l">
              <a:lnSpc>
                <a:spcPct val="90000"/>
              </a:lnSpc>
            </a:pPr>
            <a:r>
              <a:rPr lang="pt-BR" dirty="0"/>
              <a:t>7</a:t>
            </a:r>
            <a:r>
              <a:rPr lang="pt-BR" u="sng" cap="none" baseline="30000" dirty="0"/>
              <a:t>o</a:t>
            </a:r>
            <a:r>
              <a:rPr lang="pt-BR" dirty="0"/>
              <a:t> ANO</a:t>
            </a:r>
          </a:p>
          <a:p>
            <a:pPr algn="l">
              <a:lnSpc>
                <a:spcPct val="90000"/>
              </a:lnSpc>
            </a:pPr>
            <a:r>
              <a:rPr lang="pt-BR" dirty="0"/>
              <a:t>APOIO PARA AULAS E ESTUDOS</a:t>
            </a:r>
          </a:p>
        </p:txBody>
      </p:sp>
      <p:sp>
        <p:nvSpPr>
          <p:cNvPr id="34" name="Rectangle 30">
            <a:extLst>
              <a:ext uri="{FF2B5EF4-FFF2-40B4-BE49-F238E27FC236}">
                <a16:creationId xmlns:a16="http://schemas.microsoft.com/office/drawing/2014/main" id="{5155704F-2692-4975-BBA1-97A45EFD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16">
            <a:extLst>
              <a:ext uri="{FF2B5EF4-FFF2-40B4-BE49-F238E27FC236}">
                <a16:creationId xmlns:a16="http://schemas.microsoft.com/office/drawing/2014/main" id="{8F8E3D33-6F4C-400D-9EDE-338E0B568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4" name="Espaço Reservado para Rodapé 3">
            <a:extLst>
              <a:ext uri="{FF2B5EF4-FFF2-40B4-BE49-F238E27FC236}">
                <a16:creationId xmlns:a16="http://schemas.microsoft.com/office/drawing/2014/main" id="{8B390290-6E06-1E5D-B466-F271DC4056AC}"/>
              </a:ext>
            </a:extLst>
          </p:cNvPr>
          <p:cNvSpPr>
            <a:spLocks noGrp="1"/>
          </p:cNvSpPr>
          <p:nvPr/>
        </p:nvSpPr>
        <p:spPr>
          <a:xfrm>
            <a:off x="4038595" y="121419"/>
            <a:ext cx="4114800" cy="345796"/>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baseline="0">
                <a:solidFill>
                  <a:schemeClr val="accent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sz="1800" b="1" dirty="0">
                <a:solidFill>
                  <a:schemeClr val="tx2"/>
                </a:solidFill>
              </a:rPr>
              <a:t>CONJUNTO 1</a:t>
            </a:r>
          </a:p>
        </p:txBody>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10</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8" name="CaixaDeTexto 7">
            <a:extLst>
              <a:ext uri="{FF2B5EF4-FFF2-40B4-BE49-F238E27FC236}">
                <a16:creationId xmlns:a16="http://schemas.microsoft.com/office/drawing/2014/main" id="{D0FEE5EE-1D75-F87E-4C92-5902AE5EEF8D}"/>
              </a:ext>
            </a:extLst>
          </p:cNvPr>
          <p:cNvSpPr txBox="1"/>
          <p:nvPr/>
        </p:nvSpPr>
        <p:spPr>
          <a:xfrm>
            <a:off x="764505" y="331161"/>
            <a:ext cx="4638767"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Texto teatral</a:t>
            </a:r>
          </a:p>
        </p:txBody>
      </p:sp>
      <p:pic>
        <p:nvPicPr>
          <p:cNvPr id="14" name="Imagem 13">
            <a:extLst>
              <a:ext uri="{FF2B5EF4-FFF2-40B4-BE49-F238E27FC236}">
                <a16:creationId xmlns:a16="http://schemas.microsoft.com/office/drawing/2014/main" id="{43EC69B4-F956-A77F-E1FB-8FAE4417934F}"/>
              </a:ext>
            </a:extLst>
          </p:cNvPr>
          <p:cNvPicPr>
            <a:picLocks noGrp="1" noRot="1" noChangeAspect="1" noMove="1" noResize="1" noEditPoints="1" noAdjustHandles="1" noChangeArrowheads="1" noChangeShapeType="1" noCrop="1"/>
          </p:cNvPicPr>
          <p:nvPr/>
        </p:nvPicPr>
        <p:blipFill>
          <a:blip r:embed="rId2"/>
          <a:stretch>
            <a:fillRect/>
          </a:stretch>
        </p:blipFill>
        <p:spPr>
          <a:xfrm>
            <a:off x="5412672" y="675"/>
            <a:ext cx="5945574" cy="5023780"/>
          </a:xfrm>
          <a:prstGeom prst="rect">
            <a:avLst/>
          </a:prstGeom>
        </p:spPr>
      </p:pic>
      <p:sp>
        <p:nvSpPr>
          <p:cNvPr id="15" name="Balão de Fala: Retângulo 14">
            <a:extLst>
              <a:ext uri="{FF2B5EF4-FFF2-40B4-BE49-F238E27FC236}">
                <a16:creationId xmlns:a16="http://schemas.microsoft.com/office/drawing/2014/main" id="{CAB785DF-6EFB-95F1-217C-B12E8C2EE0C6}"/>
              </a:ext>
            </a:extLst>
          </p:cNvPr>
          <p:cNvSpPr/>
          <p:nvPr/>
        </p:nvSpPr>
        <p:spPr>
          <a:xfrm>
            <a:off x="766231" y="4579630"/>
            <a:ext cx="5945574" cy="1623225"/>
          </a:xfrm>
          <a:prstGeom prst="wedgeRectCallout">
            <a:avLst>
              <a:gd name="adj1" fmla="val -22317"/>
              <a:gd name="adj2" fmla="val -69256"/>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As </a:t>
            </a:r>
            <a:r>
              <a:rPr lang="pt-BR" b="1" dirty="0">
                <a:solidFill>
                  <a:schemeClr val="tx2"/>
                </a:solidFill>
              </a:rPr>
              <a:t>rubricas</a:t>
            </a:r>
            <a:r>
              <a:rPr lang="pt-BR" dirty="0">
                <a:solidFill>
                  <a:schemeClr val="tx2"/>
                </a:solidFill>
              </a:rPr>
              <a:t> ou indicações cênicas são os trechos usados nos textos teatrais para indicar gestos ou movimentos dos atores. Também dão indicação do clima da cena, do estado da personagem, do seu caráter, assim como do espaço e do tempo em que acontece a história. </a:t>
            </a:r>
          </a:p>
        </p:txBody>
      </p:sp>
      <p:sp>
        <p:nvSpPr>
          <p:cNvPr id="16" name="CaixaDeTexto 15">
            <a:extLst>
              <a:ext uri="{FF2B5EF4-FFF2-40B4-BE49-F238E27FC236}">
                <a16:creationId xmlns:a16="http://schemas.microsoft.com/office/drawing/2014/main" id="{3EC1B526-16A8-AC25-644A-23B21C79D4CA}"/>
              </a:ext>
            </a:extLst>
          </p:cNvPr>
          <p:cNvSpPr txBox="1"/>
          <p:nvPr/>
        </p:nvSpPr>
        <p:spPr>
          <a:xfrm>
            <a:off x="764505" y="1938257"/>
            <a:ext cx="4429406" cy="2031325"/>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A linguagem do texto teatral pode ser </a:t>
            </a:r>
            <a:r>
              <a:rPr lang="pt-BR" b="1" i="0" u="none" strike="noStrike" baseline="0" dirty="0">
                <a:solidFill>
                  <a:srgbClr val="2F2F2E"/>
                </a:solidFill>
              </a:rPr>
              <a:t>formal</a:t>
            </a:r>
            <a:r>
              <a:rPr lang="pt-BR" b="0" i="0" u="none" strike="noStrike" baseline="0" dirty="0">
                <a:solidFill>
                  <a:srgbClr val="2F2F2E"/>
                </a:solidFill>
              </a:rPr>
              <a:t> ou </a:t>
            </a:r>
            <a:r>
              <a:rPr lang="pt-BR" b="1" i="0" u="none" strike="noStrike" baseline="0" dirty="0">
                <a:solidFill>
                  <a:srgbClr val="2F2F2E"/>
                </a:solidFill>
              </a:rPr>
              <a:t>informal</a:t>
            </a:r>
            <a:r>
              <a:rPr lang="pt-BR" b="0" i="0" u="none" strike="noStrike" baseline="0" dirty="0">
                <a:solidFill>
                  <a:srgbClr val="2F2F2E"/>
                </a:solidFill>
              </a:rPr>
              <a:t>, conforme a situação e as características das personagens. Quando encenado, o texto teatral traz como marcas não verbais: gestos, olhares, expressões faciais e corporais, além do figurino e da maquiagem das personagens.</a:t>
            </a:r>
          </a:p>
        </p:txBody>
      </p:sp>
      <p:sp>
        <p:nvSpPr>
          <p:cNvPr id="17" name="CaixaDeTexto 16">
            <a:extLst>
              <a:ext uri="{FF2B5EF4-FFF2-40B4-BE49-F238E27FC236}">
                <a16:creationId xmlns:a16="http://schemas.microsoft.com/office/drawing/2014/main" id="{F046AC95-5BE9-3EB8-F201-EDEC8198BFC6}"/>
              </a:ext>
            </a:extLst>
          </p:cNvPr>
          <p:cNvSpPr txBox="1"/>
          <p:nvPr/>
        </p:nvSpPr>
        <p:spPr>
          <a:xfrm rot="16200000">
            <a:off x="10680201" y="746658"/>
            <a:ext cx="1356089" cy="123111"/>
          </a:xfrm>
          <a:prstGeom prst="rect">
            <a:avLst/>
          </a:prstGeom>
          <a:noFill/>
        </p:spPr>
        <p:txBody>
          <a:bodyPr wrap="square" lIns="0" tIns="0" rIns="0" bIns="0" anchor="t">
            <a:spAutoFit/>
          </a:bodyPr>
          <a:lstStyle/>
          <a:p>
            <a:r>
              <a:rPr lang="pt-BR" sz="800" b="0" i="0" u="none" strike="noStrike" baseline="0" dirty="0">
                <a:solidFill>
                  <a:srgbClr val="2F2F2E"/>
                </a:solidFill>
              </a:rPr>
              <a:t>LUCIANO TASSO</a:t>
            </a:r>
            <a:endParaRPr lang="pt-BR" sz="800" dirty="0"/>
          </a:p>
        </p:txBody>
      </p:sp>
    </p:spTree>
    <p:extLst>
      <p:ext uri="{BB962C8B-B14F-4D97-AF65-F5344CB8AC3E}">
        <p14:creationId xmlns:p14="http://schemas.microsoft.com/office/powerpoint/2010/main" val="311267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11</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4B26CA38-19B1-8384-6FE7-2DF574572FF8}"/>
              </a:ext>
            </a:extLst>
          </p:cNvPr>
          <p:cNvSpPr txBox="1"/>
          <p:nvPr/>
        </p:nvSpPr>
        <p:spPr>
          <a:xfrm>
            <a:off x="764505" y="331161"/>
            <a:ext cx="4957422"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Verbo transitivo e verbo intransitivo</a:t>
            </a:r>
          </a:p>
        </p:txBody>
      </p:sp>
      <p:sp>
        <p:nvSpPr>
          <p:cNvPr id="8" name="CaixaDeTexto 7">
            <a:extLst>
              <a:ext uri="{FF2B5EF4-FFF2-40B4-BE49-F238E27FC236}">
                <a16:creationId xmlns:a16="http://schemas.microsoft.com/office/drawing/2014/main" id="{89568315-27F4-661B-1E5F-3CD4F4FC5B65}"/>
              </a:ext>
            </a:extLst>
          </p:cNvPr>
          <p:cNvSpPr txBox="1"/>
          <p:nvPr/>
        </p:nvSpPr>
        <p:spPr>
          <a:xfrm>
            <a:off x="763113" y="3697618"/>
            <a:ext cx="5442331" cy="923330"/>
          </a:xfrm>
          <a:prstGeom prst="rect">
            <a:avLst/>
          </a:prstGeom>
          <a:noFill/>
          <a:ln>
            <a:solidFill>
              <a:schemeClr val="accent1"/>
            </a:solidFill>
          </a:ln>
          <a:effectLst/>
        </p:spPr>
        <p:txBody>
          <a:bodyPr wrap="square" anchor="ctr">
            <a:spAutoFit/>
          </a:bodyPr>
          <a:lstStyle/>
          <a:p>
            <a:pPr indent="457200" algn="just"/>
            <a:r>
              <a:rPr lang="pt-BR" b="1" i="0" u="none" strike="noStrike" baseline="0" dirty="0">
                <a:solidFill>
                  <a:srgbClr val="2F2F2E"/>
                </a:solidFill>
              </a:rPr>
              <a:t>Verbo transitivo </a:t>
            </a:r>
            <a:r>
              <a:rPr lang="pt-BR" b="0" i="0" u="none" strike="noStrike" baseline="0" dirty="0">
                <a:solidFill>
                  <a:srgbClr val="2F2F2E"/>
                </a:solidFill>
              </a:rPr>
              <a:t>é aquele que, por não exprimir uma ideia completa, necessita de um termo – </a:t>
            </a:r>
            <a:r>
              <a:rPr lang="pt-BR" b="1" i="0" u="none" strike="noStrike" baseline="0" dirty="0">
                <a:solidFill>
                  <a:srgbClr val="2F2F2E"/>
                </a:solidFill>
              </a:rPr>
              <a:t>complemento</a:t>
            </a:r>
            <a:r>
              <a:rPr lang="pt-BR" b="0" i="0" u="none" strike="noStrike" baseline="0" dirty="0">
                <a:solidFill>
                  <a:srgbClr val="2F2F2E"/>
                </a:solidFill>
              </a:rPr>
              <a:t> – que complete seu sentido.</a:t>
            </a:r>
          </a:p>
        </p:txBody>
      </p:sp>
      <p:sp>
        <p:nvSpPr>
          <p:cNvPr id="9" name="CaixaDeTexto 8">
            <a:extLst>
              <a:ext uri="{FF2B5EF4-FFF2-40B4-BE49-F238E27FC236}">
                <a16:creationId xmlns:a16="http://schemas.microsoft.com/office/drawing/2014/main" id="{9DED4488-59C3-D25E-7F05-9925FF3C0072}"/>
              </a:ext>
            </a:extLst>
          </p:cNvPr>
          <p:cNvSpPr txBox="1"/>
          <p:nvPr/>
        </p:nvSpPr>
        <p:spPr>
          <a:xfrm>
            <a:off x="763113" y="4949960"/>
            <a:ext cx="5442331" cy="923330"/>
          </a:xfrm>
          <a:prstGeom prst="rect">
            <a:avLst/>
          </a:prstGeom>
          <a:noFill/>
          <a:ln>
            <a:solidFill>
              <a:schemeClr val="accent1"/>
            </a:solidFill>
          </a:ln>
          <a:effectLst/>
        </p:spPr>
        <p:txBody>
          <a:bodyPr wrap="square" anchor="ctr">
            <a:spAutoFit/>
          </a:bodyPr>
          <a:lstStyle/>
          <a:p>
            <a:pPr indent="457200" algn="just"/>
            <a:r>
              <a:rPr lang="pt-BR" b="1" i="0" u="none" strike="noStrike" baseline="0" dirty="0">
                <a:solidFill>
                  <a:srgbClr val="2F2F2E"/>
                </a:solidFill>
              </a:rPr>
              <a:t>Verbo intransitivo </a:t>
            </a:r>
            <a:r>
              <a:rPr lang="pt-BR" b="0" i="0" u="none" strike="noStrike" baseline="0" dirty="0">
                <a:solidFill>
                  <a:srgbClr val="2F2F2E"/>
                </a:solidFill>
              </a:rPr>
              <a:t>é aquele que exprime uma ideia completa e, por isso, não necessita de nenhum termo para completar o seu sentido.</a:t>
            </a:r>
          </a:p>
        </p:txBody>
      </p:sp>
      <p:sp>
        <p:nvSpPr>
          <p:cNvPr id="12" name="Balão de Fala: Retângulo 11">
            <a:extLst>
              <a:ext uri="{FF2B5EF4-FFF2-40B4-BE49-F238E27FC236}">
                <a16:creationId xmlns:a16="http://schemas.microsoft.com/office/drawing/2014/main" id="{8F95F360-B892-666A-6246-3D81B0ADCDC6}"/>
              </a:ext>
            </a:extLst>
          </p:cNvPr>
          <p:cNvSpPr/>
          <p:nvPr/>
        </p:nvSpPr>
        <p:spPr>
          <a:xfrm>
            <a:off x="7244792" y="4115090"/>
            <a:ext cx="3800684" cy="1758200"/>
          </a:xfrm>
          <a:prstGeom prst="wedgeRectCallout">
            <a:avLst>
              <a:gd name="adj1" fmla="val -59958"/>
              <a:gd name="adj2" fmla="val 2126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Um verbo considerado intransitivo pode, em alguns contextos, apresentar diferentes transitividades.</a:t>
            </a:r>
          </a:p>
          <a:p>
            <a:pPr algn="ctr"/>
            <a:r>
              <a:rPr lang="pt-BR" dirty="0">
                <a:solidFill>
                  <a:schemeClr val="tx2"/>
                </a:solidFill>
              </a:rPr>
              <a:t>O mesmo pode ocorrer com um verbo considerado transitivo.</a:t>
            </a:r>
          </a:p>
        </p:txBody>
      </p:sp>
      <p:sp>
        <p:nvSpPr>
          <p:cNvPr id="13" name="CaixaDeTexto 12">
            <a:extLst>
              <a:ext uri="{FF2B5EF4-FFF2-40B4-BE49-F238E27FC236}">
                <a16:creationId xmlns:a16="http://schemas.microsoft.com/office/drawing/2014/main" id="{1FF1D150-8309-5398-58E8-91CA58AB89D1}"/>
              </a:ext>
            </a:extLst>
          </p:cNvPr>
          <p:cNvSpPr txBox="1"/>
          <p:nvPr/>
        </p:nvSpPr>
        <p:spPr>
          <a:xfrm>
            <a:off x="763113" y="1614280"/>
            <a:ext cx="5442331" cy="1754326"/>
          </a:xfrm>
          <a:prstGeom prst="rect">
            <a:avLst/>
          </a:prstGeom>
          <a:noFill/>
          <a:ln>
            <a:noFill/>
          </a:ln>
          <a:effectLst/>
        </p:spPr>
        <p:txBody>
          <a:bodyPr wrap="square" anchor="ctr">
            <a:spAutoFit/>
          </a:bodyPr>
          <a:lstStyle/>
          <a:p>
            <a:pPr indent="457200" algn="just"/>
            <a:r>
              <a:rPr lang="pt-BR" b="0" i="0" u="none" strike="noStrike" baseline="0" dirty="0">
                <a:solidFill>
                  <a:srgbClr val="2F2F2E"/>
                </a:solidFill>
              </a:rPr>
              <a:t>Alguns verbos precisam de um termo para complementar seu sentido e para que se possa compreender a oração; outros necessitam apenas de informações sobre as circunstâncias em que os fatos ocorrem. Esses verbos são classificados como </a:t>
            </a:r>
            <a:r>
              <a:rPr lang="pt-BR" b="1" i="0" u="none" strike="noStrike" baseline="0" dirty="0">
                <a:solidFill>
                  <a:srgbClr val="2F2F2E"/>
                </a:solidFill>
              </a:rPr>
              <a:t>transitivos</a:t>
            </a:r>
            <a:r>
              <a:rPr lang="pt-BR" b="0" i="0" u="none" strike="noStrike" baseline="0" dirty="0">
                <a:solidFill>
                  <a:srgbClr val="2F2F2E"/>
                </a:solidFill>
              </a:rPr>
              <a:t> e </a:t>
            </a:r>
            <a:r>
              <a:rPr lang="pt-BR" b="1" i="0" u="none" strike="noStrike" baseline="0" dirty="0">
                <a:solidFill>
                  <a:srgbClr val="2F2F2E"/>
                </a:solidFill>
              </a:rPr>
              <a:t>intransitivos</a:t>
            </a:r>
            <a:r>
              <a:rPr lang="pt-BR" b="0" i="0" u="none" strike="noStrike" baseline="0" dirty="0">
                <a:solidFill>
                  <a:srgbClr val="2F2F2E"/>
                </a:solidFill>
              </a:rPr>
              <a:t>.</a:t>
            </a:r>
          </a:p>
        </p:txBody>
      </p:sp>
      <p:sp>
        <p:nvSpPr>
          <p:cNvPr id="15" name="Balão de Fala: Retângulo 14">
            <a:extLst>
              <a:ext uri="{FF2B5EF4-FFF2-40B4-BE49-F238E27FC236}">
                <a16:creationId xmlns:a16="http://schemas.microsoft.com/office/drawing/2014/main" id="{2634360F-2EB8-FD5A-E0A8-D5CD3D31AD35}"/>
              </a:ext>
            </a:extLst>
          </p:cNvPr>
          <p:cNvSpPr/>
          <p:nvPr/>
        </p:nvSpPr>
        <p:spPr>
          <a:xfrm>
            <a:off x="7190509" y="1608947"/>
            <a:ext cx="3909250" cy="954107"/>
          </a:xfrm>
          <a:prstGeom prst="wedgeRectCallout">
            <a:avLst>
              <a:gd name="adj1" fmla="val -59958"/>
              <a:gd name="adj2" fmla="val 2126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 classificação desses verbos só poderá ser feita dentro de um contexto.</a:t>
            </a:r>
          </a:p>
        </p:txBody>
      </p:sp>
    </p:spTree>
    <p:extLst>
      <p:ext uri="{BB962C8B-B14F-4D97-AF65-F5344CB8AC3E}">
        <p14:creationId xmlns:p14="http://schemas.microsoft.com/office/powerpoint/2010/main" val="2600655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12</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FC44A9C1-8EAB-BAE5-CF86-EEB04142F6D5}"/>
              </a:ext>
            </a:extLst>
          </p:cNvPr>
          <p:cNvSpPr txBox="1"/>
          <p:nvPr/>
        </p:nvSpPr>
        <p:spPr>
          <a:xfrm>
            <a:off x="764505" y="331161"/>
            <a:ext cx="5539314" cy="1323439"/>
          </a:xfrm>
          <a:prstGeom prst="rect">
            <a:avLst/>
          </a:prstGeom>
          <a:noFill/>
        </p:spPr>
        <p:txBody>
          <a:bodyPr wrap="square" rtlCol="0">
            <a:spAutoFit/>
          </a:bodyPr>
          <a:lstStyle/>
          <a:p>
            <a:r>
              <a:rPr lang="pt-BR" sz="3200" dirty="0">
                <a:solidFill>
                  <a:schemeClr val="tx2"/>
                </a:solidFill>
                <a:latin typeface="+mj-lt"/>
              </a:rPr>
              <a:t>ESTUDO DE ESCRITA E ORALIDADE</a:t>
            </a:r>
          </a:p>
          <a:p>
            <a:r>
              <a:rPr lang="pt-BR" sz="2400" dirty="0">
                <a:solidFill>
                  <a:schemeClr val="tx2"/>
                </a:solidFill>
                <a:latin typeface="+mj-lt"/>
              </a:rPr>
              <a:t>Sinais de pontuação: travessão, colchetes, parênteses, aspas</a:t>
            </a:r>
          </a:p>
        </p:txBody>
      </p:sp>
      <p:sp>
        <p:nvSpPr>
          <p:cNvPr id="8" name="CaixaDeTexto 7">
            <a:extLst>
              <a:ext uri="{FF2B5EF4-FFF2-40B4-BE49-F238E27FC236}">
                <a16:creationId xmlns:a16="http://schemas.microsoft.com/office/drawing/2014/main" id="{F70E5AD5-74F0-3937-4286-55924AD7FE0B}"/>
              </a:ext>
            </a:extLst>
          </p:cNvPr>
          <p:cNvSpPr txBox="1"/>
          <p:nvPr/>
        </p:nvSpPr>
        <p:spPr>
          <a:xfrm>
            <a:off x="739090" y="1990577"/>
            <a:ext cx="10665496" cy="646331"/>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O </a:t>
            </a:r>
            <a:r>
              <a:rPr lang="pt-BR" b="1" i="0" u="none" strike="noStrike" baseline="0" dirty="0">
                <a:solidFill>
                  <a:srgbClr val="2F2F2E"/>
                </a:solidFill>
              </a:rPr>
              <a:t>travessão</a:t>
            </a:r>
            <a:r>
              <a:rPr lang="pt-BR" b="0" i="0" u="none" strike="noStrike" baseline="0" dirty="0">
                <a:solidFill>
                  <a:srgbClr val="2F2F2E"/>
                </a:solidFill>
              </a:rPr>
              <a:t> é usado para indicar as falas das personagens no discurso direto e para dar ênfase e destaque a trechos de texto.</a:t>
            </a:r>
          </a:p>
        </p:txBody>
      </p:sp>
      <p:sp>
        <p:nvSpPr>
          <p:cNvPr id="9" name="CaixaDeTexto 8">
            <a:extLst>
              <a:ext uri="{FF2B5EF4-FFF2-40B4-BE49-F238E27FC236}">
                <a16:creationId xmlns:a16="http://schemas.microsoft.com/office/drawing/2014/main" id="{813227BA-5B08-72FF-E892-B933925EB3FD}"/>
              </a:ext>
            </a:extLst>
          </p:cNvPr>
          <p:cNvSpPr txBox="1"/>
          <p:nvPr/>
        </p:nvSpPr>
        <p:spPr>
          <a:xfrm>
            <a:off x="739089" y="2968069"/>
            <a:ext cx="10665497" cy="646331"/>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Os </a:t>
            </a:r>
            <a:r>
              <a:rPr lang="pt-BR" b="1" i="0" u="none" strike="noStrike" baseline="0" dirty="0">
                <a:solidFill>
                  <a:srgbClr val="2F2F2E"/>
                </a:solidFill>
              </a:rPr>
              <a:t>colchetes</a:t>
            </a:r>
            <a:r>
              <a:rPr lang="pt-BR" b="0" i="0" u="none" strike="noStrike" baseline="0" dirty="0">
                <a:solidFill>
                  <a:srgbClr val="2F2F2E"/>
                </a:solidFill>
              </a:rPr>
              <a:t> são empregados para destacar as rubricas de um texto dramático, para indicar que um texto está incompleto e para evidenciar um comentário ou um acréscimo de informação em uma citação.</a:t>
            </a:r>
          </a:p>
        </p:txBody>
      </p:sp>
      <p:sp>
        <p:nvSpPr>
          <p:cNvPr id="12" name="CaixaDeTexto 11">
            <a:extLst>
              <a:ext uri="{FF2B5EF4-FFF2-40B4-BE49-F238E27FC236}">
                <a16:creationId xmlns:a16="http://schemas.microsoft.com/office/drawing/2014/main" id="{80ED0ED0-BCF6-74AF-A648-9BC2F7CEC04B}"/>
              </a:ext>
            </a:extLst>
          </p:cNvPr>
          <p:cNvSpPr txBox="1"/>
          <p:nvPr/>
        </p:nvSpPr>
        <p:spPr>
          <a:xfrm>
            <a:off x="739088" y="3945561"/>
            <a:ext cx="10665497" cy="646331"/>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Os </a:t>
            </a:r>
            <a:r>
              <a:rPr lang="pt-BR" b="1" i="0" u="none" strike="noStrike" baseline="0" dirty="0">
                <a:solidFill>
                  <a:srgbClr val="2F2F2E"/>
                </a:solidFill>
              </a:rPr>
              <a:t>parênteses</a:t>
            </a:r>
            <a:r>
              <a:rPr lang="pt-BR" b="0" i="0" u="none" strike="noStrike" baseline="0" dirty="0">
                <a:solidFill>
                  <a:srgbClr val="2F2F2E"/>
                </a:solidFill>
              </a:rPr>
              <a:t> são usados para indicar informações acessórias, isolar expressões explicativas e indicar a rubrica em textos teatrais.</a:t>
            </a:r>
          </a:p>
        </p:txBody>
      </p:sp>
      <p:sp>
        <p:nvSpPr>
          <p:cNvPr id="13" name="CaixaDeTexto 12">
            <a:extLst>
              <a:ext uri="{FF2B5EF4-FFF2-40B4-BE49-F238E27FC236}">
                <a16:creationId xmlns:a16="http://schemas.microsoft.com/office/drawing/2014/main" id="{C66F53CE-C2E9-FC9E-E974-72C131EA5ACB}"/>
              </a:ext>
            </a:extLst>
          </p:cNvPr>
          <p:cNvSpPr txBox="1"/>
          <p:nvPr/>
        </p:nvSpPr>
        <p:spPr>
          <a:xfrm>
            <a:off x="739088" y="4923053"/>
            <a:ext cx="10665495" cy="646331"/>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As </a:t>
            </a:r>
            <a:r>
              <a:rPr lang="pt-BR" b="1" i="0" u="none" strike="noStrike" baseline="0" dirty="0">
                <a:solidFill>
                  <a:srgbClr val="2F2F2E"/>
                </a:solidFill>
              </a:rPr>
              <a:t>aspas</a:t>
            </a:r>
            <a:r>
              <a:rPr lang="pt-BR" b="0" i="0" u="none" strike="noStrike" baseline="0" dirty="0">
                <a:solidFill>
                  <a:srgbClr val="2F2F2E"/>
                </a:solidFill>
              </a:rPr>
              <a:t> são usadas para destacar palavras, como gírias, neologismos e expressões; para dar um tom de ironia; para indicar citações de algum texto ou de alguém; e para indicar uma fala, no lugar do travessão.</a:t>
            </a:r>
          </a:p>
        </p:txBody>
      </p:sp>
      <p:sp>
        <p:nvSpPr>
          <p:cNvPr id="14" name="Balão de Fala: Retângulo 13">
            <a:extLst>
              <a:ext uri="{FF2B5EF4-FFF2-40B4-BE49-F238E27FC236}">
                <a16:creationId xmlns:a16="http://schemas.microsoft.com/office/drawing/2014/main" id="{36E2A70E-5AB2-3491-3672-B6539EB4078B}"/>
              </a:ext>
            </a:extLst>
          </p:cNvPr>
          <p:cNvSpPr/>
          <p:nvPr/>
        </p:nvSpPr>
        <p:spPr>
          <a:xfrm>
            <a:off x="7068324" y="336483"/>
            <a:ext cx="4031435" cy="1171002"/>
          </a:xfrm>
          <a:prstGeom prst="wedgeRectCallout">
            <a:avLst>
              <a:gd name="adj1" fmla="val -59958"/>
              <a:gd name="adj2" fmla="val 2126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Os sinais de pontuação são elementos essenciais para a atribuição de sentidos em textos escritos.</a:t>
            </a:r>
          </a:p>
        </p:txBody>
      </p:sp>
    </p:spTree>
    <p:extLst>
      <p:ext uri="{BB962C8B-B14F-4D97-AF65-F5344CB8AC3E}">
        <p14:creationId xmlns:p14="http://schemas.microsoft.com/office/powerpoint/2010/main" val="286068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m 13" descr="Uma imagem contendo mesa, homem, em pé, grande&#10;&#10;Descrição gerada automaticamente">
            <a:extLst>
              <a:ext uri="{FF2B5EF4-FFF2-40B4-BE49-F238E27FC236}">
                <a16:creationId xmlns:a16="http://schemas.microsoft.com/office/drawing/2014/main" id="{1D9D86E6-6580-9428-5A1D-C6C34885326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640607" y="331161"/>
            <a:ext cx="4333574" cy="6501672"/>
          </a:xfrm>
          <a:prstGeom prst="rect">
            <a:avLst/>
          </a:prstGeom>
          <a:effectLst>
            <a:outerShdw blurRad="50800" dist="38100" dir="13500000" algn="br" rotWithShape="0">
              <a:prstClr val="black">
                <a:alpha val="40000"/>
              </a:prstClr>
            </a:outerShdw>
          </a:effectLst>
        </p:spPr>
      </p:pic>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13</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CCF3B4B4-C977-12C4-9D9F-95066539611D}"/>
              </a:ext>
            </a:extLst>
          </p:cNvPr>
          <p:cNvSpPr txBox="1"/>
          <p:nvPr/>
        </p:nvSpPr>
        <p:spPr>
          <a:xfrm>
            <a:off x="764505" y="331161"/>
            <a:ext cx="5539314" cy="954107"/>
          </a:xfrm>
          <a:prstGeom prst="rect">
            <a:avLst/>
          </a:prstGeom>
          <a:noFill/>
        </p:spPr>
        <p:txBody>
          <a:bodyPr wrap="square" rtlCol="0">
            <a:spAutoFit/>
          </a:bodyPr>
          <a:lstStyle/>
          <a:p>
            <a:r>
              <a:rPr lang="pt-BR" sz="3200" dirty="0">
                <a:solidFill>
                  <a:schemeClr val="tx2"/>
                </a:solidFill>
                <a:latin typeface="+mj-lt"/>
              </a:rPr>
              <a:t>OUTRAS LINGUAGENS</a:t>
            </a:r>
          </a:p>
          <a:p>
            <a:r>
              <a:rPr lang="pt-BR" sz="2400" i="1" dirty="0">
                <a:solidFill>
                  <a:schemeClr val="tx2"/>
                </a:solidFill>
                <a:latin typeface="+mj-lt"/>
              </a:rPr>
              <a:t>K-pop</a:t>
            </a:r>
            <a:r>
              <a:rPr lang="pt-BR" sz="2400" dirty="0">
                <a:solidFill>
                  <a:schemeClr val="tx2"/>
                </a:solidFill>
                <a:latin typeface="+mj-lt"/>
              </a:rPr>
              <a:t>  além da música</a:t>
            </a:r>
          </a:p>
        </p:txBody>
      </p:sp>
      <p:sp>
        <p:nvSpPr>
          <p:cNvPr id="8" name="CaixaDeTexto 7">
            <a:extLst>
              <a:ext uri="{FF2B5EF4-FFF2-40B4-BE49-F238E27FC236}">
                <a16:creationId xmlns:a16="http://schemas.microsoft.com/office/drawing/2014/main" id="{E7B78CB3-A1A7-75DB-F8E3-9C0531FD5B75}"/>
              </a:ext>
            </a:extLst>
          </p:cNvPr>
          <p:cNvSpPr txBox="1"/>
          <p:nvPr/>
        </p:nvSpPr>
        <p:spPr>
          <a:xfrm>
            <a:off x="764505" y="1616429"/>
            <a:ext cx="5024393" cy="2308324"/>
          </a:xfrm>
          <a:prstGeom prst="rect">
            <a:avLst/>
          </a:prstGeom>
          <a:noFill/>
          <a:ln>
            <a:noFill/>
          </a:ln>
          <a:effectLst/>
        </p:spPr>
        <p:txBody>
          <a:bodyPr wrap="square" anchor="ctr">
            <a:spAutoFit/>
          </a:bodyPr>
          <a:lstStyle/>
          <a:p>
            <a:pPr indent="457200" algn="just"/>
            <a:r>
              <a:rPr lang="pt-BR" b="0" i="0" u="none" strike="noStrike" baseline="0" dirty="0">
                <a:solidFill>
                  <a:srgbClr val="2F2F2E"/>
                </a:solidFill>
              </a:rPr>
              <a:t>Muitos grupos de </a:t>
            </a:r>
            <a:r>
              <a:rPr lang="pt-BR" b="0" i="1" u="none" strike="noStrike" baseline="0" dirty="0">
                <a:solidFill>
                  <a:srgbClr val="2F2F2E"/>
                </a:solidFill>
              </a:rPr>
              <a:t>k-pop</a:t>
            </a:r>
            <a:r>
              <a:rPr lang="pt-BR" b="0" i="0" u="none" strike="noStrike" baseline="0" dirty="0">
                <a:solidFill>
                  <a:srgbClr val="2F2F2E"/>
                </a:solidFill>
              </a:rPr>
              <a:t> são agenciados por produtoras e desenvolvem um trabalho que ocupa diversas mídias com produtos artísticos e comerciais. Com isso, os fãs desses grupos têm a possibilidade de ter uma visão ampla e inesgotável do trabalho e dos artistas por meio do consumo de jogos, álbuns, videoclipes, </a:t>
            </a:r>
            <a:r>
              <a:rPr lang="pt-BR" b="0" i="1" u="none" strike="noStrike" baseline="0" dirty="0">
                <a:solidFill>
                  <a:srgbClr val="2F2F2E"/>
                </a:solidFill>
              </a:rPr>
              <a:t>reality shows</a:t>
            </a:r>
            <a:r>
              <a:rPr lang="pt-BR" b="0" i="0" u="none" strike="noStrike" baseline="0" dirty="0">
                <a:solidFill>
                  <a:srgbClr val="2F2F2E"/>
                </a:solidFill>
              </a:rPr>
              <a:t>, filmes, aplicativos, </a:t>
            </a:r>
            <a:r>
              <a:rPr lang="pt-BR" b="0" i="1" u="none" strike="noStrike" baseline="0" dirty="0">
                <a:solidFill>
                  <a:srgbClr val="2F2F2E"/>
                </a:solidFill>
              </a:rPr>
              <a:t>web séries</a:t>
            </a:r>
            <a:r>
              <a:rPr lang="pt-BR" b="0" i="0" u="none" strike="noStrike" baseline="0" dirty="0">
                <a:solidFill>
                  <a:srgbClr val="2F2F2E"/>
                </a:solidFill>
              </a:rPr>
              <a:t> etc.</a:t>
            </a:r>
          </a:p>
        </p:txBody>
      </p:sp>
      <p:sp>
        <p:nvSpPr>
          <p:cNvPr id="15" name="CaixaDeTexto 14">
            <a:extLst>
              <a:ext uri="{FF2B5EF4-FFF2-40B4-BE49-F238E27FC236}">
                <a16:creationId xmlns:a16="http://schemas.microsoft.com/office/drawing/2014/main" id="{D7A7AEA6-D38F-B9E4-F650-89052A6B63BF}"/>
              </a:ext>
            </a:extLst>
          </p:cNvPr>
          <p:cNvSpPr txBox="1"/>
          <p:nvPr/>
        </p:nvSpPr>
        <p:spPr>
          <a:xfrm rot="16200000">
            <a:off x="9655907" y="4969593"/>
            <a:ext cx="2793968" cy="122323"/>
          </a:xfrm>
          <a:prstGeom prst="rect">
            <a:avLst/>
          </a:prstGeom>
          <a:noFill/>
        </p:spPr>
        <p:txBody>
          <a:bodyPr wrap="square" lIns="0" tIns="0" rIns="0" bIns="0" anchor="t">
            <a:spAutoFit/>
          </a:bodyPr>
          <a:lstStyle/>
          <a:p>
            <a:r>
              <a:rPr lang="en-US" sz="800" b="0" i="0" u="none" strike="noStrike" baseline="0" dirty="0">
                <a:solidFill>
                  <a:srgbClr val="2F2F2E"/>
                </a:solidFill>
              </a:rPr>
              <a:t>AMERICAN BROADCASTING COMPANIES, INC. / ABC / AFP</a:t>
            </a:r>
            <a:endParaRPr lang="pt-BR" sz="800" dirty="0"/>
          </a:p>
        </p:txBody>
      </p:sp>
      <p:sp>
        <p:nvSpPr>
          <p:cNvPr id="16" name="CaixaDeTexto 15">
            <a:extLst>
              <a:ext uri="{FF2B5EF4-FFF2-40B4-BE49-F238E27FC236}">
                <a16:creationId xmlns:a16="http://schemas.microsoft.com/office/drawing/2014/main" id="{5B7F81FA-7FF0-F21E-D2D7-911995F3C633}"/>
              </a:ext>
            </a:extLst>
          </p:cNvPr>
          <p:cNvSpPr txBox="1"/>
          <p:nvPr/>
        </p:nvSpPr>
        <p:spPr>
          <a:xfrm>
            <a:off x="3189402" y="5378253"/>
            <a:ext cx="3325092" cy="1057588"/>
          </a:xfrm>
          <a:prstGeom prst="rect">
            <a:avLst/>
          </a:prstGeom>
          <a:noFill/>
          <a:ln>
            <a:noFill/>
          </a:ln>
          <a:effectLst/>
        </p:spPr>
        <p:txBody>
          <a:bodyPr wrap="square" lIns="0" tIns="36000" rIns="0" bIns="36000">
            <a:spAutoFit/>
          </a:bodyPr>
          <a:lstStyle/>
          <a:p>
            <a:pPr marL="108000" algn="r"/>
            <a:r>
              <a:rPr lang="pt-BR" sz="1600" dirty="0">
                <a:solidFill>
                  <a:srgbClr val="2F2F2E"/>
                </a:solidFill>
              </a:rPr>
              <a:t>Grupo sul-coreano BTS durante participação no American Music Awards [Prêmio da música americana]. Fotografia de 2020.</a:t>
            </a:r>
            <a:endParaRPr lang="pt-BR" sz="1600" dirty="0"/>
          </a:p>
        </p:txBody>
      </p:sp>
    </p:spTree>
    <p:extLst>
      <p:ext uri="{BB962C8B-B14F-4D97-AF65-F5344CB8AC3E}">
        <p14:creationId xmlns:p14="http://schemas.microsoft.com/office/powerpoint/2010/main" val="81133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2</a:t>
            </a:fld>
            <a:endParaRPr lang="en-US" dirty="0">
              <a:solidFill>
                <a:schemeClr val="tx2"/>
              </a:solidFill>
            </a:endParaRPr>
          </a:p>
        </p:txBody>
      </p:sp>
      <p:sp>
        <p:nvSpPr>
          <p:cNvPr id="5" name="Título 1">
            <a:extLst>
              <a:ext uri="{FF2B5EF4-FFF2-40B4-BE49-F238E27FC236}">
                <a16:creationId xmlns:a16="http://schemas.microsoft.com/office/drawing/2014/main" id="{11407FBC-3E05-C7F3-6288-BCB226060AEB}"/>
              </a:ext>
            </a:extLst>
          </p:cNvPr>
          <p:cNvSpPr>
            <a:spLocks noGrp="1"/>
          </p:cNvSpPr>
          <p:nvPr>
            <p:ph type="title"/>
          </p:nvPr>
        </p:nvSpPr>
        <p:spPr>
          <a:xfrm>
            <a:off x="765051" y="382385"/>
            <a:ext cx="6633276" cy="913270"/>
          </a:xfrm>
        </p:spPr>
        <p:txBody>
          <a:bodyPr>
            <a:normAutofit/>
          </a:bodyPr>
          <a:lstStyle/>
          <a:p>
            <a:r>
              <a:rPr lang="pt-BR" sz="5000" dirty="0"/>
              <a:t>MÓDULO 2</a:t>
            </a:r>
          </a:p>
        </p:txBody>
      </p:sp>
      <p:graphicFrame>
        <p:nvGraphicFramePr>
          <p:cNvPr id="8" name="Espaço Reservado para Conteúdo 2">
            <a:extLst>
              <a:ext uri="{FF2B5EF4-FFF2-40B4-BE49-F238E27FC236}">
                <a16:creationId xmlns:a16="http://schemas.microsoft.com/office/drawing/2014/main" id="{9B0736C4-A2B8-0727-6022-C98CD7069A6F}"/>
              </a:ext>
            </a:extLst>
          </p:cNvPr>
          <p:cNvGraphicFramePr>
            <a:graphicFrameLocks noGrp="1"/>
          </p:cNvGraphicFramePr>
          <p:nvPr>
            <p:ph idx="1"/>
            <p:extLst>
              <p:ext uri="{D42A27DB-BD31-4B8C-83A1-F6EECF244321}">
                <p14:modId xmlns:p14="http://schemas.microsoft.com/office/powerpoint/2010/main" val="758301863"/>
              </p:ext>
            </p:extLst>
          </p:nvPr>
        </p:nvGraphicFramePr>
        <p:xfrm>
          <a:off x="765050" y="1678040"/>
          <a:ext cx="10664949" cy="454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92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m 7" descr="Uma imagem contendo edifício, homem, andando de, mulher&#10;&#10;Descrição gerada automaticamente">
            <a:extLst>
              <a:ext uri="{FF2B5EF4-FFF2-40B4-BE49-F238E27FC236}">
                <a16:creationId xmlns:a16="http://schemas.microsoft.com/office/drawing/2014/main" id="{D63B4CB8-CBEF-2341-8DE4-0B96061BFD8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 y="-1"/>
            <a:ext cx="12191999" cy="6857999"/>
          </a:xfrm>
          <a:prstGeom prst="rect">
            <a:avLst/>
          </a:prstGeom>
        </p:spPr>
      </p:pic>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3</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9" name="CaixaDeTexto 8">
            <a:extLst>
              <a:ext uri="{FF2B5EF4-FFF2-40B4-BE49-F238E27FC236}">
                <a16:creationId xmlns:a16="http://schemas.microsoft.com/office/drawing/2014/main" id="{E387FE55-CBA9-10C5-E29C-19BEC6AD358E}"/>
              </a:ext>
            </a:extLst>
          </p:cNvPr>
          <p:cNvSpPr txBox="1"/>
          <p:nvPr/>
        </p:nvSpPr>
        <p:spPr>
          <a:xfrm>
            <a:off x="6096000" y="1128449"/>
            <a:ext cx="5334000" cy="1303809"/>
          </a:xfrm>
          <a:prstGeom prst="rect">
            <a:avLst/>
          </a:prstGeom>
          <a:solidFill>
            <a:schemeClr val="accent1">
              <a:alpha val="90000"/>
            </a:schemeClr>
          </a:solidFill>
          <a:ln>
            <a:solidFill>
              <a:schemeClr val="accent1"/>
            </a:solidFill>
          </a:ln>
          <a:effectLst/>
        </p:spPr>
        <p:txBody>
          <a:bodyPr wrap="square" lIns="0" tIns="36000" rIns="0" bIns="36000" anchor="b">
            <a:spAutoFit/>
          </a:bodyPr>
          <a:lstStyle/>
          <a:p>
            <a:pPr marL="108000"/>
            <a:r>
              <a:rPr lang="pt-BR" sz="1600" dirty="0">
                <a:solidFill>
                  <a:schemeClr val="tx2"/>
                </a:solidFill>
              </a:rPr>
              <a:t>Cena da minissérie </a:t>
            </a:r>
            <a:r>
              <a:rPr lang="pt-BR" sz="1600" b="1" dirty="0">
                <a:solidFill>
                  <a:schemeClr val="tx2"/>
                </a:solidFill>
              </a:rPr>
              <a:t>Capitu</a:t>
            </a:r>
            <a:r>
              <a:rPr lang="pt-BR" sz="1600" dirty="0">
                <a:solidFill>
                  <a:schemeClr val="tx2"/>
                </a:solidFill>
              </a:rPr>
              <a:t>, baseada no livro </a:t>
            </a:r>
            <a:r>
              <a:rPr lang="pt-BR" sz="1600" b="1" dirty="0">
                <a:solidFill>
                  <a:schemeClr val="tx2"/>
                </a:solidFill>
              </a:rPr>
              <a:t>Dom Casmurro</a:t>
            </a:r>
            <a:r>
              <a:rPr lang="pt-BR" sz="1600" dirty="0">
                <a:solidFill>
                  <a:schemeClr val="tx2"/>
                </a:solidFill>
              </a:rPr>
              <a:t>, de Machado de Assis, e dirigida por Luiz Fernando Carvalho. Na imagem estão os atores César </a:t>
            </a:r>
            <a:r>
              <a:rPr lang="pt-BR" sz="1600" dirty="0" err="1">
                <a:solidFill>
                  <a:schemeClr val="tx2"/>
                </a:solidFill>
              </a:rPr>
              <a:t>Cardadeiro</a:t>
            </a:r>
            <a:r>
              <a:rPr lang="pt-BR" sz="1600" dirty="0">
                <a:solidFill>
                  <a:schemeClr val="tx2"/>
                </a:solidFill>
              </a:rPr>
              <a:t> e Letícia </a:t>
            </a:r>
            <a:r>
              <a:rPr lang="pt-BR" sz="1600" dirty="0" err="1">
                <a:solidFill>
                  <a:schemeClr val="tx2"/>
                </a:solidFill>
              </a:rPr>
              <a:t>Persiles</a:t>
            </a:r>
            <a:r>
              <a:rPr lang="pt-BR" sz="1600" dirty="0">
                <a:solidFill>
                  <a:schemeClr val="tx2"/>
                </a:solidFill>
              </a:rPr>
              <a:t> nos papéis dos personagens Bentinho e Capitu. Fotografia de 2008.</a:t>
            </a:r>
          </a:p>
        </p:txBody>
      </p:sp>
      <p:sp>
        <p:nvSpPr>
          <p:cNvPr id="14" name="CaixaDeTexto 13">
            <a:extLst>
              <a:ext uri="{FF2B5EF4-FFF2-40B4-BE49-F238E27FC236}">
                <a16:creationId xmlns:a16="http://schemas.microsoft.com/office/drawing/2014/main" id="{D1A4807A-202A-F81F-F0A0-14B3FEAE44C9}"/>
              </a:ext>
            </a:extLst>
          </p:cNvPr>
          <p:cNvSpPr txBox="1"/>
          <p:nvPr/>
        </p:nvSpPr>
        <p:spPr>
          <a:xfrm rot="16200000">
            <a:off x="10203810" y="4806150"/>
            <a:ext cx="3562319" cy="123111"/>
          </a:xfrm>
          <a:prstGeom prst="rect">
            <a:avLst/>
          </a:prstGeom>
          <a:noFill/>
        </p:spPr>
        <p:txBody>
          <a:bodyPr wrap="square" lIns="0" tIns="0" rIns="0" bIns="0" anchor="t">
            <a:spAutoFit/>
          </a:bodyPr>
          <a:lstStyle/>
          <a:p>
            <a:pPr algn="r"/>
            <a:r>
              <a:rPr lang="pt-BR" sz="800" b="0" i="0" u="none" strike="noStrike" baseline="0" dirty="0">
                <a:solidFill>
                  <a:schemeClr val="bg1"/>
                </a:solidFill>
              </a:rPr>
              <a:t>ACERVO TV GLOBO / GLOBO COMUNICAÇÃO E PARTICIPAÇÕES S/A</a:t>
            </a:r>
            <a:endParaRPr lang="pt-BR" sz="800" dirty="0">
              <a:solidFill>
                <a:schemeClr val="bg1"/>
              </a:solidFill>
            </a:endParaRPr>
          </a:p>
        </p:txBody>
      </p:sp>
    </p:spTree>
    <p:extLst>
      <p:ext uri="{BB962C8B-B14F-4D97-AF65-F5344CB8AC3E}">
        <p14:creationId xmlns:p14="http://schemas.microsoft.com/office/powerpoint/2010/main" val="44642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6E3A64F6-A489-0580-5731-8586D6B45EE0}"/>
              </a:ext>
            </a:extLst>
          </p:cNvPr>
          <p:cNvPicPr>
            <a:picLocks noGrp="1" noRot="1" noChangeAspect="1" noMove="1" noResize="1" noEditPoints="1" noAdjustHandles="1" noChangeArrowheads="1" noChangeShapeType="1" noCrop="1"/>
          </p:cNvPicPr>
          <p:nvPr/>
        </p:nvPicPr>
        <p:blipFill>
          <a:blip r:embed="rId2"/>
          <a:stretch>
            <a:fillRect/>
          </a:stretch>
        </p:blipFill>
        <p:spPr>
          <a:xfrm>
            <a:off x="6627509" y="25167"/>
            <a:ext cx="5564481" cy="6807666"/>
          </a:xfrm>
          <a:prstGeom prst="rect">
            <a:avLst/>
          </a:prstGeom>
        </p:spPr>
      </p:pic>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4</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0D628584-6575-35BE-AAA3-D8F5FBB312EF}"/>
              </a:ext>
            </a:extLst>
          </p:cNvPr>
          <p:cNvSpPr txBox="1"/>
          <p:nvPr/>
        </p:nvSpPr>
        <p:spPr>
          <a:xfrm>
            <a:off x="764506" y="331161"/>
            <a:ext cx="354425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Conto de enigma</a:t>
            </a:r>
          </a:p>
        </p:txBody>
      </p:sp>
      <p:sp>
        <p:nvSpPr>
          <p:cNvPr id="12" name="CaixaDeTexto 11">
            <a:extLst>
              <a:ext uri="{FF2B5EF4-FFF2-40B4-BE49-F238E27FC236}">
                <a16:creationId xmlns:a16="http://schemas.microsoft.com/office/drawing/2014/main" id="{D4733E8C-1C28-3877-A672-A95860994ADD}"/>
              </a:ext>
            </a:extLst>
          </p:cNvPr>
          <p:cNvSpPr txBox="1"/>
          <p:nvPr/>
        </p:nvSpPr>
        <p:spPr>
          <a:xfrm rot="16200000">
            <a:off x="10706561" y="1542687"/>
            <a:ext cx="954109" cy="125633"/>
          </a:xfrm>
          <a:prstGeom prst="rect">
            <a:avLst/>
          </a:prstGeom>
          <a:noFill/>
        </p:spPr>
        <p:txBody>
          <a:bodyPr wrap="square" lIns="0" tIns="0" rIns="0" bIns="0" anchor="t">
            <a:spAutoFit/>
          </a:bodyPr>
          <a:lstStyle/>
          <a:p>
            <a:pPr algn="r"/>
            <a:r>
              <a:rPr lang="pt-BR" sz="800" b="0" i="0" u="none" strike="noStrike" baseline="0" dirty="0">
                <a:solidFill>
                  <a:srgbClr val="2F2F2E"/>
                </a:solidFill>
              </a:rPr>
              <a:t>ALAN CARVALHO</a:t>
            </a:r>
            <a:endParaRPr lang="pt-BR" sz="800" dirty="0"/>
          </a:p>
        </p:txBody>
      </p:sp>
      <p:sp>
        <p:nvSpPr>
          <p:cNvPr id="13" name="CaixaDeTexto 12">
            <a:extLst>
              <a:ext uri="{FF2B5EF4-FFF2-40B4-BE49-F238E27FC236}">
                <a16:creationId xmlns:a16="http://schemas.microsoft.com/office/drawing/2014/main" id="{AAEDBDAD-B807-BBC0-01E5-D601BD64E733}"/>
              </a:ext>
            </a:extLst>
          </p:cNvPr>
          <p:cNvSpPr txBox="1"/>
          <p:nvPr/>
        </p:nvSpPr>
        <p:spPr>
          <a:xfrm>
            <a:off x="764506" y="1786092"/>
            <a:ext cx="9824788" cy="1477328"/>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No </a:t>
            </a:r>
            <a:r>
              <a:rPr lang="pt-BR" b="1" i="0" u="none" strike="noStrike" baseline="0" dirty="0">
                <a:solidFill>
                  <a:srgbClr val="2F2F2E"/>
                </a:solidFill>
              </a:rPr>
              <a:t>conto de enigma</a:t>
            </a:r>
            <a:r>
              <a:rPr lang="pt-BR" b="0" i="0" u="none" strike="noStrike" baseline="0" dirty="0">
                <a:solidFill>
                  <a:srgbClr val="2F2F2E"/>
                </a:solidFill>
              </a:rPr>
              <a:t>, desvenda-se um crime, ponto de partida de uma investigação conduzida por um detetive ou por outra personagem que desempenha esse papel. Os enigmas são resolvidos por meio da dedução e pela associação entre os vestígios e os detalhes relacionados aos fatos, o que leva à descoberta do culpado. Apesar de as pistas que ajudam a elucidar o caso serem apresentadas no decorrer do texto, em geral, o mistério só é resolvido no final da narrativa, surpreendendo o leitor.</a:t>
            </a:r>
          </a:p>
        </p:txBody>
      </p:sp>
      <p:sp>
        <p:nvSpPr>
          <p:cNvPr id="14" name="Balão de Fala: Retângulo 13">
            <a:extLst>
              <a:ext uri="{FF2B5EF4-FFF2-40B4-BE49-F238E27FC236}">
                <a16:creationId xmlns:a16="http://schemas.microsoft.com/office/drawing/2014/main" id="{2248D8F2-E345-C807-9EFC-EF3E1AC70461}"/>
              </a:ext>
            </a:extLst>
          </p:cNvPr>
          <p:cNvSpPr/>
          <p:nvPr/>
        </p:nvSpPr>
        <p:spPr>
          <a:xfrm>
            <a:off x="4308763" y="331159"/>
            <a:ext cx="6280531" cy="954109"/>
          </a:xfrm>
          <a:prstGeom prst="wedgeRectCallout">
            <a:avLst>
              <a:gd name="adj1" fmla="val -40512"/>
              <a:gd name="adj2" fmla="val 72739"/>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Apesar de todas as pistas fornecidas durante a narrativa, muitas vezes o “detetive” vai associá-las a fatos ainda não revelados.</a:t>
            </a:r>
          </a:p>
        </p:txBody>
      </p:sp>
      <p:sp>
        <p:nvSpPr>
          <p:cNvPr id="15" name="Balão de Fala: Retângulo 14">
            <a:extLst>
              <a:ext uri="{FF2B5EF4-FFF2-40B4-BE49-F238E27FC236}">
                <a16:creationId xmlns:a16="http://schemas.microsoft.com/office/drawing/2014/main" id="{B97F4191-0333-741F-C00A-58BDB446EC23}"/>
              </a:ext>
            </a:extLst>
          </p:cNvPr>
          <p:cNvSpPr/>
          <p:nvPr/>
        </p:nvSpPr>
        <p:spPr>
          <a:xfrm>
            <a:off x="764506" y="3764244"/>
            <a:ext cx="6564549" cy="1586344"/>
          </a:xfrm>
          <a:prstGeom prst="wedgeRectCallout">
            <a:avLst>
              <a:gd name="adj1" fmla="val -41147"/>
              <a:gd name="adj2" fmla="val -62821"/>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Nos </a:t>
            </a:r>
            <a:r>
              <a:rPr lang="pt-BR" b="1" dirty="0">
                <a:solidFill>
                  <a:schemeClr val="tx2"/>
                </a:solidFill>
              </a:rPr>
              <a:t>contos de enigma</a:t>
            </a:r>
            <a:r>
              <a:rPr lang="pt-BR" dirty="0">
                <a:solidFill>
                  <a:schemeClr val="tx2"/>
                </a:solidFill>
              </a:rPr>
              <a:t>, as pistas – falsas ou verdadeiras – são sempre apresentadas para que se possa estabelecer relações entre os fatos e observar os detalhes, o que permitirá à personagem que cumpre o papel de detetive, e também ao leitor, colher os indícios que levarão à elucidação do caso.</a:t>
            </a:r>
          </a:p>
        </p:txBody>
      </p:sp>
    </p:spTree>
    <p:extLst>
      <p:ext uri="{BB962C8B-B14F-4D97-AF65-F5344CB8AC3E}">
        <p14:creationId xmlns:p14="http://schemas.microsoft.com/office/powerpoint/2010/main" val="257665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5</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8" name="CaixaDeTexto 7">
            <a:extLst>
              <a:ext uri="{FF2B5EF4-FFF2-40B4-BE49-F238E27FC236}">
                <a16:creationId xmlns:a16="http://schemas.microsoft.com/office/drawing/2014/main" id="{4EF63BC7-F85E-2133-74AE-F7C4024E1DE2}"/>
              </a:ext>
            </a:extLst>
          </p:cNvPr>
          <p:cNvSpPr txBox="1"/>
          <p:nvPr/>
        </p:nvSpPr>
        <p:spPr>
          <a:xfrm>
            <a:off x="764506" y="331161"/>
            <a:ext cx="3544256"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Conto de enigma</a:t>
            </a:r>
          </a:p>
        </p:txBody>
      </p:sp>
      <p:sp>
        <p:nvSpPr>
          <p:cNvPr id="14" name="CaixaDeTexto 13">
            <a:extLst>
              <a:ext uri="{FF2B5EF4-FFF2-40B4-BE49-F238E27FC236}">
                <a16:creationId xmlns:a16="http://schemas.microsoft.com/office/drawing/2014/main" id="{A1FCF225-B821-5D67-BFAE-13D8D641ADE0}"/>
              </a:ext>
            </a:extLst>
          </p:cNvPr>
          <p:cNvSpPr txBox="1"/>
          <p:nvPr/>
        </p:nvSpPr>
        <p:spPr>
          <a:xfrm>
            <a:off x="763855" y="1616429"/>
            <a:ext cx="3942589" cy="2862322"/>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No </a:t>
            </a:r>
            <a:r>
              <a:rPr lang="pt-BR" b="1" i="0" u="none" strike="noStrike" baseline="0" dirty="0">
                <a:solidFill>
                  <a:srgbClr val="2F2F2E"/>
                </a:solidFill>
              </a:rPr>
              <a:t>conto de enigma</a:t>
            </a:r>
            <a:r>
              <a:rPr lang="pt-BR" b="0" i="0" u="none" strike="noStrike" baseline="0" dirty="0">
                <a:solidFill>
                  <a:srgbClr val="2F2F2E"/>
                </a:solidFill>
              </a:rPr>
              <a:t>, os elementos fundamentais são: crime, vítima, suspeitos, culpado, pistas, detetive e motivo do crime. Outras características são tempo e espaço reduzidos, poucas personagens e um único conflito. </a:t>
            </a:r>
          </a:p>
          <a:p>
            <a:pPr indent="457200" algn="just"/>
            <a:r>
              <a:rPr lang="pt-BR" b="0" i="0" u="none" strike="noStrike" baseline="0" dirty="0">
                <a:solidFill>
                  <a:srgbClr val="2F2F2E"/>
                </a:solidFill>
              </a:rPr>
              <a:t>A história pode ser contada por um narrador-personagem ou por um narrador-observador.</a:t>
            </a:r>
          </a:p>
        </p:txBody>
      </p:sp>
      <p:sp>
        <p:nvSpPr>
          <p:cNvPr id="15" name="Balão de Fala: Retângulo 14">
            <a:extLst>
              <a:ext uri="{FF2B5EF4-FFF2-40B4-BE49-F238E27FC236}">
                <a16:creationId xmlns:a16="http://schemas.microsoft.com/office/drawing/2014/main" id="{41819312-B325-25F1-8357-DA01744257D5}"/>
              </a:ext>
            </a:extLst>
          </p:cNvPr>
          <p:cNvSpPr/>
          <p:nvPr/>
        </p:nvSpPr>
        <p:spPr>
          <a:xfrm>
            <a:off x="5056239" y="3208575"/>
            <a:ext cx="6371906" cy="1270176"/>
          </a:xfrm>
          <a:prstGeom prst="wedgeRectCallout">
            <a:avLst>
              <a:gd name="adj1" fmla="val -54193"/>
              <a:gd name="adj2" fmla="val -20753"/>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O </a:t>
            </a:r>
            <a:r>
              <a:rPr lang="pt-BR" b="1" dirty="0">
                <a:solidFill>
                  <a:schemeClr val="tx2"/>
                </a:solidFill>
              </a:rPr>
              <a:t>foco narrativo </a:t>
            </a:r>
            <a:r>
              <a:rPr lang="pt-BR" dirty="0">
                <a:solidFill>
                  <a:schemeClr val="tx2"/>
                </a:solidFill>
              </a:rPr>
              <a:t>dos contos de enigma pode ser em 1</a:t>
            </a:r>
            <a:r>
              <a:rPr lang="pt-BR" u="sng" baseline="30000" dirty="0">
                <a:solidFill>
                  <a:schemeClr val="tx2"/>
                </a:solidFill>
              </a:rPr>
              <a:t>a</a:t>
            </a:r>
            <a:r>
              <a:rPr lang="pt-BR" dirty="0">
                <a:solidFill>
                  <a:schemeClr val="tx2"/>
                </a:solidFill>
              </a:rPr>
              <a:t> ou 3</a:t>
            </a:r>
            <a:r>
              <a:rPr lang="pt-BR" u="sng" baseline="30000" dirty="0">
                <a:solidFill>
                  <a:schemeClr val="tx2"/>
                </a:solidFill>
              </a:rPr>
              <a:t>a</a:t>
            </a:r>
            <a:r>
              <a:rPr lang="pt-BR" dirty="0">
                <a:solidFill>
                  <a:schemeClr val="tx2"/>
                </a:solidFill>
              </a:rPr>
              <a:t> pessoa.  A escolha pelo foco em 1</a:t>
            </a:r>
            <a:r>
              <a:rPr lang="pt-BR" u="sng" baseline="30000" dirty="0">
                <a:solidFill>
                  <a:schemeClr val="tx2"/>
                </a:solidFill>
              </a:rPr>
              <a:t>a</a:t>
            </a:r>
            <a:r>
              <a:rPr lang="pt-BR" dirty="0">
                <a:solidFill>
                  <a:schemeClr val="tx2"/>
                </a:solidFill>
              </a:rPr>
              <a:t> pessoa é o que acontece com mais frequência nesse gênero textual, pois o narrador assume a condição de personagem, envolvendo-se com a história. </a:t>
            </a:r>
          </a:p>
        </p:txBody>
      </p:sp>
      <p:pic>
        <p:nvPicPr>
          <p:cNvPr id="17" name="Imagem 16">
            <a:extLst>
              <a:ext uri="{FF2B5EF4-FFF2-40B4-BE49-F238E27FC236}">
                <a16:creationId xmlns:a16="http://schemas.microsoft.com/office/drawing/2014/main" id="{85B7FB7F-729F-85E3-5AF4-886F789381C9}"/>
              </a:ext>
            </a:extLst>
          </p:cNvPr>
          <p:cNvPicPr>
            <a:picLocks noChangeAspect="1"/>
          </p:cNvPicPr>
          <p:nvPr/>
        </p:nvPicPr>
        <p:blipFill>
          <a:blip r:embed="rId2"/>
          <a:stretch>
            <a:fillRect/>
          </a:stretch>
        </p:blipFill>
        <p:spPr>
          <a:xfrm>
            <a:off x="5056240" y="1642689"/>
            <a:ext cx="6371905" cy="1234725"/>
          </a:xfrm>
          <a:prstGeom prst="rect">
            <a:avLst/>
          </a:prstGeom>
          <a:ln>
            <a:solidFill>
              <a:srgbClr val="2F2F2E"/>
            </a:solidFill>
          </a:ln>
          <a:effectLst>
            <a:outerShdw blurRad="50800" dist="38100" dir="2700000" algn="tl" rotWithShape="0">
              <a:prstClr val="black">
                <a:alpha val="40000"/>
              </a:prstClr>
            </a:outerShdw>
          </a:effectLst>
        </p:spPr>
      </p:pic>
      <p:sp>
        <p:nvSpPr>
          <p:cNvPr id="5" name="CaixaDeTexto 4">
            <a:extLst>
              <a:ext uri="{FF2B5EF4-FFF2-40B4-BE49-F238E27FC236}">
                <a16:creationId xmlns:a16="http://schemas.microsoft.com/office/drawing/2014/main" id="{888B1852-0D4C-C8F4-65D4-E2C5B2E090C1}"/>
              </a:ext>
            </a:extLst>
          </p:cNvPr>
          <p:cNvSpPr txBox="1"/>
          <p:nvPr/>
        </p:nvSpPr>
        <p:spPr>
          <a:xfrm>
            <a:off x="762651" y="4809912"/>
            <a:ext cx="10665494" cy="923330"/>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A linguagem reproduz o estilo da época nas palavras e nas expressões empregadas. Os diálogos são rápidos, em especial durante o interrogatório. O uso de advérbios ajuda a caracterizar as personagens, o espaço e também o modo como ocorreram os fatos – aspectos essenciais em uma investigação.</a:t>
            </a:r>
          </a:p>
        </p:txBody>
      </p:sp>
    </p:spTree>
    <p:extLst>
      <p:ext uri="{BB962C8B-B14F-4D97-AF65-F5344CB8AC3E}">
        <p14:creationId xmlns:p14="http://schemas.microsoft.com/office/powerpoint/2010/main" val="81194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Imagem 15">
            <a:extLst>
              <a:ext uri="{FF2B5EF4-FFF2-40B4-BE49-F238E27FC236}">
                <a16:creationId xmlns:a16="http://schemas.microsoft.com/office/drawing/2014/main" id="{5F8A0304-E3FD-8A3B-0A2B-72AE7B131147}"/>
              </a:ext>
            </a:extLst>
          </p:cNvPr>
          <p:cNvPicPr>
            <a:picLocks noChangeAspect="1"/>
          </p:cNvPicPr>
          <p:nvPr/>
        </p:nvPicPr>
        <p:blipFill>
          <a:blip r:embed="rId2"/>
          <a:stretch>
            <a:fillRect/>
          </a:stretch>
        </p:blipFill>
        <p:spPr>
          <a:xfrm>
            <a:off x="7094452" y="336024"/>
            <a:ext cx="4364476" cy="6117421"/>
          </a:xfrm>
          <a:prstGeom prst="rect">
            <a:avLst/>
          </a:prstGeom>
          <a:effectLst>
            <a:outerShdw blurRad="50800" dist="38100" dir="13500000" algn="br" rotWithShape="0">
              <a:prstClr val="black">
                <a:alpha val="40000"/>
              </a:prstClr>
            </a:outerShdw>
          </a:effectLst>
        </p:spPr>
      </p:pic>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6</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D64A951B-353F-1323-1E23-F580E954A7E1}"/>
              </a:ext>
            </a:extLst>
          </p:cNvPr>
          <p:cNvSpPr txBox="1"/>
          <p:nvPr/>
        </p:nvSpPr>
        <p:spPr>
          <a:xfrm>
            <a:off x="764505" y="331161"/>
            <a:ext cx="4638767"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Conto de enigma e cartaz de filme</a:t>
            </a:r>
          </a:p>
        </p:txBody>
      </p:sp>
      <p:sp>
        <p:nvSpPr>
          <p:cNvPr id="12" name="CaixaDeTexto 11">
            <a:extLst>
              <a:ext uri="{FF2B5EF4-FFF2-40B4-BE49-F238E27FC236}">
                <a16:creationId xmlns:a16="http://schemas.microsoft.com/office/drawing/2014/main" id="{7EAAD3DB-B143-3573-D75F-DE125C840468}"/>
              </a:ext>
            </a:extLst>
          </p:cNvPr>
          <p:cNvSpPr txBox="1"/>
          <p:nvPr/>
        </p:nvSpPr>
        <p:spPr>
          <a:xfrm rot="16200000">
            <a:off x="10856942" y="5673833"/>
            <a:ext cx="1356089" cy="123111"/>
          </a:xfrm>
          <a:prstGeom prst="rect">
            <a:avLst/>
          </a:prstGeom>
          <a:noFill/>
        </p:spPr>
        <p:txBody>
          <a:bodyPr wrap="square" lIns="0" tIns="0" rIns="0" bIns="0" anchor="t">
            <a:spAutoFit/>
          </a:bodyPr>
          <a:lstStyle/>
          <a:p>
            <a:r>
              <a:rPr lang="pt-BR" sz="800" b="0" i="0" u="none" strike="noStrike" baseline="0" dirty="0">
                <a:solidFill>
                  <a:srgbClr val="2F2F2E"/>
                </a:solidFill>
              </a:rPr>
              <a:t>LEGEND PICTURES,LLC.</a:t>
            </a:r>
            <a:endParaRPr lang="pt-BR" sz="800" dirty="0"/>
          </a:p>
        </p:txBody>
      </p:sp>
      <p:sp>
        <p:nvSpPr>
          <p:cNvPr id="13" name="CaixaDeTexto 12">
            <a:extLst>
              <a:ext uri="{FF2B5EF4-FFF2-40B4-BE49-F238E27FC236}">
                <a16:creationId xmlns:a16="http://schemas.microsoft.com/office/drawing/2014/main" id="{E393A59B-D894-8FB1-3542-906D0C3A93A6}"/>
              </a:ext>
            </a:extLst>
          </p:cNvPr>
          <p:cNvSpPr txBox="1"/>
          <p:nvPr/>
        </p:nvSpPr>
        <p:spPr>
          <a:xfrm>
            <a:off x="764505" y="1616429"/>
            <a:ext cx="5442331" cy="1754326"/>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O objetivo do cartaz é divulgar o filme e, para isso, usa recursos visuais e verbais na tentativa de atrair a atenção e despertar o interesse do público em assisti-lo.</a:t>
            </a:r>
          </a:p>
          <a:p>
            <a:pPr indent="457200" algn="just"/>
            <a:r>
              <a:rPr lang="pt-BR" b="0" i="0" u="none" strike="noStrike" baseline="0" dirty="0">
                <a:solidFill>
                  <a:srgbClr val="2F2F2E"/>
                </a:solidFill>
              </a:rPr>
              <a:t>Por meio do cartaz, é possível identificar as personagens principais da história mesmo sem assistir ao filme.</a:t>
            </a:r>
          </a:p>
        </p:txBody>
      </p:sp>
      <p:sp>
        <p:nvSpPr>
          <p:cNvPr id="14" name="Balão de Fala: Retângulo 13">
            <a:extLst>
              <a:ext uri="{FF2B5EF4-FFF2-40B4-BE49-F238E27FC236}">
                <a16:creationId xmlns:a16="http://schemas.microsoft.com/office/drawing/2014/main" id="{1E2D371F-A488-B453-5B5D-7B6656D5349C}"/>
              </a:ext>
            </a:extLst>
          </p:cNvPr>
          <p:cNvSpPr/>
          <p:nvPr/>
        </p:nvSpPr>
        <p:spPr>
          <a:xfrm>
            <a:off x="1234163" y="4087115"/>
            <a:ext cx="4503014" cy="1070429"/>
          </a:xfrm>
          <a:prstGeom prst="wedgeRectCallout">
            <a:avLst>
              <a:gd name="adj1" fmla="val 59482"/>
              <a:gd name="adj2" fmla="val 2226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Várias narrativas de enigma, publicadas originalmente em livros, ganharam versões e adaptações para teatro, cinema e TV.</a:t>
            </a:r>
          </a:p>
        </p:txBody>
      </p:sp>
      <p:sp>
        <p:nvSpPr>
          <p:cNvPr id="15" name="CaixaDeTexto 14">
            <a:extLst>
              <a:ext uri="{FF2B5EF4-FFF2-40B4-BE49-F238E27FC236}">
                <a16:creationId xmlns:a16="http://schemas.microsoft.com/office/drawing/2014/main" id="{8A900E20-11D7-4B46-2DF1-124F042749F0}"/>
              </a:ext>
            </a:extLst>
          </p:cNvPr>
          <p:cNvSpPr txBox="1"/>
          <p:nvPr/>
        </p:nvSpPr>
        <p:spPr>
          <a:xfrm>
            <a:off x="2276547" y="5873904"/>
            <a:ext cx="4675969" cy="565146"/>
          </a:xfrm>
          <a:prstGeom prst="rect">
            <a:avLst/>
          </a:prstGeom>
          <a:noFill/>
          <a:ln>
            <a:noFill/>
          </a:ln>
          <a:effectLst/>
        </p:spPr>
        <p:txBody>
          <a:bodyPr wrap="square" lIns="0" tIns="36000" rIns="0" bIns="36000">
            <a:spAutoFit/>
          </a:bodyPr>
          <a:lstStyle/>
          <a:p>
            <a:pPr marL="108000" algn="r"/>
            <a:r>
              <a:rPr lang="pt-BR" sz="1600" dirty="0">
                <a:solidFill>
                  <a:srgbClr val="2F2F2E"/>
                </a:solidFill>
              </a:rPr>
              <a:t>Cartaz de Lançamento do filme </a:t>
            </a:r>
            <a:r>
              <a:rPr lang="pt-BR" sz="1600" b="1" dirty="0" err="1">
                <a:solidFill>
                  <a:srgbClr val="2F2F2E"/>
                </a:solidFill>
              </a:rPr>
              <a:t>Enola</a:t>
            </a:r>
            <a:r>
              <a:rPr lang="pt-BR" sz="1600" b="1" dirty="0">
                <a:solidFill>
                  <a:srgbClr val="2F2F2E"/>
                </a:solidFill>
              </a:rPr>
              <a:t> Holmes</a:t>
            </a:r>
            <a:r>
              <a:rPr lang="pt-BR" sz="1600" dirty="0">
                <a:solidFill>
                  <a:srgbClr val="2F2F2E"/>
                </a:solidFill>
              </a:rPr>
              <a:t>, dirigido por Harry </a:t>
            </a:r>
            <a:r>
              <a:rPr lang="pt-BR" sz="1600" dirty="0" err="1">
                <a:solidFill>
                  <a:srgbClr val="2F2F2E"/>
                </a:solidFill>
              </a:rPr>
              <a:t>Bradbeer</a:t>
            </a:r>
            <a:r>
              <a:rPr lang="pt-BR" sz="1600" dirty="0">
                <a:solidFill>
                  <a:srgbClr val="2F2F2E"/>
                </a:solidFill>
              </a:rPr>
              <a:t> (Reino Unido, 2020). </a:t>
            </a:r>
            <a:endParaRPr lang="pt-BR" sz="1600" dirty="0"/>
          </a:p>
        </p:txBody>
      </p:sp>
    </p:spTree>
    <p:extLst>
      <p:ext uri="{BB962C8B-B14F-4D97-AF65-F5344CB8AC3E}">
        <p14:creationId xmlns:p14="http://schemas.microsoft.com/office/powerpoint/2010/main" val="3868612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7</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AD692A7F-A88B-7773-8F29-4D13431A9EC6}"/>
              </a:ext>
            </a:extLst>
          </p:cNvPr>
          <p:cNvSpPr txBox="1"/>
          <p:nvPr/>
        </p:nvSpPr>
        <p:spPr>
          <a:xfrm>
            <a:off x="764505" y="331161"/>
            <a:ext cx="4638767"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Predicado verbal</a:t>
            </a:r>
          </a:p>
        </p:txBody>
      </p:sp>
      <p:sp>
        <p:nvSpPr>
          <p:cNvPr id="8" name="CaixaDeTexto 7">
            <a:extLst>
              <a:ext uri="{FF2B5EF4-FFF2-40B4-BE49-F238E27FC236}">
                <a16:creationId xmlns:a16="http://schemas.microsoft.com/office/drawing/2014/main" id="{5036EF81-61C3-6221-0A77-938FC89E6945}"/>
              </a:ext>
            </a:extLst>
          </p:cNvPr>
          <p:cNvSpPr txBox="1"/>
          <p:nvPr/>
        </p:nvSpPr>
        <p:spPr>
          <a:xfrm>
            <a:off x="762000" y="2593921"/>
            <a:ext cx="5442331" cy="923330"/>
          </a:xfrm>
          <a:prstGeom prst="rect">
            <a:avLst/>
          </a:prstGeom>
          <a:noFill/>
          <a:ln>
            <a:solidFill>
              <a:schemeClr val="accent1"/>
            </a:solidFill>
          </a:ln>
          <a:effectLst/>
        </p:spPr>
        <p:txBody>
          <a:bodyPr wrap="square" anchor="ctr">
            <a:spAutoFit/>
          </a:bodyPr>
          <a:lstStyle/>
          <a:p>
            <a:pPr indent="457200" algn="just"/>
            <a:r>
              <a:rPr lang="pt-BR" b="1" i="0" u="none" strike="noStrike" baseline="0" dirty="0">
                <a:solidFill>
                  <a:srgbClr val="2F2F2E"/>
                </a:solidFill>
              </a:rPr>
              <a:t>Predicado verbal </a:t>
            </a:r>
            <a:r>
              <a:rPr lang="pt-BR" b="0" i="0" u="none" strike="noStrike" baseline="0" dirty="0">
                <a:solidFill>
                  <a:srgbClr val="2F2F2E"/>
                </a:solidFill>
              </a:rPr>
              <a:t>é aquele que informa a ação realizada pelo sujeito e apresenta como núcleo uma forma verbal ou uma locução verbal.</a:t>
            </a:r>
          </a:p>
        </p:txBody>
      </p:sp>
      <p:sp>
        <p:nvSpPr>
          <p:cNvPr id="9" name="Balão de Fala: Retângulo 8">
            <a:extLst>
              <a:ext uri="{FF2B5EF4-FFF2-40B4-BE49-F238E27FC236}">
                <a16:creationId xmlns:a16="http://schemas.microsoft.com/office/drawing/2014/main" id="{1063F3BF-94C0-5512-47E0-FEA72D8C5BD0}"/>
              </a:ext>
            </a:extLst>
          </p:cNvPr>
          <p:cNvSpPr/>
          <p:nvPr/>
        </p:nvSpPr>
        <p:spPr>
          <a:xfrm>
            <a:off x="6966331" y="2845833"/>
            <a:ext cx="3796432" cy="1886847"/>
          </a:xfrm>
          <a:prstGeom prst="wedgeRectCallout">
            <a:avLst>
              <a:gd name="adj1" fmla="val -40204"/>
              <a:gd name="adj2" fmla="val -7222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O </a:t>
            </a:r>
            <a:r>
              <a:rPr lang="pt-BR" b="1" dirty="0">
                <a:solidFill>
                  <a:schemeClr val="tx2"/>
                </a:solidFill>
              </a:rPr>
              <a:t>sujeito</a:t>
            </a:r>
            <a:r>
              <a:rPr lang="pt-BR" dirty="0">
                <a:solidFill>
                  <a:schemeClr val="tx2"/>
                </a:solidFill>
              </a:rPr>
              <a:t> e o </a:t>
            </a:r>
            <a:r>
              <a:rPr lang="pt-BR" b="1" dirty="0">
                <a:solidFill>
                  <a:schemeClr val="tx2"/>
                </a:solidFill>
              </a:rPr>
              <a:t>predicado</a:t>
            </a:r>
            <a:r>
              <a:rPr lang="pt-BR" dirty="0">
                <a:solidFill>
                  <a:schemeClr val="tx2"/>
                </a:solidFill>
              </a:rPr>
              <a:t> estabelecem entre si uma relação complementar de sentido. Portanto, entre eles não se deve usar vírgula, mesmo quando o sujeito vier depois do predicado (ordem indireta).</a:t>
            </a:r>
          </a:p>
        </p:txBody>
      </p:sp>
      <p:sp>
        <p:nvSpPr>
          <p:cNvPr id="12" name="CaixaDeTexto 11">
            <a:extLst>
              <a:ext uri="{FF2B5EF4-FFF2-40B4-BE49-F238E27FC236}">
                <a16:creationId xmlns:a16="http://schemas.microsoft.com/office/drawing/2014/main" id="{DA8330BC-4F43-322F-E4D6-5A99C2BFAA46}"/>
              </a:ext>
            </a:extLst>
          </p:cNvPr>
          <p:cNvSpPr txBox="1"/>
          <p:nvPr/>
        </p:nvSpPr>
        <p:spPr>
          <a:xfrm>
            <a:off x="764505" y="1616429"/>
            <a:ext cx="10665495" cy="646331"/>
          </a:xfrm>
          <a:prstGeom prst="rect">
            <a:avLst/>
          </a:prstGeom>
          <a:noFill/>
          <a:ln>
            <a:noFill/>
          </a:ln>
          <a:effectLst/>
        </p:spPr>
        <p:txBody>
          <a:bodyPr wrap="square" anchor="ctr">
            <a:spAutoFit/>
          </a:bodyPr>
          <a:lstStyle/>
          <a:p>
            <a:pPr indent="457200" algn="just"/>
            <a:r>
              <a:rPr lang="pt-BR" b="0" i="0" u="none" strike="noStrike" baseline="0" dirty="0">
                <a:solidFill>
                  <a:srgbClr val="2F2F2E"/>
                </a:solidFill>
              </a:rPr>
              <a:t>Os textos são enunciados constituídos de períodos, frases e orações. As orações são compostas, em sua maioria, de dois elementos essenciais: o sujeito e o predicado.</a:t>
            </a:r>
          </a:p>
        </p:txBody>
      </p:sp>
      <p:sp>
        <p:nvSpPr>
          <p:cNvPr id="13" name="CaixaDeTexto 12">
            <a:extLst>
              <a:ext uri="{FF2B5EF4-FFF2-40B4-BE49-F238E27FC236}">
                <a16:creationId xmlns:a16="http://schemas.microsoft.com/office/drawing/2014/main" id="{B4B68E2C-F8B1-181A-7DDB-40B0B588ADCC}"/>
              </a:ext>
            </a:extLst>
          </p:cNvPr>
          <p:cNvSpPr txBox="1"/>
          <p:nvPr/>
        </p:nvSpPr>
        <p:spPr>
          <a:xfrm>
            <a:off x="762000" y="3848412"/>
            <a:ext cx="5442331" cy="1477328"/>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No predicado verbal, as formas verbais expressam uma informação e são </a:t>
            </a:r>
            <a:r>
              <a:rPr lang="pt-BR" b="1" i="0" u="none" strike="noStrike" baseline="0" dirty="0">
                <a:solidFill>
                  <a:srgbClr val="2F2F2E"/>
                </a:solidFill>
              </a:rPr>
              <a:t>significativas</a:t>
            </a:r>
            <a:r>
              <a:rPr lang="pt-BR" b="0" i="0" u="none" strike="noStrike" baseline="0" dirty="0">
                <a:solidFill>
                  <a:srgbClr val="2F2F2E"/>
                </a:solidFill>
              </a:rPr>
              <a:t>, isto é, têm um </a:t>
            </a:r>
            <a:r>
              <a:rPr lang="pt-BR" b="1" i="0" u="none" strike="noStrike" baseline="0" dirty="0">
                <a:solidFill>
                  <a:srgbClr val="2F2F2E"/>
                </a:solidFill>
              </a:rPr>
              <a:t>sentido próprio</a:t>
            </a:r>
            <a:r>
              <a:rPr lang="pt-BR" b="0" i="0" u="none" strike="noStrike" baseline="0" dirty="0">
                <a:solidFill>
                  <a:srgbClr val="2F2F2E"/>
                </a:solidFill>
              </a:rPr>
              <a:t>. Em geral, essas formas verbais exprimem ações (acontecimentos), processos ou fenômenos da natureza.</a:t>
            </a:r>
          </a:p>
        </p:txBody>
      </p:sp>
    </p:spTree>
    <p:extLst>
      <p:ext uri="{BB962C8B-B14F-4D97-AF65-F5344CB8AC3E}">
        <p14:creationId xmlns:p14="http://schemas.microsoft.com/office/powerpoint/2010/main" val="32029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8</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1DB44D1B-1EA2-8CAE-4A9B-CD5D0D4A20D2}"/>
              </a:ext>
            </a:extLst>
          </p:cNvPr>
          <p:cNvSpPr txBox="1"/>
          <p:nvPr/>
        </p:nvSpPr>
        <p:spPr>
          <a:xfrm>
            <a:off x="764506" y="331161"/>
            <a:ext cx="2962367" cy="1815882"/>
          </a:xfrm>
          <a:prstGeom prst="rect">
            <a:avLst/>
          </a:prstGeom>
          <a:noFill/>
        </p:spPr>
        <p:txBody>
          <a:bodyPr wrap="square" rtlCol="0">
            <a:spAutoFit/>
          </a:bodyPr>
          <a:lstStyle/>
          <a:p>
            <a:r>
              <a:rPr lang="pt-BR" sz="3200" dirty="0">
                <a:solidFill>
                  <a:schemeClr val="tx2"/>
                </a:solidFill>
                <a:latin typeface="+mj-lt"/>
              </a:rPr>
              <a:t>ESTUDO DOS SENTIDOS</a:t>
            </a:r>
          </a:p>
          <a:p>
            <a:r>
              <a:rPr lang="pt-BR" sz="2400" dirty="0">
                <a:solidFill>
                  <a:schemeClr val="tx2"/>
                </a:solidFill>
                <a:latin typeface="+mj-lt"/>
              </a:rPr>
              <a:t>Antônimos com prefixo de negação</a:t>
            </a:r>
          </a:p>
        </p:txBody>
      </p:sp>
      <p:sp>
        <p:nvSpPr>
          <p:cNvPr id="8" name="CaixaDeTexto 7">
            <a:extLst>
              <a:ext uri="{FF2B5EF4-FFF2-40B4-BE49-F238E27FC236}">
                <a16:creationId xmlns:a16="http://schemas.microsoft.com/office/drawing/2014/main" id="{80E925E6-7CBB-37B9-0EEE-5F791F67D8AB}"/>
              </a:ext>
            </a:extLst>
          </p:cNvPr>
          <p:cNvSpPr txBox="1"/>
          <p:nvPr/>
        </p:nvSpPr>
        <p:spPr>
          <a:xfrm>
            <a:off x="762000" y="2478204"/>
            <a:ext cx="10665495" cy="2308324"/>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As palavras que têm sentido oposto a outra são chamadas de </a:t>
            </a:r>
            <a:r>
              <a:rPr lang="pt-BR" b="1" i="0" u="none" strike="noStrike" baseline="0" dirty="0">
                <a:solidFill>
                  <a:srgbClr val="2F2F2E"/>
                </a:solidFill>
              </a:rPr>
              <a:t>palavras antônimas</a:t>
            </a:r>
            <a:r>
              <a:rPr lang="pt-BR" b="0" i="0" u="none" strike="noStrike" baseline="0" dirty="0">
                <a:solidFill>
                  <a:srgbClr val="2F2F2E"/>
                </a:solidFill>
              </a:rPr>
              <a:t>. Alguns antônimos são formados pelo acréscimo de prefixos que atribuem o sentido de negação, de oposição à palavra ao qual são acrescentados. Exemplos:</a:t>
            </a:r>
          </a:p>
          <a:p>
            <a:pPr indent="457200" algn="just"/>
            <a:r>
              <a:rPr lang="pt-BR" b="1" i="0" u="none" strike="noStrike" baseline="0" dirty="0">
                <a:solidFill>
                  <a:srgbClr val="2F2F2E"/>
                </a:solidFill>
              </a:rPr>
              <a:t>Anti</a:t>
            </a:r>
            <a:r>
              <a:rPr lang="pt-BR" b="0" i="0" u="none" strike="noStrike" baseline="0" dirty="0">
                <a:solidFill>
                  <a:srgbClr val="2F2F2E"/>
                </a:solidFill>
              </a:rPr>
              <a:t>-higiênico: antônimo da palavra </a:t>
            </a:r>
            <a:r>
              <a:rPr lang="pt-BR" b="1" i="0" u="none" strike="noStrike" baseline="0" dirty="0">
                <a:solidFill>
                  <a:srgbClr val="2F2F2E"/>
                </a:solidFill>
              </a:rPr>
              <a:t>higiênico</a:t>
            </a:r>
            <a:r>
              <a:rPr lang="pt-BR" b="0" i="0" u="none" strike="noStrike" baseline="0" dirty="0">
                <a:solidFill>
                  <a:srgbClr val="2F2F2E"/>
                </a:solidFill>
              </a:rPr>
              <a:t>, formado com o prefixo </a:t>
            </a:r>
            <a:r>
              <a:rPr lang="pt-BR" b="1" i="0" u="none" strike="noStrike" baseline="0" dirty="0" err="1">
                <a:solidFill>
                  <a:srgbClr val="2F2F2E"/>
                </a:solidFill>
              </a:rPr>
              <a:t>anti</a:t>
            </a:r>
            <a:r>
              <a:rPr lang="pt-BR" b="0" i="0" u="none" strike="noStrike" baseline="0" dirty="0">
                <a:solidFill>
                  <a:srgbClr val="2F2F2E"/>
                </a:solidFill>
              </a:rPr>
              <a:t>-.</a:t>
            </a:r>
          </a:p>
          <a:p>
            <a:pPr indent="457200" algn="just"/>
            <a:r>
              <a:rPr lang="pt-BR" b="1" i="0" u="none" strike="noStrike" baseline="0" dirty="0">
                <a:solidFill>
                  <a:srgbClr val="2F2F2E"/>
                </a:solidFill>
              </a:rPr>
              <a:t>Contramão</a:t>
            </a:r>
            <a:r>
              <a:rPr lang="pt-BR" b="0" i="0" u="none" strike="noStrike" baseline="0" dirty="0">
                <a:solidFill>
                  <a:srgbClr val="2F2F2E"/>
                </a:solidFill>
              </a:rPr>
              <a:t>: antônimo da palavra </a:t>
            </a:r>
            <a:r>
              <a:rPr lang="pt-BR" b="1" i="0" u="none" strike="noStrike" baseline="0" dirty="0">
                <a:solidFill>
                  <a:srgbClr val="2F2F2E"/>
                </a:solidFill>
              </a:rPr>
              <a:t>mão</a:t>
            </a:r>
            <a:r>
              <a:rPr lang="pt-BR" b="0" i="0" u="none" strike="noStrike" baseline="0" dirty="0">
                <a:solidFill>
                  <a:srgbClr val="2F2F2E"/>
                </a:solidFill>
              </a:rPr>
              <a:t> (via permitida ao tráfego), formado pelo prefixo </a:t>
            </a:r>
            <a:r>
              <a:rPr lang="pt-BR" b="1" i="0" u="none" strike="noStrike" baseline="0" dirty="0">
                <a:solidFill>
                  <a:srgbClr val="2F2F2E"/>
                </a:solidFill>
              </a:rPr>
              <a:t>contra</a:t>
            </a:r>
            <a:r>
              <a:rPr lang="pt-BR" b="0" i="0" u="none" strike="noStrike" baseline="0" dirty="0">
                <a:solidFill>
                  <a:srgbClr val="2F2F2E"/>
                </a:solidFill>
              </a:rPr>
              <a:t>-.</a:t>
            </a:r>
          </a:p>
          <a:p>
            <a:pPr indent="457200" algn="just"/>
            <a:r>
              <a:rPr lang="pt-BR" b="1" i="0" u="none" strike="noStrike" baseline="0" dirty="0">
                <a:solidFill>
                  <a:srgbClr val="2F2F2E"/>
                </a:solidFill>
              </a:rPr>
              <a:t>Desestabilizar</a:t>
            </a:r>
            <a:r>
              <a:rPr lang="pt-BR" b="0" i="0" u="none" strike="noStrike" baseline="0" dirty="0">
                <a:solidFill>
                  <a:srgbClr val="2F2F2E"/>
                </a:solidFill>
              </a:rPr>
              <a:t>: antônimo de </a:t>
            </a:r>
            <a:r>
              <a:rPr lang="pt-BR" b="1" i="0" u="none" strike="noStrike" baseline="0" dirty="0">
                <a:solidFill>
                  <a:srgbClr val="2F2F2E"/>
                </a:solidFill>
              </a:rPr>
              <a:t>estabilizar</a:t>
            </a:r>
            <a:r>
              <a:rPr lang="pt-BR" b="0" i="0" u="none" strike="noStrike" baseline="0" dirty="0">
                <a:solidFill>
                  <a:srgbClr val="2F2F2E"/>
                </a:solidFill>
              </a:rPr>
              <a:t>, formado pelo prefixo </a:t>
            </a:r>
            <a:r>
              <a:rPr lang="pt-BR" b="1" i="0" u="none" strike="noStrike" baseline="0" dirty="0" err="1">
                <a:solidFill>
                  <a:srgbClr val="2F2F2E"/>
                </a:solidFill>
              </a:rPr>
              <a:t>des</a:t>
            </a:r>
            <a:r>
              <a:rPr lang="pt-BR" b="0" i="0" u="none" strike="noStrike" baseline="0" dirty="0">
                <a:solidFill>
                  <a:srgbClr val="2F2F2E"/>
                </a:solidFill>
              </a:rPr>
              <a:t>-.</a:t>
            </a:r>
          </a:p>
          <a:p>
            <a:pPr indent="457200" algn="just"/>
            <a:r>
              <a:rPr lang="pt-BR" b="1" i="0" u="none" strike="noStrike" baseline="0" dirty="0">
                <a:solidFill>
                  <a:srgbClr val="2F2F2E"/>
                </a:solidFill>
              </a:rPr>
              <a:t>Infelicidade</a:t>
            </a:r>
            <a:r>
              <a:rPr lang="pt-BR" b="0" i="0" u="none" strike="noStrike" baseline="0" dirty="0">
                <a:solidFill>
                  <a:srgbClr val="2F2F2E"/>
                </a:solidFill>
              </a:rPr>
              <a:t>: antônimo de </a:t>
            </a:r>
            <a:r>
              <a:rPr lang="pt-BR" b="1" i="0" u="none" strike="noStrike" baseline="0" dirty="0">
                <a:solidFill>
                  <a:srgbClr val="2F2F2E"/>
                </a:solidFill>
              </a:rPr>
              <a:t>felicidade</a:t>
            </a:r>
            <a:r>
              <a:rPr lang="pt-BR" b="0" i="0" u="none" strike="noStrike" baseline="0" dirty="0">
                <a:solidFill>
                  <a:srgbClr val="2F2F2E"/>
                </a:solidFill>
              </a:rPr>
              <a:t>, formado pelo prefixo </a:t>
            </a:r>
            <a:r>
              <a:rPr lang="pt-BR" b="1" i="0" u="none" strike="noStrike" baseline="0" dirty="0">
                <a:solidFill>
                  <a:srgbClr val="2F2F2E"/>
                </a:solidFill>
              </a:rPr>
              <a:t>in</a:t>
            </a:r>
            <a:r>
              <a:rPr lang="pt-BR" b="0" i="0" u="none" strike="noStrike" baseline="0" dirty="0">
                <a:solidFill>
                  <a:srgbClr val="2F2F2E"/>
                </a:solidFill>
              </a:rPr>
              <a:t>-.</a:t>
            </a:r>
          </a:p>
          <a:p>
            <a:pPr indent="457200" algn="just"/>
            <a:r>
              <a:rPr lang="pt-BR" b="1" i="0" u="none" strike="noStrike" baseline="0" dirty="0">
                <a:solidFill>
                  <a:srgbClr val="2F2F2E"/>
                </a:solidFill>
              </a:rPr>
              <a:t>Impossível</a:t>
            </a:r>
            <a:r>
              <a:rPr lang="pt-BR" i="0" u="none" strike="noStrike" baseline="0" dirty="0">
                <a:solidFill>
                  <a:srgbClr val="2F2F2E"/>
                </a:solidFill>
              </a:rPr>
              <a:t>:</a:t>
            </a:r>
            <a:r>
              <a:rPr lang="pt-BR" b="0" i="0" u="none" strike="noStrike" baseline="0" dirty="0">
                <a:solidFill>
                  <a:srgbClr val="2F2F2E"/>
                </a:solidFill>
              </a:rPr>
              <a:t> antônimo da palavra </a:t>
            </a:r>
            <a:r>
              <a:rPr lang="pt-BR" b="1" i="0" u="none" strike="noStrike" baseline="0" dirty="0">
                <a:solidFill>
                  <a:srgbClr val="2F2F2E"/>
                </a:solidFill>
              </a:rPr>
              <a:t>possível</a:t>
            </a:r>
            <a:r>
              <a:rPr lang="pt-BR" b="0" i="0" u="none" strike="noStrike" baseline="0" dirty="0">
                <a:solidFill>
                  <a:srgbClr val="2F2F2E"/>
                </a:solidFill>
              </a:rPr>
              <a:t>, formado pelo prefixo </a:t>
            </a:r>
            <a:r>
              <a:rPr lang="pt-BR" b="1" i="0" u="none" strike="noStrike" baseline="0" dirty="0" err="1">
                <a:solidFill>
                  <a:srgbClr val="2F2F2E"/>
                </a:solidFill>
              </a:rPr>
              <a:t>im</a:t>
            </a:r>
            <a:r>
              <a:rPr lang="pt-BR" b="0" i="0" u="none" strike="noStrike" baseline="0" dirty="0">
                <a:solidFill>
                  <a:srgbClr val="2F2F2E"/>
                </a:solidFill>
              </a:rPr>
              <a:t>-.</a:t>
            </a:r>
          </a:p>
        </p:txBody>
      </p:sp>
      <p:sp>
        <p:nvSpPr>
          <p:cNvPr id="9" name="Balão de Fala: Retângulo 8">
            <a:extLst>
              <a:ext uri="{FF2B5EF4-FFF2-40B4-BE49-F238E27FC236}">
                <a16:creationId xmlns:a16="http://schemas.microsoft.com/office/drawing/2014/main" id="{06BCDC29-0790-59B7-F25D-2C33C815C557}"/>
              </a:ext>
            </a:extLst>
          </p:cNvPr>
          <p:cNvSpPr/>
          <p:nvPr/>
        </p:nvSpPr>
        <p:spPr>
          <a:xfrm>
            <a:off x="5403272" y="532362"/>
            <a:ext cx="6024223" cy="1413479"/>
          </a:xfrm>
          <a:prstGeom prst="wedgeRectCallout">
            <a:avLst>
              <a:gd name="adj1" fmla="val -56748"/>
              <a:gd name="adj2" fmla="val 28725"/>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Tanto para produzir textos quanto para compreendê-los, é preciso conhecer as palavras que compõem o léxico da nossa língua, como elas são formadas e seus significados, a fim de entendê-las e empregá-las adequadamente.</a:t>
            </a:r>
          </a:p>
        </p:txBody>
      </p:sp>
      <p:pic>
        <p:nvPicPr>
          <p:cNvPr id="13" name="Imagem 12">
            <a:extLst>
              <a:ext uri="{FF2B5EF4-FFF2-40B4-BE49-F238E27FC236}">
                <a16:creationId xmlns:a16="http://schemas.microsoft.com/office/drawing/2014/main" id="{A2B02CF2-4D02-8EA0-8ABB-DA3F54DB5F65}"/>
              </a:ext>
            </a:extLst>
          </p:cNvPr>
          <p:cNvPicPr>
            <a:picLocks noChangeAspect="1"/>
          </p:cNvPicPr>
          <p:nvPr/>
        </p:nvPicPr>
        <p:blipFill>
          <a:blip r:embed="rId2"/>
          <a:stretch>
            <a:fillRect/>
          </a:stretch>
        </p:blipFill>
        <p:spPr>
          <a:xfrm>
            <a:off x="1076940" y="5186857"/>
            <a:ext cx="5334000" cy="668951"/>
          </a:xfrm>
          <a:prstGeom prst="rect">
            <a:avLst/>
          </a:prstGeom>
          <a:ln>
            <a:solidFill>
              <a:srgbClr val="2F2F2E"/>
            </a:solidFill>
          </a:ln>
          <a:effectLst>
            <a:outerShdw blurRad="50800" dist="38100" dir="2700000" algn="tl" rotWithShape="0">
              <a:prstClr val="black">
                <a:alpha val="40000"/>
              </a:prstClr>
            </a:outerShdw>
          </a:effectLst>
        </p:spPr>
      </p:pic>
      <p:pic>
        <p:nvPicPr>
          <p:cNvPr id="17" name="Imagem 16">
            <a:extLst>
              <a:ext uri="{FF2B5EF4-FFF2-40B4-BE49-F238E27FC236}">
                <a16:creationId xmlns:a16="http://schemas.microsoft.com/office/drawing/2014/main" id="{CD96A07B-D463-8CFE-4000-E35FA489D0A1}"/>
              </a:ext>
            </a:extLst>
          </p:cNvPr>
          <p:cNvPicPr>
            <a:picLocks noChangeAspect="1"/>
          </p:cNvPicPr>
          <p:nvPr/>
        </p:nvPicPr>
        <p:blipFill>
          <a:blip r:embed="rId3"/>
          <a:stretch>
            <a:fillRect/>
          </a:stretch>
        </p:blipFill>
        <p:spPr>
          <a:xfrm>
            <a:off x="7259784" y="5186856"/>
            <a:ext cx="3855276" cy="668952"/>
          </a:xfrm>
          <a:prstGeom prst="rect">
            <a:avLst/>
          </a:prstGeom>
          <a:ln>
            <a:solidFill>
              <a:srgbClr val="2F2F2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67774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descr="Imagem digital fictícia de personagem de desenho animado&#10;&#10;Descrição gerada automaticamente com confiança média">
            <a:extLst>
              <a:ext uri="{FF2B5EF4-FFF2-40B4-BE49-F238E27FC236}">
                <a16:creationId xmlns:a16="http://schemas.microsoft.com/office/drawing/2014/main" id="{353BB8C5-8601-CDCD-C687-0CC361779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818" y="1130881"/>
            <a:ext cx="5888172" cy="5397150"/>
          </a:xfrm>
          <a:prstGeom prst="rect">
            <a:avLst/>
          </a:prstGeom>
        </p:spPr>
      </p:pic>
      <p:sp useBgFill="1">
        <p:nvSpPr>
          <p:cNvPr id="7" name="Rectangle 9">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2">
            <a:extLst>
              <a:ext uri="{FF2B5EF4-FFF2-40B4-BE49-F238E27FC236}">
                <a16:creationId xmlns:a16="http://schemas.microsoft.com/office/drawing/2014/main" id="{F9FF5A2D-57B0-C10B-F028-C603A9EFDC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3936"/>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Espaço Reservado para Rodapé 3">
            <a:extLst>
              <a:ext uri="{FF2B5EF4-FFF2-40B4-BE49-F238E27FC236}">
                <a16:creationId xmlns:a16="http://schemas.microsoft.com/office/drawing/2014/main" id="{CEACE842-F4AF-E421-DDA1-8EB8287E15CA}"/>
              </a:ext>
            </a:extLst>
          </p:cNvPr>
          <p:cNvSpPr txBox="1">
            <a:spLocks/>
          </p:cNvSpPr>
          <p:nvPr/>
        </p:nvSpPr>
        <p:spPr>
          <a:xfrm>
            <a:off x="4038595" y="6487037"/>
            <a:ext cx="4114800" cy="345796"/>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pt-BR" dirty="0">
                <a:solidFill>
                  <a:schemeClr val="tx2"/>
                </a:solidFill>
              </a:rPr>
              <a:t>LÍNGUA PORTUGUESA | 7</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11" name="Espaço Reservado para Número de Slide 4">
            <a:extLst>
              <a:ext uri="{FF2B5EF4-FFF2-40B4-BE49-F238E27FC236}">
                <a16:creationId xmlns:a16="http://schemas.microsoft.com/office/drawing/2014/main" id="{EE43723C-32D3-19A5-292E-3CAD43468DC9}"/>
              </a:ext>
            </a:extLst>
          </p:cNvPr>
          <p:cNvSpPr txBox="1">
            <a:spLocks/>
          </p:cNvSpPr>
          <p:nvPr/>
        </p:nvSpPr>
        <p:spPr>
          <a:xfrm>
            <a:off x="8610601" y="6487037"/>
            <a:ext cx="2819399" cy="345796"/>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07CE569E-9B7C-4CB9-AB80-C0841F922CFF}" type="slidenum">
              <a:rPr lang="en-US" smtClean="0">
                <a:solidFill>
                  <a:schemeClr val="tx2"/>
                </a:solidFill>
              </a:rPr>
              <a:pPr>
                <a:spcAft>
                  <a:spcPts val="600"/>
                </a:spcAft>
              </a:pPr>
              <a:t>9</a:t>
            </a:fld>
            <a:endParaRPr lang="en-US" dirty="0">
              <a:solidFill>
                <a:schemeClr val="tx2"/>
              </a:solidFill>
            </a:endParaRPr>
          </a:p>
        </p:txBody>
      </p:sp>
      <p:grpSp>
        <p:nvGrpSpPr>
          <p:cNvPr id="2" name="Agrupar 1">
            <a:extLst>
              <a:ext uri="{FF2B5EF4-FFF2-40B4-BE49-F238E27FC236}">
                <a16:creationId xmlns:a16="http://schemas.microsoft.com/office/drawing/2014/main" id="{3737E2CF-2EC3-C91D-FF53-541C37CCCC24}"/>
              </a:ext>
            </a:extLst>
          </p:cNvPr>
          <p:cNvGrpSpPr/>
          <p:nvPr/>
        </p:nvGrpSpPr>
        <p:grpSpPr>
          <a:xfrm>
            <a:off x="11777941" y="1128450"/>
            <a:ext cx="414059" cy="1748964"/>
            <a:chOff x="11777941" y="1128450"/>
            <a:chExt cx="414059" cy="1748964"/>
          </a:xfrm>
        </p:grpSpPr>
        <p:sp>
          <p:nvSpPr>
            <p:cNvPr id="3" name="Rectangle 22">
              <a:extLst>
                <a:ext uri="{FF2B5EF4-FFF2-40B4-BE49-F238E27FC236}">
                  <a16:creationId xmlns:a16="http://schemas.microsoft.com/office/drawing/2014/main" id="{5449B9C3-9DDD-7BEA-71F9-B4E76455D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aixaDeTexto 3">
              <a:extLst>
                <a:ext uri="{FF2B5EF4-FFF2-40B4-BE49-F238E27FC236}">
                  <a16:creationId xmlns:a16="http://schemas.microsoft.com/office/drawing/2014/main" id="{B26EE63B-7D0F-8EF8-F43F-556806842C9F}"/>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2</a:t>
              </a:r>
            </a:p>
          </p:txBody>
        </p:sp>
      </p:grpSp>
      <p:sp>
        <p:nvSpPr>
          <p:cNvPr id="5" name="CaixaDeTexto 4">
            <a:extLst>
              <a:ext uri="{FF2B5EF4-FFF2-40B4-BE49-F238E27FC236}">
                <a16:creationId xmlns:a16="http://schemas.microsoft.com/office/drawing/2014/main" id="{0C872C07-1BB6-A169-237A-62C30EA2A449}"/>
              </a:ext>
            </a:extLst>
          </p:cNvPr>
          <p:cNvSpPr txBox="1"/>
          <p:nvPr/>
        </p:nvSpPr>
        <p:spPr>
          <a:xfrm>
            <a:off x="764505" y="331161"/>
            <a:ext cx="4638767"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Texto teatral</a:t>
            </a:r>
          </a:p>
        </p:txBody>
      </p:sp>
      <p:sp>
        <p:nvSpPr>
          <p:cNvPr id="16" name="CaixaDeTexto 15">
            <a:extLst>
              <a:ext uri="{FF2B5EF4-FFF2-40B4-BE49-F238E27FC236}">
                <a16:creationId xmlns:a16="http://schemas.microsoft.com/office/drawing/2014/main" id="{94EF681A-B523-69C9-6CA7-FC8BD4C0FCBB}"/>
              </a:ext>
            </a:extLst>
          </p:cNvPr>
          <p:cNvSpPr txBox="1"/>
          <p:nvPr/>
        </p:nvSpPr>
        <p:spPr>
          <a:xfrm>
            <a:off x="786024" y="1614465"/>
            <a:ext cx="5442331" cy="1477328"/>
          </a:xfrm>
          <a:prstGeom prst="rect">
            <a:avLst/>
          </a:prstGeom>
          <a:noFill/>
          <a:ln>
            <a:solidFill>
              <a:schemeClr val="accent1"/>
            </a:solidFill>
          </a:ln>
          <a:effectLst/>
        </p:spPr>
        <p:txBody>
          <a:bodyPr wrap="square" anchor="ctr">
            <a:spAutoFit/>
          </a:bodyPr>
          <a:lstStyle/>
          <a:p>
            <a:pPr indent="457200" algn="just"/>
            <a:r>
              <a:rPr lang="pt-BR" b="0" i="0" u="none" strike="noStrike" baseline="0" dirty="0">
                <a:solidFill>
                  <a:srgbClr val="2F2F2E"/>
                </a:solidFill>
              </a:rPr>
              <a:t>Os </a:t>
            </a:r>
            <a:r>
              <a:rPr lang="pt-BR" b="1" i="0" u="none" strike="noStrike" baseline="0" dirty="0">
                <a:solidFill>
                  <a:srgbClr val="2F2F2E"/>
                </a:solidFill>
              </a:rPr>
              <a:t>textos teatrais</a:t>
            </a:r>
            <a:r>
              <a:rPr lang="pt-BR" b="0" i="0" u="none" strike="noStrike" baseline="0" dirty="0">
                <a:solidFill>
                  <a:srgbClr val="2F2F2E"/>
                </a:solidFill>
              </a:rPr>
              <a:t>, ou textos dramáticos, são escritos para serem encenados – representados pelos atores que encarnam as personagens – e têm a finalidade de divertir, emocionar e, muitas vezes, criticar costumes e práticas sociais. </a:t>
            </a:r>
          </a:p>
        </p:txBody>
      </p:sp>
      <p:sp>
        <p:nvSpPr>
          <p:cNvPr id="18" name="Balão de Fala: Retângulo 17">
            <a:extLst>
              <a:ext uri="{FF2B5EF4-FFF2-40B4-BE49-F238E27FC236}">
                <a16:creationId xmlns:a16="http://schemas.microsoft.com/office/drawing/2014/main" id="{197EFF5C-BA77-A477-E153-E2411F66DBC6}"/>
              </a:ext>
            </a:extLst>
          </p:cNvPr>
          <p:cNvSpPr/>
          <p:nvPr/>
        </p:nvSpPr>
        <p:spPr>
          <a:xfrm>
            <a:off x="1082643" y="3624155"/>
            <a:ext cx="4849091" cy="2296389"/>
          </a:xfrm>
          <a:prstGeom prst="wedgeRectCallout">
            <a:avLst>
              <a:gd name="adj1" fmla="val -40773"/>
              <a:gd name="adj2" fmla="val -62942"/>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2"/>
                </a:solidFill>
              </a:rPr>
              <a:t>O enredo é composto basicamente de quatro partes.  A </a:t>
            </a:r>
            <a:r>
              <a:rPr lang="pt-BR" b="1" dirty="0">
                <a:solidFill>
                  <a:schemeClr val="tx2"/>
                </a:solidFill>
              </a:rPr>
              <a:t>introdução</a:t>
            </a:r>
            <a:r>
              <a:rPr lang="pt-BR" dirty="0">
                <a:solidFill>
                  <a:schemeClr val="tx2"/>
                </a:solidFill>
              </a:rPr>
              <a:t> é a apresentação das personagens e dos antecedentes da ação. O </a:t>
            </a:r>
            <a:r>
              <a:rPr lang="pt-BR" b="1" dirty="0">
                <a:solidFill>
                  <a:schemeClr val="tx2"/>
                </a:solidFill>
              </a:rPr>
              <a:t>conflito</a:t>
            </a:r>
            <a:r>
              <a:rPr lang="pt-BR" dirty="0">
                <a:solidFill>
                  <a:schemeClr val="tx2"/>
                </a:solidFill>
              </a:rPr>
              <a:t> é o conjunto de peripécias que fazem a ação progredir. O </a:t>
            </a:r>
            <a:r>
              <a:rPr lang="pt-BR" b="1" dirty="0">
                <a:solidFill>
                  <a:schemeClr val="tx2"/>
                </a:solidFill>
              </a:rPr>
              <a:t>clímax</a:t>
            </a:r>
            <a:r>
              <a:rPr lang="pt-BR" dirty="0">
                <a:solidFill>
                  <a:schemeClr val="tx2"/>
                </a:solidFill>
              </a:rPr>
              <a:t> é o ponto culminante ou de maior tensão do conflito. O </a:t>
            </a:r>
            <a:r>
              <a:rPr lang="pt-BR" b="1" dirty="0">
                <a:solidFill>
                  <a:schemeClr val="tx2"/>
                </a:solidFill>
              </a:rPr>
              <a:t>desfecho</a:t>
            </a:r>
            <a:r>
              <a:rPr lang="pt-BR" dirty="0">
                <a:solidFill>
                  <a:schemeClr val="tx2"/>
                </a:solidFill>
              </a:rPr>
              <a:t> é a finalização da ação dramática.</a:t>
            </a:r>
          </a:p>
        </p:txBody>
      </p:sp>
      <p:sp>
        <p:nvSpPr>
          <p:cNvPr id="19" name="CaixaDeTexto 18">
            <a:extLst>
              <a:ext uri="{FF2B5EF4-FFF2-40B4-BE49-F238E27FC236}">
                <a16:creationId xmlns:a16="http://schemas.microsoft.com/office/drawing/2014/main" id="{1A6DBEDA-EED8-085D-62AD-EB0BA2AD8DE0}"/>
              </a:ext>
            </a:extLst>
          </p:cNvPr>
          <p:cNvSpPr txBox="1"/>
          <p:nvPr/>
        </p:nvSpPr>
        <p:spPr>
          <a:xfrm rot="16200000">
            <a:off x="11306925" y="4603604"/>
            <a:ext cx="1356089" cy="123111"/>
          </a:xfrm>
          <a:prstGeom prst="rect">
            <a:avLst/>
          </a:prstGeom>
          <a:noFill/>
        </p:spPr>
        <p:txBody>
          <a:bodyPr wrap="square" lIns="0" tIns="0" rIns="0" bIns="0" anchor="t">
            <a:spAutoFit/>
          </a:bodyPr>
          <a:lstStyle/>
          <a:p>
            <a:r>
              <a:rPr lang="pt-BR" sz="800" b="0" i="0" u="none" strike="noStrike" baseline="0" dirty="0">
                <a:solidFill>
                  <a:srgbClr val="2F2F2E"/>
                </a:solidFill>
              </a:rPr>
              <a:t>LUCIANO TASSO</a:t>
            </a:r>
            <a:endParaRPr lang="pt-BR" sz="800" dirty="0"/>
          </a:p>
        </p:txBody>
      </p:sp>
    </p:spTree>
    <p:extLst>
      <p:ext uri="{BB962C8B-B14F-4D97-AF65-F5344CB8AC3E}">
        <p14:creationId xmlns:p14="http://schemas.microsoft.com/office/powerpoint/2010/main" val="2321193008"/>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TM10001106[[fn=Selo]]</Template>
  <TotalTime>7091</TotalTime>
  <Words>1569</Words>
  <Application>Microsoft Office PowerPoint</Application>
  <PresentationFormat>Widescreen</PresentationFormat>
  <Paragraphs>115</Paragraphs>
  <Slides>13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Gill Sans MT</vt:lpstr>
      <vt:lpstr>Impact</vt:lpstr>
      <vt:lpstr>Selo</vt:lpstr>
      <vt:lpstr>LÍNGUA PORTUGUESA</vt:lpstr>
      <vt:lpstr>MÓDULO 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4</cp:revision>
  <dcterms:created xsi:type="dcterms:W3CDTF">2023-05-09T16:52:21Z</dcterms:created>
  <dcterms:modified xsi:type="dcterms:W3CDTF">2023-06-02T18:24:19Z</dcterms:modified>
</cp:coreProperties>
</file>