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E6EA1-B8C0-4E50-8DBA-2392F6575518}" v="3" dt="2023-05-22T18:22:50.751"/>
    <p1510:client id="{52761433-4CC1-4D44-B768-3490AD7236AE}" v="803" dt="2023-05-22T13:07:33.687"/>
    <p1510:client id="{B61F9702-8A63-38F1-B659-A21784920AAC}" v="1" dt="2023-05-23T13:18:4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6.xml"/><Relationship Id="rId7" Type="http://schemas.openxmlformats.org/officeDocument/2006/relationships/slide" Target="../slides/slide11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Relationship Id="rId9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Poema contemporâneo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Poema e pintura</a:t>
          </a:r>
          <a:endParaRPr lang="en-US" sz="1600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Oração e seus termos essenciais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Figuras de linguagem: comparação, antítese, eufemismo e ironia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Romance infantojuvenil</a:t>
          </a:r>
          <a:endParaRPr lang="en-US" sz="1600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Sujeito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46A9A2A-2D19-40DC-9A48-11C1C4D7E70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Recursos expressivos do poema</a:t>
          </a:r>
          <a:endParaRPr lang="en-US" sz="1600" dirty="0"/>
        </a:p>
      </dgm:t>
    </dgm:pt>
    <dgm:pt modelId="{671BB904-173B-4107-B167-E34F951644DC}" type="parTrans" cxnId="{A4D84759-85CC-40C7-8EDE-6AF8F76AB63E}">
      <dgm:prSet/>
      <dgm:spPr/>
      <dgm:t>
        <a:bodyPr/>
        <a:lstStyle/>
        <a:p>
          <a:endParaRPr lang="en-US"/>
        </a:p>
      </dgm:t>
    </dgm:pt>
    <dgm:pt modelId="{782E218C-F8B1-40C8-BBCE-2A773AF2B597}" type="sibTrans" cxnId="{A4D84759-85CC-40C7-8EDE-6AF8F76AB63E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Amor também é saúde</a:t>
          </a:r>
          <a:endParaRPr lang="en-US" sz="160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9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9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9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9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9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9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9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9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9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5" presStyleCnt="9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5" presStyleCnt="9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6" presStyleCnt="9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6" presStyleCnt="9"/>
      <dgm:spPr/>
    </dgm:pt>
    <dgm:pt modelId="{86A3F955-2C1E-49E7-9BE8-8CF707D0EF1B}" type="pres">
      <dgm:prSet presAssocID="{67D4DD36-7167-4EE3-AAB6-6D16D695BE11}" presName="vert1" presStyleCnt="0"/>
      <dgm:spPr/>
    </dgm:pt>
    <dgm:pt modelId="{C019E50D-7D0C-4C09-894F-53A069A93C4A}" type="pres">
      <dgm:prSet presAssocID="{846A9A2A-2D19-40DC-9A48-11C1C4D7E700}" presName="thickLine" presStyleLbl="alignNode1" presStyleIdx="7" presStyleCnt="9"/>
      <dgm:spPr/>
    </dgm:pt>
    <dgm:pt modelId="{1323866F-FF28-4E48-813E-C42AF0CB83FA}" type="pres">
      <dgm:prSet presAssocID="{846A9A2A-2D19-40DC-9A48-11C1C4D7E700}" presName="horz1" presStyleCnt="0"/>
      <dgm:spPr/>
    </dgm:pt>
    <dgm:pt modelId="{A1DD4CE9-A4F0-49C0-86F6-A3E81DAC25DD}" type="pres">
      <dgm:prSet presAssocID="{846A9A2A-2D19-40DC-9A48-11C1C4D7E700}" presName="tx1" presStyleLbl="revTx" presStyleIdx="7" presStyleCnt="9"/>
      <dgm:spPr/>
    </dgm:pt>
    <dgm:pt modelId="{7D4FEA9E-2348-4731-9063-FDCAD978C014}" type="pres">
      <dgm:prSet presAssocID="{846A9A2A-2D19-40DC-9A48-11C1C4D7E700}" presName="vert1" presStyleCnt="0"/>
      <dgm:spPr/>
    </dgm:pt>
    <dgm:pt modelId="{6446D9C9-28CA-481A-BB4C-074C2097E0FE}" type="pres">
      <dgm:prSet presAssocID="{89F76081-474B-4721-B88A-8D51A4BA0CF7}" presName="thickLine" presStyleLbl="alignNode1" presStyleIdx="8" presStyleCnt="9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8" presStyleCnt="9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5" destOrd="0" parTransId="{972185F9-D5AE-4019-B3E3-85964688415B}" sibTransId="{005A549E-AE69-4996-93AA-251BCE5363D9}"/>
    <dgm:cxn modelId="{0F46F333-64E5-4C0A-9481-7327FFD62ED0}" type="presOf" srcId="{846A9A2A-2D19-40DC-9A48-11C1C4D7E700}" destId="{A1DD4CE9-A4F0-49C0-86F6-A3E81DAC25DD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A4D84759-85CC-40C7-8EDE-6AF8F76AB63E}" srcId="{9D9C0E9A-327C-40DB-A9EB-983EC9E0D98F}" destId="{846A9A2A-2D19-40DC-9A48-11C1C4D7E700}" srcOrd="7" destOrd="0" parTransId="{671BB904-173B-4107-B167-E34F951644DC}" sibTransId="{782E218C-F8B1-40C8-BBCE-2A773AF2B597}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8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6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0" destOrd="0" presId="urn:microsoft.com/office/officeart/2008/layout/LinedList"/>
    <dgm:cxn modelId="{981D8DFD-6179-4358-884E-1DA895176A40}" type="presParOf" srcId="{983EBE8F-2CFB-4918-8A71-8FB6106D1EE5}" destId="{4A9E3B3C-54F8-4B4F-AC3E-24B85842DAD5}" srcOrd="11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2" destOrd="0" presId="urn:microsoft.com/office/officeart/2008/layout/LinedList"/>
    <dgm:cxn modelId="{BB7D6D23-B886-42CF-9F54-01F3877062A3}" type="presParOf" srcId="{983EBE8F-2CFB-4918-8A71-8FB6106D1EE5}" destId="{DE259A85-32B1-4FE4-BC9D-D8F56AD70206}" srcOrd="13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69716FD3-C931-4133-84CB-553153EE9B69}" type="presParOf" srcId="{983EBE8F-2CFB-4918-8A71-8FB6106D1EE5}" destId="{C019E50D-7D0C-4C09-894F-53A069A93C4A}" srcOrd="14" destOrd="0" presId="urn:microsoft.com/office/officeart/2008/layout/LinedList"/>
    <dgm:cxn modelId="{F42079DB-13D5-4874-8FAC-F5CFDF6DA75D}" type="presParOf" srcId="{983EBE8F-2CFB-4918-8A71-8FB6106D1EE5}" destId="{1323866F-FF28-4E48-813E-C42AF0CB83FA}" srcOrd="15" destOrd="0" presId="urn:microsoft.com/office/officeart/2008/layout/LinedList"/>
    <dgm:cxn modelId="{0C663916-55A4-4174-8870-4E8B27729569}" type="presParOf" srcId="{1323866F-FF28-4E48-813E-C42AF0CB83FA}" destId="{A1DD4CE9-A4F0-49C0-86F6-A3E81DAC25DD}" srcOrd="0" destOrd="0" presId="urn:microsoft.com/office/officeart/2008/layout/LinedList"/>
    <dgm:cxn modelId="{A6BAC83B-5E6F-4067-B919-5689DDEE38A5}" type="presParOf" srcId="{1323866F-FF28-4E48-813E-C42AF0CB83FA}" destId="{7D4FEA9E-2348-4731-9063-FDCAD978C014}" srcOrd="1" destOrd="0" presId="urn:microsoft.com/office/officeart/2008/layout/LinedList"/>
    <dgm:cxn modelId="{C89E747D-12E1-4D3E-84E9-4E32E6609BC3}" type="presParOf" srcId="{983EBE8F-2CFB-4918-8A71-8FB6106D1EE5}" destId="{6446D9C9-28CA-481A-BB4C-074C2097E0FE}" srcOrd="16" destOrd="0" presId="urn:microsoft.com/office/officeart/2008/layout/LinedList"/>
    <dgm:cxn modelId="{F4228EDE-8ADB-42AE-8FA6-57CCDB16E525}" type="presParOf" srcId="{983EBE8F-2CFB-4918-8A71-8FB6106D1EE5}" destId="{20F995C1-147E-431B-BB8C-11EDA345A614}" srcOrd="17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8375AD7D-9BA0-48EC-8DB6-6934D928E08F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Poema contemporâneo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AB9CB741-FC9F-421B-8DB7-B6256D0F3B01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Poema e pintura</a:t>
          </a:r>
          <a:endParaRPr lang="en-US" sz="1600" kern="1200" dirty="0"/>
        </a:p>
      </dsp:txBody>
      <dsp:txXfrm>
        <a:off x="0" y="1011412"/>
        <a:ext cx="10664949" cy="505428"/>
      </dsp:txXfrm>
    </dsp:sp>
    <dsp:sp modelId="{314D560E-CBD9-4858-A0A2-945D9A381B28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Oração e seus termos essenciais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D0219F05-B755-4B07-A349-B9A905942F22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Figuras de linguagem: comparação, antítese, eufemismo e ironia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E0ACE31B-7687-4EE7-9573-63F09584CD36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Romance infantojuvenil</a:t>
          </a:r>
          <a:endParaRPr lang="en-US" sz="1600" kern="1200" dirty="0"/>
        </a:p>
      </dsp:txBody>
      <dsp:txXfrm>
        <a:off x="0" y="2527697"/>
        <a:ext cx="10664949" cy="505428"/>
      </dsp:txXfrm>
    </dsp:sp>
    <dsp:sp modelId="{2721A207-0C1E-469B-8CAD-57DF57B826C1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Sujeito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C019E50D-7D0C-4C09-894F-53A069A93C4A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D4CE9-A4F0-49C0-86F6-A3E81DAC25DD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Recursos expressivos do poema</a:t>
          </a:r>
          <a:endParaRPr lang="en-US" sz="1600" kern="1200" dirty="0"/>
        </a:p>
      </dsp:txBody>
      <dsp:txXfrm>
        <a:off x="0" y="3538553"/>
        <a:ext cx="10664949" cy="505428"/>
      </dsp:txXfrm>
    </dsp:sp>
    <dsp:sp modelId="{6446D9C9-28CA-481A-BB4C-074C2097E0FE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Amor também é saúde</a:t>
          </a:r>
          <a:endParaRPr lang="en-US" sz="160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477A23-CA87-406A-8B6A-FC9A69FCC27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918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F95A-3CD6-4FC9-9557-B267D7D7433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00C2-FCB1-4728-9147-55CD81C45D6B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C05F-71D1-4900-937C-4A5FDA148E34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49550E-1FB4-4B07-B461-67D4E91528B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358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4FB0-CC8E-4E91-BCD2-D180252F2285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6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018D-A17C-4529-B924-E223BEE25752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6D2A-736B-4F2D-BDEE-5299606EF67A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8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A77-63CA-4FDD-AF01-6E1F7065E1E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80DDCAF-CB5B-4434-8463-32EAD3D4FC3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290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5A9996-0A1A-4DBF-AAD8-CCAFCA97911D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6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538006-12BE-4359-BCA1-33EC8A12011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8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id="{F902D9C3-A2D6-427B-9932-595C8854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32" name="Freeform 13">
            <a:extLst>
              <a:ext uri="{FF2B5EF4-FFF2-40B4-BE49-F238E27FC236}">
                <a16:creationId xmlns:a16="http://schemas.microsoft.com/office/drawing/2014/main" id="{29F962F9-373D-428A-A8D8-2D9BCEFA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7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5155704F-2692-4975-BBA1-97A45EFD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8F8E3D33-6F4C-400D-9EDE-338E0B568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390290-6E06-1E5D-B466-F271DC4056AC}"/>
              </a:ext>
            </a:extLst>
          </p:cNvPr>
          <p:cNvSpPr>
            <a:spLocks noGrp="1"/>
          </p:cNvSpPr>
          <p:nvPr/>
        </p:nvSpPr>
        <p:spPr>
          <a:xfrm>
            <a:off x="4038595" y="12141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tx2"/>
                </a:solidFill>
              </a:rPr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4D2EEE-4726-90FA-C8A7-DBA862016FD1}"/>
              </a:ext>
            </a:extLst>
          </p:cNvPr>
          <p:cNvSpPr txBox="1"/>
          <p:nvPr/>
        </p:nvSpPr>
        <p:spPr>
          <a:xfrm>
            <a:off x="764506" y="331161"/>
            <a:ext cx="3271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Sujeito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36D0D9-2640-1F6F-D4E7-93FA11DF6CC1}"/>
              </a:ext>
            </a:extLst>
          </p:cNvPr>
          <p:cNvSpPr txBox="1"/>
          <p:nvPr/>
        </p:nvSpPr>
        <p:spPr>
          <a:xfrm>
            <a:off x="764500" y="1651705"/>
            <a:ext cx="1066299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sujeito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o termo da oração sobre o qual se declara algo e com o qual o verbo geralmente concorda. Além de simples e composto, há outras classificações para o sujeito.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F664E1DE-3BAD-0BEB-721B-1C725287ABAE}"/>
              </a:ext>
            </a:extLst>
          </p:cNvPr>
          <p:cNvSpPr/>
          <p:nvPr/>
        </p:nvSpPr>
        <p:spPr>
          <a:xfrm>
            <a:off x="5737882" y="331162"/>
            <a:ext cx="4752326" cy="954106"/>
          </a:xfrm>
          <a:prstGeom prst="wedgeRectCallout">
            <a:avLst>
              <a:gd name="adj1" fmla="val -58426"/>
              <a:gd name="adj2" fmla="val 2060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As orações são formadas, geralmente, por dois elementos essenciais: o </a:t>
            </a:r>
            <a:r>
              <a:rPr lang="pt-BR" b="1" dirty="0">
                <a:solidFill>
                  <a:schemeClr val="tx2"/>
                </a:solidFill>
              </a:rPr>
              <a:t>sujeito</a:t>
            </a:r>
            <a:r>
              <a:rPr lang="pt-BR" dirty="0">
                <a:solidFill>
                  <a:schemeClr val="tx2"/>
                </a:solidFill>
              </a:rPr>
              <a:t> e o </a:t>
            </a:r>
            <a:r>
              <a:rPr lang="pt-BR" b="1" dirty="0">
                <a:solidFill>
                  <a:schemeClr val="tx2"/>
                </a:solidFill>
              </a:rPr>
              <a:t>predicado</a:t>
            </a:r>
            <a:r>
              <a:rPr lang="pt-B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64FA72-5EC3-9EDE-6B85-7A4E4D7B9672}"/>
              </a:ext>
            </a:extLst>
          </p:cNvPr>
          <p:cNvSpPr txBox="1"/>
          <p:nvPr/>
        </p:nvSpPr>
        <p:spPr>
          <a:xfrm>
            <a:off x="764495" y="2625830"/>
            <a:ext cx="106629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Sujeito simples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aquele em que o sintagma nominal tem apenas um núcleo, que pode ser substantivo ou pronome.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BEAFC2-75D0-BB60-E641-E78021431A8B}"/>
              </a:ext>
            </a:extLst>
          </p:cNvPr>
          <p:cNvSpPr txBox="1"/>
          <p:nvPr/>
        </p:nvSpPr>
        <p:spPr>
          <a:xfrm>
            <a:off x="764494" y="3638598"/>
            <a:ext cx="106629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Sujeito composto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aquele em que o sintagma nominal apresenta mais de um núcleo.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D06750-5A4E-F260-A2E6-68CEDFD1EDD0}"/>
              </a:ext>
            </a:extLst>
          </p:cNvPr>
          <p:cNvSpPr txBox="1"/>
          <p:nvPr/>
        </p:nvSpPr>
        <p:spPr>
          <a:xfrm>
            <a:off x="764493" y="4374367"/>
            <a:ext cx="106629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Sujeito implícito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elíptico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ou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oculto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aquele que não está expresso na oração, mas pode ser identificado pela desinência verbal ou pelo contexto.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F559A3-F592-7B96-CA3E-5A8A7353EDAB}"/>
              </a:ext>
            </a:extLst>
          </p:cNvPr>
          <p:cNvSpPr txBox="1"/>
          <p:nvPr/>
        </p:nvSpPr>
        <p:spPr>
          <a:xfrm>
            <a:off x="764492" y="5382233"/>
            <a:ext cx="106629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Sujeito indeterminado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aquele que não está expresso na oração porque não se pode ou não se quer identificá-lo.</a:t>
            </a:r>
          </a:p>
        </p:txBody>
      </p:sp>
    </p:spTree>
    <p:extLst>
      <p:ext uri="{BB962C8B-B14F-4D97-AF65-F5344CB8AC3E}">
        <p14:creationId xmlns:p14="http://schemas.microsoft.com/office/powerpoint/2010/main" val="296811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087B8226-5408-D6A4-D270-6FBCB21F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205" y="1111384"/>
            <a:ext cx="3698734" cy="534152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5BC884-6819-44B5-47BC-38C106E7A9EE}"/>
              </a:ext>
            </a:extLst>
          </p:cNvPr>
          <p:cNvSpPr txBox="1"/>
          <p:nvPr/>
        </p:nvSpPr>
        <p:spPr>
          <a:xfrm>
            <a:off x="764506" y="331161"/>
            <a:ext cx="5331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Recursos expressivos do poema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D3B72C-BDDC-21E8-BEFE-CAAFCB35C49A}"/>
              </a:ext>
            </a:extLst>
          </p:cNvPr>
          <p:cNvSpPr txBox="1"/>
          <p:nvPr/>
        </p:nvSpPr>
        <p:spPr>
          <a:xfrm>
            <a:off x="764504" y="1754928"/>
            <a:ext cx="576069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Os sentidos dos poemas são construídos não apenas por palavras, mas também por recursos sonoros, como a rimas, por recursos semânticos, como o uso de figuras de linguagem, e por recursos gráfico-espaciais.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57E370-9812-4595-A348-7FC62D2C728B}"/>
              </a:ext>
            </a:extLst>
          </p:cNvPr>
          <p:cNvSpPr txBox="1"/>
          <p:nvPr/>
        </p:nvSpPr>
        <p:spPr>
          <a:xfrm rot="16200000">
            <a:off x="9628250" y="4931071"/>
            <a:ext cx="2896207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CUNHA, LEO. VENDO POESIA. SÃO PAULO: FTD, 2009. P. 28.</a:t>
            </a:r>
            <a:endParaRPr lang="pt-BR" sz="8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13F5601-DA06-3753-B40E-20CE20988A10}"/>
              </a:ext>
            </a:extLst>
          </p:cNvPr>
          <p:cNvSpPr txBox="1"/>
          <p:nvPr/>
        </p:nvSpPr>
        <p:spPr>
          <a:xfrm>
            <a:off x="4386327" y="5876141"/>
            <a:ext cx="2812469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</a:rPr>
              <a:t>CUNHA, Leo. </a:t>
            </a:r>
            <a:r>
              <a:rPr lang="pt-BR" sz="1600" b="1" dirty="0">
                <a:solidFill>
                  <a:srgbClr val="2F2F2E"/>
                </a:solidFill>
              </a:rPr>
              <a:t>Vendo poesia</a:t>
            </a:r>
            <a:r>
              <a:rPr lang="pt-BR" sz="1600" dirty="0">
                <a:solidFill>
                  <a:srgbClr val="2F2F2E"/>
                </a:solidFill>
              </a:rPr>
              <a:t>. São Paulo: FTD, 2010. p. 28.</a:t>
            </a:r>
            <a:endParaRPr lang="pt-BR" sz="1600" dirty="0"/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F1B61D57-2C33-ACEB-4649-3A8990C7856F}"/>
              </a:ext>
            </a:extLst>
          </p:cNvPr>
          <p:cNvSpPr/>
          <p:nvPr/>
        </p:nvSpPr>
        <p:spPr>
          <a:xfrm>
            <a:off x="1123898" y="3603069"/>
            <a:ext cx="5041909" cy="1625260"/>
          </a:xfrm>
          <a:prstGeom prst="wedgeRectCallout">
            <a:avLst>
              <a:gd name="adj1" fmla="val -40935"/>
              <a:gd name="adj2" fmla="val -6521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Recursos que expressam os aspectos sonoros das palavras também </a:t>
            </a:r>
            <a:r>
              <a:rPr lang="pt-BR" b="1" dirty="0">
                <a:solidFill>
                  <a:schemeClr val="tx2"/>
                </a:solidFill>
              </a:rPr>
              <a:t>são figuras de</a:t>
            </a:r>
          </a:p>
          <a:p>
            <a:pPr algn="ctr"/>
            <a:r>
              <a:rPr lang="pt-BR" b="1" dirty="0">
                <a:solidFill>
                  <a:schemeClr val="tx2"/>
                </a:solidFill>
              </a:rPr>
              <a:t>linguagem</a:t>
            </a:r>
            <a:r>
              <a:rPr lang="pt-BR" dirty="0">
                <a:solidFill>
                  <a:schemeClr val="tx2"/>
                </a:solidFill>
              </a:rPr>
              <a:t>.  A repetição de fonemas vocálicos é denominada </a:t>
            </a:r>
            <a:r>
              <a:rPr lang="pt-BR" b="1" dirty="0">
                <a:solidFill>
                  <a:schemeClr val="tx2"/>
                </a:solidFill>
              </a:rPr>
              <a:t>assonância</a:t>
            </a:r>
            <a:r>
              <a:rPr lang="pt-BR" dirty="0">
                <a:solidFill>
                  <a:schemeClr val="tx2"/>
                </a:solidFill>
              </a:rPr>
              <a:t>. A repetição de</a:t>
            </a:r>
          </a:p>
          <a:p>
            <a:pPr algn="ctr"/>
            <a:r>
              <a:rPr lang="pt-BR" dirty="0">
                <a:solidFill>
                  <a:schemeClr val="tx2"/>
                </a:solidFill>
              </a:rPr>
              <a:t>fonemas consonantais é denominada </a:t>
            </a:r>
            <a:r>
              <a:rPr lang="pt-BR" b="1" dirty="0">
                <a:solidFill>
                  <a:schemeClr val="tx2"/>
                </a:solidFill>
              </a:rPr>
              <a:t>aliteração</a:t>
            </a:r>
            <a:r>
              <a:rPr lang="pt-BR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36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C03FDA64-9969-7BFD-4BCC-7A686D97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4" y="2484193"/>
            <a:ext cx="6801799" cy="39915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960196-2BC6-4FBC-C53E-D3BA920C8F7E}"/>
              </a:ext>
            </a:extLst>
          </p:cNvPr>
          <p:cNvSpPr txBox="1"/>
          <p:nvPr/>
        </p:nvSpPr>
        <p:spPr>
          <a:xfrm>
            <a:off x="764506" y="331161"/>
            <a:ext cx="5331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Amor também é saúde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F61AB6-8A6D-F8F3-9742-A85C349ED845}"/>
              </a:ext>
            </a:extLst>
          </p:cNvPr>
          <p:cNvSpPr txBox="1"/>
          <p:nvPr/>
        </p:nvSpPr>
        <p:spPr>
          <a:xfrm>
            <a:off x="764495" y="1616429"/>
            <a:ext cx="1066299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D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iferentes autores utilizam os mais diversos recursos para expressar seus sentimentos e abordar a temática do amor.  A música e o audiovisual também são utilizados como formas de expressão por artistas.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CBFC0C-B35B-8637-F8AA-37FD33774F8E}"/>
              </a:ext>
            </a:extLst>
          </p:cNvPr>
          <p:cNvSpPr txBox="1"/>
          <p:nvPr/>
        </p:nvSpPr>
        <p:spPr>
          <a:xfrm>
            <a:off x="7563783" y="5628366"/>
            <a:ext cx="3863711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/>
            <a:r>
              <a:rPr lang="pt-BR" sz="1600" i="1" dirty="0">
                <a:solidFill>
                  <a:srgbClr val="2F2F2E"/>
                </a:solidFill>
              </a:rPr>
              <a:t>Frame</a:t>
            </a:r>
            <a:r>
              <a:rPr lang="pt-BR" sz="1600" dirty="0">
                <a:solidFill>
                  <a:srgbClr val="2F2F2E"/>
                </a:solidFill>
              </a:rPr>
              <a:t> do videoclipe da música “Felicidade”, de Marcelo </a:t>
            </a:r>
            <a:r>
              <a:rPr lang="pt-BR" sz="1600" dirty="0" err="1">
                <a:solidFill>
                  <a:srgbClr val="2F2F2E"/>
                </a:solidFill>
              </a:rPr>
              <a:t>Jeneci</a:t>
            </a:r>
            <a:r>
              <a:rPr lang="pt-BR" sz="1600" dirty="0">
                <a:solidFill>
                  <a:srgbClr val="2F2F2E"/>
                </a:solidFill>
              </a:rPr>
              <a:t> e Laura </a:t>
            </a:r>
            <a:r>
              <a:rPr lang="pt-BR" sz="1600" dirty="0" err="1">
                <a:solidFill>
                  <a:srgbClr val="2F2F2E"/>
                </a:solidFill>
              </a:rPr>
              <a:t>Lavieri</a:t>
            </a:r>
            <a:r>
              <a:rPr lang="pt-BR" sz="1600" dirty="0">
                <a:solidFill>
                  <a:srgbClr val="2F2F2E"/>
                </a:solidFill>
              </a:rPr>
              <a:t>, dirigido por Lucas </a:t>
            </a:r>
            <a:r>
              <a:rPr lang="pt-BR" sz="1600" dirty="0" err="1">
                <a:solidFill>
                  <a:srgbClr val="2F2F2E"/>
                </a:solidFill>
              </a:rPr>
              <a:t>Cirillo</a:t>
            </a:r>
            <a:r>
              <a:rPr lang="pt-BR" sz="1600" dirty="0">
                <a:solidFill>
                  <a:srgbClr val="2F2F2E"/>
                </a:solidFill>
              </a:rPr>
              <a:t>. Sairé (PE), 2011.</a:t>
            </a:r>
            <a:endParaRPr 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692A23-8141-4F47-1C78-475A15FCED78}"/>
              </a:ext>
            </a:extLst>
          </p:cNvPr>
          <p:cNvSpPr txBox="1"/>
          <p:nvPr/>
        </p:nvSpPr>
        <p:spPr>
          <a:xfrm rot="16200000">
            <a:off x="-747675" y="4930074"/>
            <a:ext cx="2896207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BIGBONSAI/PESSOA PRODUTORA E SOM LIVRE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05203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A28CE82-672A-03B7-4363-EFECCDEB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13270"/>
          </a:xfrm>
        </p:spPr>
        <p:txBody>
          <a:bodyPr>
            <a:normAutofit/>
          </a:bodyPr>
          <a:lstStyle/>
          <a:p>
            <a:r>
              <a:rPr lang="pt-BR" sz="5000" dirty="0"/>
              <a:t>MÓDULO 1</a:t>
            </a: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16E515C2-A1AC-1E01-A09E-97EA78772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640384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6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edifício, ao ar livre, placa, frente&#10;&#10;Descrição gerada automaticamente">
            <a:extLst>
              <a:ext uri="{FF2B5EF4-FFF2-40B4-BE49-F238E27FC236}">
                <a16:creationId xmlns:a16="http://schemas.microsoft.com/office/drawing/2014/main" id="{5DE64AA0-6953-7DB9-C670-97A632AA55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65"/>
            <a:ext cx="12191995" cy="6865198"/>
          </a:xfrm>
          <a:prstGeom prst="rect">
            <a:avLst/>
          </a:prstGeom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BAED03-9B36-8243-9C8F-24BFDA7A784A}"/>
              </a:ext>
            </a:extLst>
          </p:cNvPr>
          <p:cNvSpPr txBox="1"/>
          <p:nvPr/>
        </p:nvSpPr>
        <p:spPr>
          <a:xfrm>
            <a:off x="7592286" y="5045911"/>
            <a:ext cx="3837714" cy="5651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chemeClr val="tx2"/>
                </a:solidFill>
              </a:rPr>
              <a:t>Intervenção urbana de Ygor </a:t>
            </a:r>
            <a:r>
              <a:rPr lang="pt-BR" sz="1600" dirty="0" err="1">
                <a:solidFill>
                  <a:schemeClr val="tx2"/>
                </a:solidFill>
              </a:rPr>
              <a:t>Marotta</a:t>
            </a:r>
            <a:r>
              <a:rPr lang="pt-BR" sz="1600" dirty="0">
                <a:solidFill>
                  <a:schemeClr val="tx2"/>
                </a:solidFill>
              </a:rPr>
              <a:t> em rua do Rio de Janeiro (RJ). Fotografia de 2013.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1A76527-4722-39BE-331C-E3114019E7AB}"/>
              </a:ext>
            </a:extLst>
          </p:cNvPr>
          <p:cNvSpPr txBox="1"/>
          <p:nvPr/>
        </p:nvSpPr>
        <p:spPr>
          <a:xfrm>
            <a:off x="8283614" y="163489"/>
            <a:ext cx="356285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INTERVENÇÃO URBANA DE YGOR MAROTTA/FOTO: RENATO MANGOLIN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16584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C8823A20-014E-DF0F-F0A4-BFFFCA3C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000" y="-168416"/>
            <a:ext cx="4561533" cy="6858000"/>
          </a:xfrm>
          <a:prstGeom prst="rect">
            <a:avLst/>
          </a:prstGeom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9E0B11-A22C-F899-801D-C3CFC5784325}"/>
              </a:ext>
            </a:extLst>
          </p:cNvPr>
          <p:cNvSpPr txBox="1"/>
          <p:nvPr/>
        </p:nvSpPr>
        <p:spPr>
          <a:xfrm>
            <a:off x="767010" y="348799"/>
            <a:ext cx="5516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Poema contemporâneo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933711-F1C5-5F2E-2185-755D99CB51C9}"/>
              </a:ext>
            </a:extLst>
          </p:cNvPr>
          <p:cNvSpPr txBox="1"/>
          <p:nvPr/>
        </p:nvSpPr>
        <p:spPr>
          <a:xfrm>
            <a:off x="767011" y="1749918"/>
            <a:ext cx="473014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poema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texto do campo artístico-literário, caracteriza-se pelo uso de uma linguagem subjetiva e figurada, que cria novos sentidos. Por meio do trabalho do poeta com as palavras, o leitor é convidado a se identificar com o que lê e descobrir outros modos de ver, perceber e sentir o mundo.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FC5631-0C91-FC01-1638-3323833D6322}"/>
              </a:ext>
            </a:extLst>
          </p:cNvPr>
          <p:cNvSpPr txBox="1"/>
          <p:nvPr/>
        </p:nvSpPr>
        <p:spPr>
          <a:xfrm>
            <a:off x="767010" y="4228255"/>
            <a:ext cx="884493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poema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uma composição em versos com forma fixa ou versos livres, que pode ou não apresentar rimas. Também há poemas em prosa, poemas visuais, poemas concretos.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palavra é a matéria-prima do poeta.  Ao escrever um poema, o poeta escolhe as palavras, explorando-as por meio de diferentes recursos que a língua oferece, para criar novos sentidos e despertar diferentes percepções e sensações no leitor.</a:t>
            </a:r>
            <a:endParaRPr lang="pt-BR" dirty="0"/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F31F11BB-3107-1FF1-F77B-D222D747372B}"/>
              </a:ext>
            </a:extLst>
          </p:cNvPr>
          <p:cNvSpPr/>
          <p:nvPr/>
        </p:nvSpPr>
        <p:spPr>
          <a:xfrm>
            <a:off x="6095995" y="1708517"/>
            <a:ext cx="2917099" cy="2114127"/>
          </a:xfrm>
          <a:prstGeom prst="wedgeRectCallout">
            <a:avLst>
              <a:gd name="adj1" fmla="val -42360"/>
              <a:gd name="adj2" fmla="val 5762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</a:t>
            </a:r>
            <a:r>
              <a:rPr lang="pt-BR" b="1" dirty="0">
                <a:solidFill>
                  <a:schemeClr val="tx2"/>
                </a:solidFill>
              </a:rPr>
              <a:t>poema</a:t>
            </a:r>
            <a:r>
              <a:rPr lang="pt-BR" dirty="0">
                <a:solidFill>
                  <a:schemeClr val="tx2"/>
                </a:solidFill>
              </a:rPr>
              <a:t> geralmente é estruturado em </a:t>
            </a:r>
            <a:r>
              <a:rPr lang="pt-BR" b="1" dirty="0">
                <a:solidFill>
                  <a:schemeClr val="tx2"/>
                </a:solidFill>
              </a:rPr>
              <a:t>versos</a:t>
            </a:r>
            <a:r>
              <a:rPr lang="pt-BR" dirty="0">
                <a:solidFill>
                  <a:schemeClr val="tx2"/>
                </a:solidFill>
              </a:rPr>
              <a:t> e </a:t>
            </a:r>
            <a:r>
              <a:rPr lang="pt-BR" b="1" dirty="0">
                <a:solidFill>
                  <a:schemeClr val="tx2"/>
                </a:solidFill>
              </a:rPr>
              <a:t>estrofes</a:t>
            </a:r>
            <a:r>
              <a:rPr lang="pt-BR" dirty="0">
                <a:solidFill>
                  <a:schemeClr val="tx2"/>
                </a:solidFill>
              </a:rPr>
              <a:t>. Cada verso representa uma linha do poema e cada conjunto de versos é chamado de estrofe.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FA12075-4275-DDAE-6E72-C33F707403E0}"/>
              </a:ext>
            </a:extLst>
          </p:cNvPr>
          <p:cNvSpPr txBox="1"/>
          <p:nvPr/>
        </p:nvSpPr>
        <p:spPr>
          <a:xfrm rot="16200000">
            <a:off x="11548936" y="3508274"/>
            <a:ext cx="872067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BEATRIZ MAYUMI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52512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F18F2B4A-BDED-EAE2-6C4B-9BAADE53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855" y="340490"/>
            <a:ext cx="4542419" cy="611883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C3D58E-5FEE-06BC-691D-F9F81BE607A2}"/>
              </a:ext>
            </a:extLst>
          </p:cNvPr>
          <p:cNvSpPr txBox="1"/>
          <p:nvPr/>
        </p:nvSpPr>
        <p:spPr>
          <a:xfrm>
            <a:off x="767010" y="348799"/>
            <a:ext cx="5516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Poema e pintura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3B35E2-15BD-7C37-B88F-476110F1E12E}"/>
              </a:ext>
            </a:extLst>
          </p:cNvPr>
          <p:cNvSpPr txBox="1"/>
          <p:nvPr/>
        </p:nvSpPr>
        <p:spPr>
          <a:xfrm>
            <a:off x="2949105" y="5641539"/>
            <a:ext cx="3520970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</a:rPr>
              <a:t>AFREMOV, Leonid. </a:t>
            </a:r>
            <a:r>
              <a:rPr lang="pt-BR" sz="1600" b="1" dirty="0">
                <a:solidFill>
                  <a:srgbClr val="2F2F2E"/>
                </a:solidFill>
              </a:rPr>
              <a:t>Beijo sob a chuva</a:t>
            </a:r>
            <a:r>
              <a:rPr lang="pt-BR" sz="1600" dirty="0">
                <a:solidFill>
                  <a:srgbClr val="2F2F2E"/>
                </a:solidFill>
              </a:rPr>
              <a:t>. 2010. Óleo sobre tela, 75 cm x 100 cm. Coleção particular.</a:t>
            </a:r>
            <a:endParaRPr lang="pt-BR"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1C0C72-B49A-9622-5B94-BD6FDA7D499E}"/>
              </a:ext>
            </a:extLst>
          </p:cNvPr>
          <p:cNvSpPr txBox="1"/>
          <p:nvPr/>
        </p:nvSpPr>
        <p:spPr>
          <a:xfrm rot="16200000">
            <a:off x="9442957" y="4584756"/>
            <a:ext cx="356285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COLEÇÃO PARTICULAR/LEONID AFREMOV/AFREMOV.COM</a:t>
            </a:r>
            <a:endParaRPr lang="pt-BR" sz="8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3846CE3-4CF3-6AFE-5C6F-23A678606AE4}"/>
              </a:ext>
            </a:extLst>
          </p:cNvPr>
          <p:cNvSpPr txBox="1"/>
          <p:nvPr/>
        </p:nvSpPr>
        <p:spPr>
          <a:xfrm>
            <a:off x="767010" y="1790204"/>
            <a:ext cx="490028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amor não é tema somente da literatura, mas também de outras formas de arte. Assim como os poemas, as artes visuais são carregadas de significado e despertam diferentes percepções.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AB9F8DDF-3058-DB93-E096-B1278F2625D5}"/>
              </a:ext>
            </a:extLst>
          </p:cNvPr>
          <p:cNvSpPr/>
          <p:nvPr/>
        </p:nvSpPr>
        <p:spPr>
          <a:xfrm>
            <a:off x="1758604" y="3493281"/>
            <a:ext cx="2917099" cy="1743164"/>
          </a:xfrm>
          <a:prstGeom prst="wedgeRectCallout">
            <a:avLst>
              <a:gd name="adj1" fmla="val 62128"/>
              <a:gd name="adj2" fmla="val 18374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Ao mostrar uma cena do cotidiano, o artista consegue expressar sentidos múltiplos e provocar diferentes compreensões.</a:t>
            </a:r>
          </a:p>
        </p:txBody>
      </p:sp>
    </p:spTree>
    <p:extLst>
      <p:ext uri="{BB962C8B-B14F-4D97-AF65-F5344CB8AC3E}">
        <p14:creationId xmlns:p14="http://schemas.microsoft.com/office/powerpoint/2010/main" val="166350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D7926D-5A42-5BFA-0F6A-BC246EE3E5A5}"/>
              </a:ext>
            </a:extLst>
          </p:cNvPr>
          <p:cNvSpPr txBox="1"/>
          <p:nvPr/>
        </p:nvSpPr>
        <p:spPr>
          <a:xfrm>
            <a:off x="767010" y="348799"/>
            <a:ext cx="3271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Oração e seus termos essenciais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B471D0-2471-EC6C-559C-521D879BD144}"/>
              </a:ext>
            </a:extLst>
          </p:cNvPr>
          <p:cNvSpPr txBox="1"/>
          <p:nvPr/>
        </p:nvSpPr>
        <p:spPr>
          <a:xfrm>
            <a:off x="767011" y="1968826"/>
            <a:ext cx="1065798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Os textos, de maneira geral, são organizados em frases, orações e períodos para que o leitor possa atribuir sentidos a eles.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706C86-37DD-24D4-B035-D4F9D0836327}"/>
              </a:ext>
            </a:extLst>
          </p:cNvPr>
          <p:cNvSpPr txBox="1"/>
          <p:nvPr/>
        </p:nvSpPr>
        <p:spPr>
          <a:xfrm>
            <a:off x="764500" y="2905578"/>
            <a:ext cx="1066299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Sujeito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o termo da oração sobre o qual se declara algo e com o qual o verbo geralmente concorda.</a:t>
            </a:r>
          </a:p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Predicado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o termo da oração que declara algo sobre o sujeito.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7C7B7AC-9872-0D1A-2203-631CC2CE01E2}"/>
              </a:ext>
            </a:extLst>
          </p:cNvPr>
          <p:cNvSpPr txBox="1"/>
          <p:nvPr/>
        </p:nvSpPr>
        <p:spPr>
          <a:xfrm>
            <a:off x="765750" y="3709530"/>
            <a:ext cx="1066049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spc="-20" dirty="0">
                <a:solidFill>
                  <a:srgbClr val="2F2F2E"/>
                </a:solidFill>
              </a:rPr>
              <a:t>As partes que compõem o sujeito e o predicado são preenchidas, na oração, por sintagmas nominais e verbais.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65F9A992-8718-837C-896E-DF7C19D7167D}"/>
              </a:ext>
            </a:extLst>
          </p:cNvPr>
          <p:cNvSpPr/>
          <p:nvPr/>
        </p:nvSpPr>
        <p:spPr>
          <a:xfrm>
            <a:off x="5474749" y="348801"/>
            <a:ext cx="5950242" cy="1277738"/>
          </a:xfrm>
          <a:prstGeom prst="wedgeRectCallout">
            <a:avLst>
              <a:gd name="adj1" fmla="val -22103"/>
              <a:gd name="adj2" fmla="val 64346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Lembre-se: as frases possuem sentido completo e podem ou não apresentar um verbo. Já as orações são formadas por frases (ou parte de uma frase) que possuem obrigatoriamente uma forma verbal (verbo ou locução verbal).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6150E843-4C93-9CE5-5726-2881FFA52E5F}"/>
              </a:ext>
            </a:extLst>
          </p:cNvPr>
          <p:cNvSpPr/>
          <p:nvPr/>
        </p:nvSpPr>
        <p:spPr>
          <a:xfrm>
            <a:off x="1662329" y="4364721"/>
            <a:ext cx="2917099" cy="1743164"/>
          </a:xfrm>
          <a:prstGeom prst="wedgeRectCallout">
            <a:avLst>
              <a:gd name="adj1" fmla="val -40935"/>
              <a:gd name="adj2" fmla="val -6190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Sintagma nominal </a:t>
            </a:r>
            <a:r>
              <a:rPr lang="pt-BR" dirty="0">
                <a:solidFill>
                  <a:schemeClr val="tx2"/>
                </a:solidFill>
              </a:rPr>
              <a:t>é a parte da oração que tem um substantivo (ou pronome) como núcleo.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DE69CD45-4F79-7A90-0FC3-4F460A0AE87F}"/>
              </a:ext>
            </a:extLst>
          </p:cNvPr>
          <p:cNvSpPr/>
          <p:nvPr/>
        </p:nvSpPr>
        <p:spPr>
          <a:xfrm>
            <a:off x="7155366" y="4364721"/>
            <a:ext cx="3374305" cy="1743164"/>
          </a:xfrm>
          <a:prstGeom prst="wedgeRectCallout">
            <a:avLst>
              <a:gd name="adj1" fmla="val -40935"/>
              <a:gd name="adj2" fmla="val -6190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Sintagma verbal </a:t>
            </a:r>
            <a:r>
              <a:rPr lang="pt-BR" dirty="0">
                <a:solidFill>
                  <a:schemeClr val="tx2"/>
                </a:solidFill>
              </a:rPr>
              <a:t>é a parte da oração constituída pelo predicado e que tem um verbo ou uma locução verbal como núcleo.</a:t>
            </a:r>
          </a:p>
        </p:txBody>
      </p:sp>
    </p:spTree>
    <p:extLst>
      <p:ext uri="{BB962C8B-B14F-4D97-AF65-F5344CB8AC3E}">
        <p14:creationId xmlns:p14="http://schemas.microsoft.com/office/powerpoint/2010/main" val="299538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1E6B6E-3A72-A7AF-1CDD-4026676C22CE}"/>
              </a:ext>
            </a:extLst>
          </p:cNvPr>
          <p:cNvSpPr txBox="1"/>
          <p:nvPr/>
        </p:nvSpPr>
        <p:spPr>
          <a:xfrm>
            <a:off x="767010" y="348799"/>
            <a:ext cx="8293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Figuras de linguagem: comparação, antítese, eufemismo e ironia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96FA3F-2BF5-A6DF-5789-8300E3BA47A2}"/>
              </a:ext>
            </a:extLst>
          </p:cNvPr>
          <p:cNvSpPr txBox="1"/>
          <p:nvPr/>
        </p:nvSpPr>
        <p:spPr>
          <a:xfrm>
            <a:off x="764500" y="1651705"/>
            <a:ext cx="106629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comparação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a aproximação de dois termos entre os quais existe alguma relação de semelhança, buscando destacar determinada característica de um deles. O elemento de comparação fica explícito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F0BFCBD5-71F7-612D-1913-61848464A726}"/>
              </a:ext>
            </a:extLst>
          </p:cNvPr>
          <p:cNvSpPr/>
          <p:nvPr/>
        </p:nvSpPr>
        <p:spPr>
          <a:xfrm>
            <a:off x="8279340" y="3018769"/>
            <a:ext cx="3059355" cy="2818655"/>
          </a:xfrm>
          <a:prstGeom prst="wedgeRectCallout">
            <a:avLst>
              <a:gd name="adj1" fmla="val -40935"/>
              <a:gd name="adj2" fmla="val -6190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As palavras e expressões podem ser usadas com sentidos diferentes dos habituais, para construir imagens simbólicas e dar mais expressividade ao que se deseja dizer. Esses recursos linguísticos são chamados de </a:t>
            </a:r>
            <a:r>
              <a:rPr lang="pt-BR" b="1" dirty="0">
                <a:solidFill>
                  <a:schemeClr val="tx2"/>
                </a:solidFill>
              </a:rPr>
              <a:t>figuras de linguagem</a:t>
            </a:r>
            <a:r>
              <a:rPr lang="pt-B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8FE10C-51BE-639A-A9A3-3B1C9DA6AD15}"/>
              </a:ext>
            </a:extLst>
          </p:cNvPr>
          <p:cNvSpPr txBox="1"/>
          <p:nvPr/>
        </p:nvSpPr>
        <p:spPr>
          <a:xfrm>
            <a:off x="764500" y="2646835"/>
            <a:ext cx="66615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antítese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consiste no uso de palavras ou expressões de significados opostos.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074BEA-8C64-7419-CD75-85AE9F5824CC}"/>
              </a:ext>
            </a:extLst>
          </p:cNvPr>
          <p:cNvSpPr txBox="1"/>
          <p:nvPr/>
        </p:nvSpPr>
        <p:spPr>
          <a:xfrm>
            <a:off x="764500" y="3641965"/>
            <a:ext cx="666153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eufemismo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consiste no emprego de palavras ou expressões que suavizam um sentido ou uma mensagem considerada desagradável ou chocante.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29DE409-556B-8618-54C7-3730D46CC3AB}"/>
              </a:ext>
            </a:extLst>
          </p:cNvPr>
          <p:cNvSpPr txBox="1"/>
          <p:nvPr/>
        </p:nvSpPr>
        <p:spPr>
          <a:xfrm>
            <a:off x="764500" y="4914094"/>
            <a:ext cx="666153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ironia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consiste em afirmar o contrário daquilo que realmente se quer dizer ou questionar determinado comportamento com a intenção de ridicularizar ou criticar.</a:t>
            </a:r>
          </a:p>
        </p:txBody>
      </p:sp>
    </p:spTree>
    <p:extLst>
      <p:ext uri="{BB962C8B-B14F-4D97-AF65-F5344CB8AC3E}">
        <p14:creationId xmlns:p14="http://schemas.microsoft.com/office/powerpoint/2010/main" val="9220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Desenho de navio na água&#10;&#10;Descrição gerada automaticamente com confiança média">
            <a:extLst>
              <a:ext uri="{FF2B5EF4-FFF2-40B4-BE49-F238E27FC236}">
                <a16:creationId xmlns:a16="http://schemas.microsoft.com/office/drawing/2014/main" id="{BC51736D-260F-72AA-8B2F-0D84ECE2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8965"/>
            <a:ext cx="12192005" cy="6846238"/>
          </a:xfrm>
          <a:prstGeom prst="rect">
            <a:avLst/>
          </a:prstGeom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6E24DDF-644F-2D74-69B2-FD3FEAFBFD23}"/>
              </a:ext>
            </a:extLst>
          </p:cNvPr>
          <p:cNvSpPr txBox="1"/>
          <p:nvPr/>
        </p:nvSpPr>
        <p:spPr>
          <a:xfrm>
            <a:off x="6095995" y="349378"/>
            <a:ext cx="3271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Romance infantojuvenil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C6A720F-C282-BCA9-3147-D1BB2B9FB041}"/>
              </a:ext>
            </a:extLst>
          </p:cNvPr>
          <p:cNvSpPr txBox="1"/>
          <p:nvPr/>
        </p:nvSpPr>
        <p:spPr>
          <a:xfrm>
            <a:off x="6095995" y="1652863"/>
            <a:ext cx="533400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romance infantojuvenil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um gênero narrativo dirigido a um público específico e suas histórias, que podem ser originais ou adaptações, contêm elementos que buscam atrair leitores dessa faixa etária.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Os temas e conflitos abordados na narrativa costumam gerar uma forte identificação com o leitor e podem ou não ter uma história de amor no centro da trama principal.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Esse gênero pode circular de forma impressa ou digital e ser transformado em filmes, novelas, séries e </a:t>
            </a:r>
            <a:r>
              <a:rPr lang="pt-BR" b="0" i="1" u="none" strike="noStrike" baseline="0" dirty="0">
                <a:solidFill>
                  <a:srgbClr val="2F2F2E"/>
                </a:solidFill>
              </a:rPr>
              <a:t>games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38DDB5D-3012-ABB7-8D57-4FC0463F72E7}"/>
              </a:ext>
            </a:extLst>
          </p:cNvPr>
          <p:cNvSpPr txBox="1"/>
          <p:nvPr/>
        </p:nvSpPr>
        <p:spPr>
          <a:xfrm rot="16200000">
            <a:off x="11535082" y="3352598"/>
            <a:ext cx="89977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ERICK GERVASIO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03407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Homem e mulher sentados em um sofá&#10;&#10;Descrição gerada automaticamente com confiança baixa">
            <a:extLst>
              <a:ext uri="{FF2B5EF4-FFF2-40B4-BE49-F238E27FC236}">
                <a16:creationId xmlns:a16="http://schemas.microsoft.com/office/drawing/2014/main" id="{E39D6CBA-5E34-E75A-E9FD-6F92EDB3D5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65"/>
            <a:ext cx="12192001" cy="6841798"/>
          </a:xfrm>
          <a:prstGeom prst="rect">
            <a:avLst/>
          </a:prstGeom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4826C1-8403-94DE-9526-DB13C52F817B}"/>
              </a:ext>
            </a:extLst>
          </p:cNvPr>
          <p:cNvSpPr txBox="1"/>
          <p:nvPr/>
        </p:nvSpPr>
        <p:spPr>
          <a:xfrm>
            <a:off x="764506" y="1767076"/>
            <a:ext cx="466942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Nos romances, há várias tramas que se desencadeiam no decorrer da narração da história principal e em torno dos protagonistas.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Essas tramas são compostas de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enredo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ambientação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personagens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que vão se construindo ao longo da história.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6FD97F-15DE-3D6D-D546-93CD32666413}"/>
              </a:ext>
            </a:extLst>
          </p:cNvPr>
          <p:cNvSpPr txBox="1"/>
          <p:nvPr/>
        </p:nvSpPr>
        <p:spPr>
          <a:xfrm rot="16200000">
            <a:off x="11535082" y="3352598"/>
            <a:ext cx="89977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ERICK GERVASIO</a:t>
            </a:r>
            <a:endParaRPr lang="pt-BR" sz="800" dirty="0"/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31090D0B-50BB-B957-CE99-88DA603E2ED1}"/>
              </a:ext>
            </a:extLst>
          </p:cNvPr>
          <p:cNvSpPr/>
          <p:nvPr/>
        </p:nvSpPr>
        <p:spPr>
          <a:xfrm>
            <a:off x="6758074" y="1767076"/>
            <a:ext cx="3951559" cy="1748965"/>
          </a:xfrm>
          <a:prstGeom prst="wedgeRectCallout">
            <a:avLst>
              <a:gd name="adj1" fmla="val -59530"/>
              <a:gd name="adj2" fmla="val 2576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</a:t>
            </a:r>
            <a:r>
              <a:rPr lang="pt-BR" b="1" dirty="0">
                <a:solidFill>
                  <a:schemeClr val="tx2"/>
                </a:solidFill>
              </a:rPr>
              <a:t>tempo</a:t>
            </a:r>
            <a:r>
              <a:rPr lang="pt-BR" dirty="0">
                <a:solidFill>
                  <a:schemeClr val="tx2"/>
                </a:solidFill>
              </a:rPr>
              <a:t> e o </a:t>
            </a:r>
            <a:r>
              <a:rPr lang="pt-BR" b="1" dirty="0">
                <a:solidFill>
                  <a:schemeClr val="tx2"/>
                </a:solidFill>
              </a:rPr>
              <a:t>espaço</a:t>
            </a:r>
            <a:r>
              <a:rPr lang="pt-BR" dirty="0">
                <a:solidFill>
                  <a:schemeClr val="tx2"/>
                </a:solidFill>
              </a:rPr>
              <a:t>, em que se cria uma ambientação para os fatos que serão narrados, são elementos fundamentais para a construção do enredo de uma narrativa.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736EF19-EB04-A6C3-A989-B9F7F8262780}"/>
              </a:ext>
            </a:extLst>
          </p:cNvPr>
          <p:cNvSpPr txBox="1"/>
          <p:nvPr/>
        </p:nvSpPr>
        <p:spPr>
          <a:xfrm>
            <a:off x="764506" y="331161"/>
            <a:ext cx="3271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Romance infantojuvenil</a:t>
            </a:r>
          </a:p>
        </p:txBody>
      </p:sp>
      <p:sp>
        <p:nvSpPr>
          <p:cNvPr id="35" name="Balão de Fala: Retângulo 34">
            <a:extLst>
              <a:ext uri="{FF2B5EF4-FFF2-40B4-BE49-F238E27FC236}">
                <a16:creationId xmlns:a16="http://schemas.microsoft.com/office/drawing/2014/main" id="{D847EE96-C3E5-5A8C-9CC6-036CF9E3BAF0}"/>
              </a:ext>
            </a:extLst>
          </p:cNvPr>
          <p:cNvSpPr/>
          <p:nvPr/>
        </p:nvSpPr>
        <p:spPr>
          <a:xfrm>
            <a:off x="6294624" y="4024360"/>
            <a:ext cx="4878458" cy="1748965"/>
          </a:xfrm>
          <a:prstGeom prst="wedgeRectCallout">
            <a:avLst>
              <a:gd name="adj1" fmla="val -61234"/>
              <a:gd name="adj2" fmla="val -3681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Nesses textos, predomina o uso de adjetivos e locuções adjetivas para caracterizar personagens, espaços e ambientes. Pode ser usado o discurso direto nas falas das personagens para dar mais dinamismo e vivacidade à trama.</a:t>
            </a:r>
          </a:p>
        </p:txBody>
      </p:sp>
    </p:spTree>
    <p:extLst>
      <p:ext uri="{BB962C8B-B14F-4D97-AF65-F5344CB8AC3E}">
        <p14:creationId xmlns:p14="http://schemas.microsoft.com/office/powerpoint/2010/main" val="2623915224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7091</TotalTime>
  <Words>1298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Selo</vt:lpstr>
      <vt:lpstr>LÍNGUA PORTUGUESA</vt:lpstr>
      <vt:lpstr>MÓDULO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4</cp:revision>
  <dcterms:created xsi:type="dcterms:W3CDTF">2023-05-09T16:52:21Z</dcterms:created>
  <dcterms:modified xsi:type="dcterms:W3CDTF">2023-06-02T18:23:47Z</dcterms:modified>
</cp:coreProperties>
</file>