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379" r:id="rId6"/>
    <p:sldId id="381" r:id="rId7"/>
    <p:sldId id="380" r:id="rId8"/>
    <p:sldId id="382" r:id="rId9"/>
    <p:sldId id="383" r:id="rId10"/>
    <p:sldId id="270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68" d="100"/>
          <a:sy n="68" d="100"/>
        </p:scale>
        <p:origin x="570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229418-93CB-46A1-9052-5658BAC71BFF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4C1155F0-2EBE-4323-AC8A-984B700F71C3}">
      <dgm:prSet phldrT="[Texto]" custT="1"/>
      <dgm:spPr>
        <a:solidFill>
          <a:srgbClr val="9B3937"/>
        </a:solidFill>
        <a:ln>
          <a:solidFill>
            <a:schemeClr val="bg1"/>
          </a:solidFill>
        </a:ln>
      </dgm:spPr>
      <dgm:t>
        <a:bodyPr/>
        <a:lstStyle/>
        <a:p>
          <a:endParaRPr lang="pt-BR" sz="1800" dirty="0">
            <a:latin typeface="Roboto" pitchFamily="2" charset="0"/>
            <a:ea typeface="Roboto" pitchFamily="2" charset="0"/>
          </a:endParaRPr>
        </a:p>
        <a:p>
          <a:r>
            <a:rPr lang="pt-BR" sz="1800" dirty="0">
              <a:latin typeface="Roboto" pitchFamily="2" charset="0"/>
              <a:ea typeface="Roboto" pitchFamily="2" charset="0"/>
            </a:rPr>
            <a:t>A escravidão (por dívidas, delitos e guerra, por exemplo) existia na África antes da chegada dos europeus. 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152EBF9F-83E7-4B87-AA9D-302CF340358D}" type="parTrans" cxnId="{CF69CC0C-90AD-46B0-BD41-7452E407181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650DB69-CE66-48B0-BB18-F7A2F22E4DC2}" type="sibTrans" cxnId="{CF69CC0C-90AD-46B0-BD41-7452E407181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CFBAA5A-C852-4AB4-AFAF-C53BDABA5482}">
      <dgm:prSet phldrT="[Texto]" custT="1"/>
      <dgm:spPr>
        <a:solidFill>
          <a:srgbClr val="E51A05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No século XV, os europeus passaram a comprar escravos africanos. O tráfico de escravos se tornou a base da economia mercantil.</a:t>
          </a:r>
        </a:p>
      </dgm:t>
    </dgm:pt>
    <dgm:pt modelId="{4E7FF068-E72F-4465-B388-B346919F24B0}" type="parTrans" cxnId="{A3B0C2BF-1AA7-42C5-8DE3-DF8A2195763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13F786C-5FC4-4D0B-B20F-A7B73FD19C95}" type="sibTrans" cxnId="{A3B0C2BF-1AA7-42C5-8DE3-DF8A21957636}">
      <dgm:prSet/>
      <dgm:spPr>
        <a:solidFill>
          <a:srgbClr val="CF3131"/>
        </a:solidFill>
        <a:ln>
          <a:solidFill>
            <a:srgbClr val="C00000"/>
          </a:solidFill>
        </a:ln>
      </dgm:spPr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23BCB4F-37E2-4A9F-B3DF-F050865E4D88}">
      <dgm:prSet phldrT="[Texto]" custT="1"/>
      <dgm:spPr>
        <a:solidFill>
          <a:srgbClr val="CF3131"/>
        </a:solidFill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  <a:p>
          <a:r>
            <a:rPr lang="pt-BR" sz="1800" dirty="0">
              <a:latin typeface="Roboto" pitchFamily="2" charset="0"/>
              <a:ea typeface="Roboto" pitchFamily="2" charset="0"/>
            </a:rPr>
            <a:t>Diferentemente de escravidões anteriores, a escravidão moderna tornava o escravo uma mercadoria e explorava um grupo étnico específico.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58E9621F-913F-4D19-A445-B0AAC3B9B133}" type="parTrans" cxnId="{CF407F18-68CE-4566-BFD1-4D79EF26CA5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1E54035-9F5B-48E1-B7C4-61172C3E7E01}" type="sibTrans" cxnId="{CF407F18-68CE-4566-BFD1-4D79EF26CA53}">
      <dgm:prSet/>
      <dgm:spPr>
        <a:solidFill>
          <a:srgbClr val="CF3131"/>
        </a:solidFill>
      </dgm:spPr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5D35D06-B72D-4806-8F14-19917004534D}">
      <dgm:prSet phldrT="[Texto]" custT="1"/>
      <dgm:spPr>
        <a:solidFill>
          <a:srgbClr val="E46E6E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Milhões de pessoas foram trazidas da África como escravos para o trabalho na agricultura na América.</a:t>
          </a:r>
        </a:p>
      </dgm:t>
    </dgm:pt>
    <dgm:pt modelId="{3E92FACD-D216-4D69-9394-7402C4256833}" type="parTrans" cxnId="{387C403D-1BA1-496E-A601-B6C545C26F2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E7A89A4-3674-41B6-93E1-894795ECF86C}" type="sibTrans" cxnId="{387C403D-1BA1-496E-A601-B6C545C26F21}">
      <dgm:prSet/>
      <dgm:spPr>
        <a:solidFill>
          <a:srgbClr val="CF3131"/>
        </a:solidFill>
      </dgm:spPr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642D467-A651-4CDC-B25A-A2BEFB02451A}">
      <dgm:prSet phldrT="[Texto]" custT="1"/>
      <dgm:spPr>
        <a:solidFill>
          <a:srgbClr val="F35353"/>
        </a:solidFill>
      </dgm:spPr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1800" dirty="0">
              <a:latin typeface="Roboto" pitchFamily="2" charset="0"/>
              <a:ea typeface="Roboto" pitchFamily="2" charset="0"/>
            </a:rPr>
            <a:t>Os escravizados eram comprados a preços baixos e vendidos na América com grandes lucros para os traficantes.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A66D25D-4206-4BEA-A5D3-F53DB9DC1B0A}" type="parTrans" cxnId="{BF232CBF-B727-4A63-807E-0FE0B735CF8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BE9DA91-C21C-4D60-B3FD-2974E7437805}" type="sibTrans" cxnId="{BF232CBF-B727-4A63-807E-0FE0B735CF8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D4872C6-6AE7-4C86-B982-5D3F2F558DD2}" type="pres">
      <dgm:prSet presAssocID="{CB229418-93CB-46A1-9052-5658BAC71BFF}" presName="Name0" presStyleCnt="0">
        <dgm:presLayoutVars>
          <dgm:dir/>
          <dgm:resizeHandles/>
        </dgm:presLayoutVars>
      </dgm:prSet>
      <dgm:spPr/>
    </dgm:pt>
    <dgm:pt modelId="{346F77C5-82D0-4EDF-95F1-6A66F7A90CF5}" type="pres">
      <dgm:prSet presAssocID="{4C1155F0-2EBE-4323-AC8A-984B700F71C3}" presName="compNode" presStyleCnt="0"/>
      <dgm:spPr/>
    </dgm:pt>
    <dgm:pt modelId="{9E3E9231-1AEA-4785-8798-5E080C7D4A7C}" type="pres">
      <dgm:prSet presAssocID="{4C1155F0-2EBE-4323-AC8A-984B700F71C3}" presName="dummyConnPt" presStyleCnt="0"/>
      <dgm:spPr/>
    </dgm:pt>
    <dgm:pt modelId="{8EF3D793-73FF-44E4-8E0C-647E45F8C13B}" type="pres">
      <dgm:prSet presAssocID="{4C1155F0-2EBE-4323-AC8A-984B700F71C3}" presName="node" presStyleLbl="node1" presStyleIdx="0" presStyleCnt="5" custScaleX="210551" custScaleY="176416" custLinFactNeighborX="-33833" custLinFactNeighborY="3889">
        <dgm:presLayoutVars>
          <dgm:bulletEnabled val="1"/>
        </dgm:presLayoutVars>
      </dgm:prSet>
      <dgm:spPr/>
    </dgm:pt>
    <dgm:pt modelId="{D8F3BE77-8A6A-4434-A0D2-D7B31FF3B51B}" type="pres">
      <dgm:prSet presAssocID="{8650DB69-CE66-48B0-BB18-F7A2F22E4DC2}" presName="sibTrans" presStyleLbl="bgSibTrans2D1" presStyleIdx="0" presStyleCnt="4"/>
      <dgm:spPr/>
    </dgm:pt>
    <dgm:pt modelId="{9CBD8714-FF99-4608-962D-CDA8D694AEDC}" type="pres">
      <dgm:prSet presAssocID="{4CFBAA5A-C852-4AB4-AFAF-C53BDABA5482}" presName="compNode" presStyleCnt="0"/>
      <dgm:spPr/>
    </dgm:pt>
    <dgm:pt modelId="{BFE074C5-DBF0-4CC8-903F-81C4A5F85FAE}" type="pres">
      <dgm:prSet presAssocID="{4CFBAA5A-C852-4AB4-AFAF-C53BDABA5482}" presName="dummyConnPt" presStyleCnt="0"/>
      <dgm:spPr/>
    </dgm:pt>
    <dgm:pt modelId="{9C2165D4-29D3-47AE-93EF-284EDB9619B0}" type="pres">
      <dgm:prSet presAssocID="{4CFBAA5A-C852-4AB4-AFAF-C53BDABA5482}" presName="node" presStyleLbl="node1" presStyleIdx="1" presStyleCnt="5" custScaleX="210551" custScaleY="142370" custLinFactNeighborX="-82937" custLinFactNeighborY="7648">
        <dgm:presLayoutVars>
          <dgm:bulletEnabled val="1"/>
        </dgm:presLayoutVars>
      </dgm:prSet>
      <dgm:spPr/>
    </dgm:pt>
    <dgm:pt modelId="{515C90A5-E7FD-4028-9735-639EDA0F6375}" type="pres">
      <dgm:prSet presAssocID="{713F786C-5FC4-4D0B-B20F-A7B73FD19C95}" presName="sibTrans" presStyleLbl="bgSibTrans2D1" presStyleIdx="1" presStyleCnt="4" custAng="168766" custLinFactNeighborX="28370" custLinFactNeighborY="49049"/>
      <dgm:spPr/>
    </dgm:pt>
    <dgm:pt modelId="{08F9711E-872C-449B-8A9D-387C47655F9D}" type="pres">
      <dgm:prSet presAssocID="{023BCB4F-37E2-4A9F-B3DF-F050865E4D88}" presName="compNode" presStyleCnt="0"/>
      <dgm:spPr/>
    </dgm:pt>
    <dgm:pt modelId="{F39505CB-000D-4DEC-8DB2-D730E553C1D8}" type="pres">
      <dgm:prSet presAssocID="{023BCB4F-37E2-4A9F-B3DF-F050865E4D88}" presName="dummyConnPt" presStyleCnt="0"/>
      <dgm:spPr/>
    </dgm:pt>
    <dgm:pt modelId="{65E962C2-0F25-45D9-B266-B6026F911A91}" type="pres">
      <dgm:prSet presAssocID="{023BCB4F-37E2-4A9F-B3DF-F050865E4D88}" presName="node" presStyleLbl="node1" presStyleIdx="2" presStyleCnt="5" custScaleX="210551" custScaleY="189346" custLinFactX="19087" custLinFactNeighborX="100000" custLinFactNeighborY="857">
        <dgm:presLayoutVars>
          <dgm:bulletEnabled val="1"/>
        </dgm:presLayoutVars>
      </dgm:prSet>
      <dgm:spPr/>
    </dgm:pt>
    <dgm:pt modelId="{270C9277-506C-4F96-B32F-A1280B1BCE72}" type="pres">
      <dgm:prSet presAssocID="{41E54035-9F5B-48E1-B7C4-61172C3E7E01}" presName="sibTrans" presStyleLbl="bgSibTrans2D1" presStyleIdx="2" presStyleCnt="4" custAng="11716654" custScaleX="78819" custScaleY="134224" custLinFactY="281870" custLinFactNeighborX="11223" custLinFactNeighborY="300000"/>
      <dgm:spPr/>
    </dgm:pt>
    <dgm:pt modelId="{4F248A55-05BC-4E14-B1D5-5D5ECAD85BB5}" type="pres">
      <dgm:prSet presAssocID="{A5D35D06-B72D-4806-8F14-19917004534D}" presName="compNode" presStyleCnt="0"/>
      <dgm:spPr/>
    </dgm:pt>
    <dgm:pt modelId="{6D214340-8E9F-49A0-9832-0BE9CA01FC9F}" type="pres">
      <dgm:prSet presAssocID="{A5D35D06-B72D-4806-8F14-19917004534D}" presName="dummyConnPt" presStyleCnt="0"/>
      <dgm:spPr/>
    </dgm:pt>
    <dgm:pt modelId="{2E57353E-4BCC-4FBE-B77A-DAAC05B19B9E}" type="pres">
      <dgm:prSet presAssocID="{A5D35D06-B72D-4806-8F14-19917004534D}" presName="node" presStyleLbl="node1" presStyleIdx="3" presStyleCnt="5" custScaleX="210551" custScaleY="186070" custLinFactY="-182426" custLinFactNeighborX="48316" custLinFactNeighborY="-200000">
        <dgm:presLayoutVars>
          <dgm:bulletEnabled val="1"/>
        </dgm:presLayoutVars>
      </dgm:prSet>
      <dgm:spPr/>
    </dgm:pt>
    <dgm:pt modelId="{7ED479B7-6D92-417D-A45D-7138115875F3}" type="pres">
      <dgm:prSet presAssocID="{1E7A89A4-3674-41B6-93E1-894795ECF86C}" presName="sibTrans" presStyleLbl="bgSibTrans2D1" presStyleIdx="3" presStyleCnt="4" custLinFactNeighborX="64860" custLinFactNeighborY="-28247"/>
      <dgm:spPr/>
    </dgm:pt>
    <dgm:pt modelId="{E4084217-CE98-486E-A6D2-17344CDA6115}" type="pres">
      <dgm:prSet presAssocID="{3642D467-A651-4CDC-B25A-A2BEFB02451A}" presName="compNode" presStyleCnt="0"/>
      <dgm:spPr/>
    </dgm:pt>
    <dgm:pt modelId="{BA54CB70-B563-4319-B531-C0231A2C8921}" type="pres">
      <dgm:prSet presAssocID="{3642D467-A651-4CDC-B25A-A2BEFB02451A}" presName="dummyConnPt" presStyleCnt="0"/>
      <dgm:spPr/>
    </dgm:pt>
    <dgm:pt modelId="{A4437DB7-1094-47E5-9285-6FC2414FA6A0}" type="pres">
      <dgm:prSet presAssocID="{3642D467-A651-4CDC-B25A-A2BEFB02451A}" presName="node" presStyleLbl="node1" presStyleIdx="4" presStyleCnt="5" custScaleX="210551" custScaleY="194720" custLinFactNeighborX="93718" custLinFactNeighborY="48246">
        <dgm:presLayoutVars>
          <dgm:bulletEnabled val="1"/>
        </dgm:presLayoutVars>
      </dgm:prSet>
      <dgm:spPr/>
    </dgm:pt>
  </dgm:ptLst>
  <dgm:cxnLst>
    <dgm:cxn modelId="{CF69CC0C-90AD-46B0-BD41-7452E4071815}" srcId="{CB229418-93CB-46A1-9052-5658BAC71BFF}" destId="{4C1155F0-2EBE-4323-AC8A-984B700F71C3}" srcOrd="0" destOrd="0" parTransId="{152EBF9F-83E7-4B87-AA9D-302CF340358D}" sibTransId="{8650DB69-CE66-48B0-BB18-F7A2F22E4DC2}"/>
    <dgm:cxn modelId="{B08F6613-E84A-4A17-BE19-323B0588AEF5}" type="presOf" srcId="{4C1155F0-2EBE-4323-AC8A-984B700F71C3}" destId="{8EF3D793-73FF-44E4-8E0C-647E45F8C13B}" srcOrd="0" destOrd="0" presId="urn:microsoft.com/office/officeart/2005/8/layout/bProcess4"/>
    <dgm:cxn modelId="{552EA616-62D8-4110-A9EA-31EAAB1FBA52}" type="presOf" srcId="{4CFBAA5A-C852-4AB4-AFAF-C53BDABA5482}" destId="{9C2165D4-29D3-47AE-93EF-284EDB9619B0}" srcOrd="0" destOrd="0" presId="urn:microsoft.com/office/officeart/2005/8/layout/bProcess4"/>
    <dgm:cxn modelId="{CF407F18-68CE-4566-BFD1-4D79EF26CA53}" srcId="{CB229418-93CB-46A1-9052-5658BAC71BFF}" destId="{023BCB4F-37E2-4A9F-B3DF-F050865E4D88}" srcOrd="2" destOrd="0" parTransId="{58E9621F-913F-4D19-A445-B0AAC3B9B133}" sibTransId="{41E54035-9F5B-48E1-B7C4-61172C3E7E01}"/>
    <dgm:cxn modelId="{0C474A31-C6FC-4B21-836A-1EEC7A4B13C2}" type="presOf" srcId="{CB229418-93CB-46A1-9052-5658BAC71BFF}" destId="{AD4872C6-6AE7-4C86-B982-5D3F2F558DD2}" srcOrd="0" destOrd="0" presId="urn:microsoft.com/office/officeart/2005/8/layout/bProcess4"/>
    <dgm:cxn modelId="{387C403D-1BA1-496E-A601-B6C545C26F21}" srcId="{CB229418-93CB-46A1-9052-5658BAC71BFF}" destId="{A5D35D06-B72D-4806-8F14-19917004534D}" srcOrd="3" destOrd="0" parTransId="{3E92FACD-D216-4D69-9394-7402C4256833}" sibTransId="{1E7A89A4-3674-41B6-93E1-894795ECF86C}"/>
    <dgm:cxn modelId="{A90EF347-8A6A-4C7A-A408-9DAC00042AAD}" type="presOf" srcId="{1E7A89A4-3674-41B6-93E1-894795ECF86C}" destId="{7ED479B7-6D92-417D-A45D-7138115875F3}" srcOrd="0" destOrd="0" presId="urn:microsoft.com/office/officeart/2005/8/layout/bProcess4"/>
    <dgm:cxn modelId="{2445B86A-98E7-4DE1-8DA8-98730E655B8B}" type="presOf" srcId="{41E54035-9F5B-48E1-B7C4-61172C3E7E01}" destId="{270C9277-506C-4F96-B32F-A1280B1BCE72}" srcOrd="0" destOrd="0" presId="urn:microsoft.com/office/officeart/2005/8/layout/bProcess4"/>
    <dgm:cxn modelId="{BC76067F-C61A-41E8-A308-3B236FF893C4}" type="presOf" srcId="{713F786C-5FC4-4D0B-B20F-A7B73FD19C95}" destId="{515C90A5-E7FD-4028-9735-639EDA0F6375}" srcOrd="0" destOrd="0" presId="urn:microsoft.com/office/officeart/2005/8/layout/bProcess4"/>
    <dgm:cxn modelId="{5D0FB883-9EC0-45CB-9C49-0DF2CA30B846}" type="presOf" srcId="{A5D35D06-B72D-4806-8F14-19917004534D}" destId="{2E57353E-4BCC-4FBE-B77A-DAAC05B19B9E}" srcOrd="0" destOrd="0" presId="urn:microsoft.com/office/officeart/2005/8/layout/bProcess4"/>
    <dgm:cxn modelId="{15B27397-2F08-4FDC-A09E-BA0576BA6168}" type="presOf" srcId="{023BCB4F-37E2-4A9F-B3DF-F050865E4D88}" destId="{65E962C2-0F25-45D9-B266-B6026F911A91}" srcOrd="0" destOrd="0" presId="urn:microsoft.com/office/officeart/2005/8/layout/bProcess4"/>
    <dgm:cxn modelId="{BF232CBF-B727-4A63-807E-0FE0B735CF84}" srcId="{CB229418-93CB-46A1-9052-5658BAC71BFF}" destId="{3642D467-A651-4CDC-B25A-A2BEFB02451A}" srcOrd="4" destOrd="0" parTransId="{AA66D25D-4206-4BEA-A5D3-F53DB9DC1B0A}" sibTransId="{5BE9DA91-C21C-4D60-B3FD-2974E7437805}"/>
    <dgm:cxn modelId="{A3B0C2BF-1AA7-42C5-8DE3-DF8A21957636}" srcId="{CB229418-93CB-46A1-9052-5658BAC71BFF}" destId="{4CFBAA5A-C852-4AB4-AFAF-C53BDABA5482}" srcOrd="1" destOrd="0" parTransId="{4E7FF068-E72F-4465-B388-B346919F24B0}" sibTransId="{713F786C-5FC4-4D0B-B20F-A7B73FD19C95}"/>
    <dgm:cxn modelId="{B0F9BAC2-3383-41C5-9317-78C948053D9F}" type="presOf" srcId="{8650DB69-CE66-48B0-BB18-F7A2F22E4DC2}" destId="{D8F3BE77-8A6A-4434-A0D2-D7B31FF3B51B}" srcOrd="0" destOrd="0" presId="urn:microsoft.com/office/officeart/2005/8/layout/bProcess4"/>
    <dgm:cxn modelId="{AB79CBDD-9EE3-472F-AD94-47D23CF8A89C}" type="presOf" srcId="{3642D467-A651-4CDC-B25A-A2BEFB02451A}" destId="{A4437DB7-1094-47E5-9285-6FC2414FA6A0}" srcOrd="0" destOrd="0" presId="urn:microsoft.com/office/officeart/2005/8/layout/bProcess4"/>
    <dgm:cxn modelId="{CD1E3B06-FCB0-40D3-BD3A-AEA6359E536C}" type="presParOf" srcId="{AD4872C6-6AE7-4C86-B982-5D3F2F558DD2}" destId="{346F77C5-82D0-4EDF-95F1-6A66F7A90CF5}" srcOrd="0" destOrd="0" presId="urn:microsoft.com/office/officeart/2005/8/layout/bProcess4"/>
    <dgm:cxn modelId="{683CFFA9-7D74-45AC-820B-B8C4E6CACBD9}" type="presParOf" srcId="{346F77C5-82D0-4EDF-95F1-6A66F7A90CF5}" destId="{9E3E9231-1AEA-4785-8798-5E080C7D4A7C}" srcOrd="0" destOrd="0" presId="urn:microsoft.com/office/officeart/2005/8/layout/bProcess4"/>
    <dgm:cxn modelId="{964BB17D-C4D5-4A4E-8835-C20DEFAA3BCB}" type="presParOf" srcId="{346F77C5-82D0-4EDF-95F1-6A66F7A90CF5}" destId="{8EF3D793-73FF-44E4-8E0C-647E45F8C13B}" srcOrd="1" destOrd="0" presId="urn:microsoft.com/office/officeart/2005/8/layout/bProcess4"/>
    <dgm:cxn modelId="{8F867232-FC70-418F-8742-6FEA33AC06B9}" type="presParOf" srcId="{AD4872C6-6AE7-4C86-B982-5D3F2F558DD2}" destId="{D8F3BE77-8A6A-4434-A0D2-D7B31FF3B51B}" srcOrd="1" destOrd="0" presId="urn:microsoft.com/office/officeart/2005/8/layout/bProcess4"/>
    <dgm:cxn modelId="{27233F7B-964E-4FEC-B976-307C533F230D}" type="presParOf" srcId="{AD4872C6-6AE7-4C86-B982-5D3F2F558DD2}" destId="{9CBD8714-FF99-4608-962D-CDA8D694AEDC}" srcOrd="2" destOrd="0" presId="urn:microsoft.com/office/officeart/2005/8/layout/bProcess4"/>
    <dgm:cxn modelId="{956A78A0-29B3-4311-B5B0-01E70A871EB9}" type="presParOf" srcId="{9CBD8714-FF99-4608-962D-CDA8D694AEDC}" destId="{BFE074C5-DBF0-4CC8-903F-81C4A5F85FAE}" srcOrd="0" destOrd="0" presId="urn:microsoft.com/office/officeart/2005/8/layout/bProcess4"/>
    <dgm:cxn modelId="{672C0B78-2E14-49A1-B215-BBFDB90E1C9D}" type="presParOf" srcId="{9CBD8714-FF99-4608-962D-CDA8D694AEDC}" destId="{9C2165D4-29D3-47AE-93EF-284EDB9619B0}" srcOrd="1" destOrd="0" presId="urn:microsoft.com/office/officeart/2005/8/layout/bProcess4"/>
    <dgm:cxn modelId="{5468EFA9-EA62-4C53-A098-9D0518DC2FA7}" type="presParOf" srcId="{AD4872C6-6AE7-4C86-B982-5D3F2F558DD2}" destId="{515C90A5-E7FD-4028-9735-639EDA0F6375}" srcOrd="3" destOrd="0" presId="urn:microsoft.com/office/officeart/2005/8/layout/bProcess4"/>
    <dgm:cxn modelId="{3914FBBF-0953-4B26-9B18-488328702CC1}" type="presParOf" srcId="{AD4872C6-6AE7-4C86-B982-5D3F2F558DD2}" destId="{08F9711E-872C-449B-8A9D-387C47655F9D}" srcOrd="4" destOrd="0" presId="urn:microsoft.com/office/officeart/2005/8/layout/bProcess4"/>
    <dgm:cxn modelId="{61B57BC8-4456-4BE6-889C-082CE7048E21}" type="presParOf" srcId="{08F9711E-872C-449B-8A9D-387C47655F9D}" destId="{F39505CB-000D-4DEC-8DB2-D730E553C1D8}" srcOrd="0" destOrd="0" presId="urn:microsoft.com/office/officeart/2005/8/layout/bProcess4"/>
    <dgm:cxn modelId="{475685A0-7929-4AEA-BC33-5ED0F2F5606B}" type="presParOf" srcId="{08F9711E-872C-449B-8A9D-387C47655F9D}" destId="{65E962C2-0F25-45D9-B266-B6026F911A91}" srcOrd="1" destOrd="0" presId="urn:microsoft.com/office/officeart/2005/8/layout/bProcess4"/>
    <dgm:cxn modelId="{42171148-5E46-460B-809D-C70623E866A3}" type="presParOf" srcId="{AD4872C6-6AE7-4C86-B982-5D3F2F558DD2}" destId="{270C9277-506C-4F96-B32F-A1280B1BCE72}" srcOrd="5" destOrd="0" presId="urn:microsoft.com/office/officeart/2005/8/layout/bProcess4"/>
    <dgm:cxn modelId="{50A65E78-2412-4AED-AC85-0310AFE147C2}" type="presParOf" srcId="{AD4872C6-6AE7-4C86-B982-5D3F2F558DD2}" destId="{4F248A55-05BC-4E14-B1D5-5D5ECAD85BB5}" srcOrd="6" destOrd="0" presId="urn:microsoft.com/office/officeart/2005/8/layout/bProcess4"/>
    <dgm:cxn modelId="{2CBD0685-CEF0-4E2B-B05A-121F83664899}" type="presParOf" srcId="{4F248A55-05BC-4E14-B1D5-5D5ECAD85BB5}" destId="{6D214340-8E9F-49A0-9832-0BE9CA01FC9F}" srcOrd="0" destOrd="0" presId="urn:microsoft.com/office/officeart/2005/8/layout/bProcess4"/>
    <dgm:cxn modelId="{84BDBC14-3165-4162-9361-8CC76546084F}" type="presParOf" srcId="{4F248A55-05BC-4E14-B1D5-5D5ECAD85BB5}" destId="{2E57353E-4BCC-4FBE-B77A-DAAC05B19B9E}" srcOrd="1" destOrd="0" presId="urn:microsoft.com/office/officeart/2005/8/layout/bProcess4"/>
    <dgm:cxn modelId="{34D3D0AB-4477-4207-95EE-5A8CDE302EC5}" type="presParOf" srcId="{AD4872C6-6AE7-4C86-B982-5D3F2F558DD2}" destId="{7ED479B7-6D92-417D-A45D-7138115875F3}" srcOrd="7" destOrd="0" presId="urn:microsoft.com/office/officeart/2005/8/layout/bProcess4"/>
    <dgm:cxn modelId="{1C8D511B-6FEC-4610-99DD-88656F384B15}" type="presParOf" srcId="{AD4872C6-6AE7-4C86-B982-5D3F2F558DD2}" destId="{E4084217-CE98-486E-A6D2-17344CDA6115}" srcOrd="8" destOrd="0" presId="urn:microsoft.com/office/officeart/2005/8/layout/bProcess4"/>
    <dgm:cxn modelId="{049F4DB2-7F63-4975-B28C-70B87AD3A575}" type="presParOf" srcId="{E4084217-CE98-486E-A6D2-17344CDA6115}" destId="{BA54CB70-B563-4319-B531-C0231A2C8921}" srcOrd="0" destOrd="0" presId="urn:microsoft.com/office/officeart/2005/8/layout/bProcess4"/>
    <dgm:cxn modelId="{01B4BE5B-DE77-49C9-ACB8-1DCC3E169307}" type="presParOf" srcId="{E4084217-CE98-486E-A6D2-17344CDA6115}" destId="{A4437DB7-1094-47E5-9285-6FC2414FA6A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B1C26A-C918-4662-ACF8-782645270485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</dgm:pt>
    <dgm:pt modelId="{56475F7F-C8DF-44E3-9657-CF88205B41BF}">
      <dgm:prSet phldrT="[Texto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escravidão existia na África antes da chegada dos europeus.</a:t>
          </a:r>
        </a:p>
      </dgm:t>
    </dgm:pt>
    <dgm:pt modelId="{D14D2DA8-F552-466A-A636-7936BCB3620B}" type="parTrans" cxnId="{225FEE41-43D3-451B-AA26-5C22271856E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74D0D2E-E4C5-47DF-889B-C43ACFAECF77}" type="sibTrans" cxnId="{225FEE41-43D3-451B-AA26-5C22271856E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9605C04-9B2E-4CA9-8678-BA5741ECD530}">
      <dgm:prSet phldrT="[Texto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 A escravização não era considerada essencial ao funcionamento da sociedade.</a:t>
          </a:r>
        </a:p>
      </dgm:t>
    </dgm:pt>
    <dgm:pt modelId="{4BF2480F-8254-4F02-953D-E8C7203700C2}" type="parTrans" cxnId="{1354B661-6E73-4F9F-83F0-CCBB94CCE8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5AEBB8E-DBAF-44C0-B391-AD668BD1150A}" type="sibTrans" cxnId="{1354B661-6E73-4F9F-83F0-CCBB94CCE8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F5A51CC-A5C4-44A3-9AC5-0EEF23CF8D59}">
      <dgm:prSet phldrT="[Texto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Escravos não eram comprados e vendidos como forma de obtenção de lucros.</a:t>
          </a:r>
        </a:p>
      </dgm:t>
    </dgm:pt>
    <dgm:pt modelId="{113A67EF-757C-4750-ACC7-2F7EF1CB2A9A}" type="parTrans" cxnId="{8FE00563-B9AC-40BD-93F7-369E1320757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E22A8806-BCC0-4A91-A15F-001ECAD0FE03}" type="sibTrans" cxnId="{8FE00563-B9AC-40BD-93F7-369E1320757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E87FEF2-E364-4318-B53D-BCDFD2B7F9C3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Roubo, assassinato e endividamento eram motivos para a escravidão na África, mas escravizar os vencidos na guerra era a forma mais comum.</a:t>
          </a:r>
        </a:p>
      </dgm:t>
    </dgm:pt>
    <dgm:pt modelId="{1BE124F7-B30F-449B-B340-97C2023AEAC5}" type="parTrans" cxnId="{8C3425F4-9002-4644-AAE6-53E939543D2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22F1613-948A-4BFE-890D-1210C7B57FCD}" type="sibTrans" cxnId="{8C3425F4-9002-4644-AAE6-53E939543D2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FE1BEC3-9695-48B6-AAF4-3D0DCEA4B179}" type="pres">
      <dgm:prSet presAssocID="{AEB1C26A-C918-4662-ACF8-78264527048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0F21C9-AA85-4221-8430-11FCCF2D1DD6}" type="pres">
      <dgm:prSet presAssocID="{56475F7F-C8DF-44E3-9657-CF88205B41BF}" presName="circle1" presStyleLbl="node1" presStyleIdx="0" presStyleCnt="4"/>
      <dgm:spPr>
        <a:solidFill>
          <a:schemeClr val="accent6">
            <a:lumMod val="75000"/>
          </a:schemeClr>
        </a:solidFill>
      </dgm:spPr>
    </dgm:pt>
    <dgm:pt modelId="{A0DD5A31-31F6-461B-A742-F2AC53F09394}" type="pres">
      <dgm:prSet presAssocID="{56475F7F-C8DF-44E3-9657-CF88205B41BF}" presName="space" presStyleCnt="0"/>
      <dgm:spPr/>
    </dgm:pt>
    <dgm:pt modelId="{E5DEA807-4511-4ADF-9531-AB58DC032F92}" type="pres">
      <dgm:prSet presAssocID="{56475F7F-C8DF-44E3-9657-CF88205B41BF}" presName="rect1" presStyleLbl="alignAcc1" presStyleIdx="0" presStyleCnt="4"/>
      <dgm:spPr/>
    </dgm:pt>
    <dgm:pt modelId="{58DD8233-BA93-4616-B8E3-BF94F0541A5B}" type="pres">
      <dgm:prSet presAssocID="{4E87FEF2-E364-4318-B53D-BCDFD2B7F9C3}" presName="vertSpace2" presStyleLbl="node1" presStyleIdx="0" presStyleCnt="4"/>
      <dgm:spPr/>
    </dgm:pt>
    <dgm:pt modelId="{14C14F18-DD8E-4194-B9C0-B92AA1740B13}" type="pres">
      <dgm:prSet presAssocID="{4E87FEF2-E364-4318-B53D-BCDFD2B7F9C3}" presName="circle2" presStyleLbl="node1" presStyleIdx="1" presStyleCnt="4"/>
      <dgm:spPr>
        <a:solidFill>
          <a:schemeClr val="accent6">
            <a:lumMod val="60000"/>
            <a:lumOff val="40000"/>
          </a:schemeClr>
        </a:solidFill>
      </dgm:spPr>
    </dgm:pt>
    <dgm:pt modelId="{FD277AB9-3218-4EAF-834D-822D0C4C9C90}" type="pres">
      <dgm:prSet presAssocID="{4E87FEF2-E364-4318-B53D-BCDFD2B7F9C3}" presName="rect2" presStyleLbl="alignAcc1" presStyleIdx="1" presStyleCnt="4"/>
      <dgm:spPr/>
    </dgm:pt>
    <dgm:pt modelId="{F5D5F91F-C3C7-4C58-B4DE-0C8586D3B047}" type="pres">
      <dgm:prSet presAssocID="{59605C04-9B2E-4CA9-8678-BA5741ECD530}" presName="vertSpace3" presStyleLbl="node1" presStyleIdx="1" presStyleCnt="4"/>
      <dgm:spPr/>
    </dgm:pt>
    <dgm:pt modelId="{BB763304-76DC-46CA-AA7B-00978E4A6333}" type="pres">
      <dgm:prSet presAssocID="{59605C04-9B2E-4CA9-8678-BA5741ECD530}" presName="circle3" presStyleLbl="node1" presStyleIdx="2" presStyleCnt="4"/>
      <dgm:spPr>
        <a:solidFill>
          <a:schemeClr val="accent6">
            <a:lumMod val="40000"/>
            <a:lumOff val="60000"/>
          </a:schemeClr>
        </a:solidFill>
      </dgm:spPr>
    </dgm:pt>
    <dgm:pt modelId="{493AE951-8B0C-4FEC-8DB9-B6A286FD1230}" type="pres">
      <dgm:prSet presAssocID="{59605C04-9B2E-4CA9-8678-BA5741ECD530}" presName="rect3" presStyleLbl="alignAcc1" presStyleIdx="2" presStyleCnt="4"/>
      <dgm:spPr/>
    </dgm:pt>
    <dgm:pt modelId="{7C739D3F-E474-4134-94B0-92204DF8674B}" type="pres">
      <dgm:prSet presAssocID="{CF5A51CC-A5C4-44A3-9AC5-0EEF23CF8D59}" presName="vertSpace4" presStyleLbl="node1" presStyleIdx="2" presStyleCnt="4"/>
      <dgm:spPr/>
    </dgm:pt>
    <dgm:pt modelId="{351A87D2-7A6F-43C3-8367-EC7C7AF1F258}" type="pres">
      <dgm:prSet presAssocID="{CF5A51CC-A5C4-44A3-9AC5-0EEF23CF8D59}" presName="circle4" presStyleLbl="node1" presStyleIdx="3" presStyleCnt="4" custLinFactNeighborX="4453" custLinFactNeighborY="3045"/>
      <dgm:spPr>
        <a:solidFill>
          <a:schemeClr val="accent6">
            <a:lumMod val="20000"/>
            <a:lumOff val="80000"/>
          </a:schemeClr>
        </a:solidFill>
      </dgm:spPr>
    </dgm:pt>
    <dgm:pt modelId="{16422E3C-A63F-4680-926C-24C8DDFAC17E}" type="pres">
      <dgm:prSet presAssocID="{CF5A51CC-A5C4-44A3-9AC5-0EEF23CF8D59}" presName="rect4" presStyleLbl="alignAcc1" presStyleIdx="3" presStyleCnt="4"/>
      <dgm:spPr/>
    </dgm:pt>
    <dgm:pt modelId="{2C51305D-A51E-465F-A772-FAA619272F3E}" type="pres">
      <dgm:prSet presAssocID="{56475F7F-C8DF-44E3-9657-CF88205B41BF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950A04FD-2381-44DD-A626-5DCF6874F824}" type="pres">
      <dgm:prSet presAssocID="{4E87FEF2-E364-4318-B53D-BCDFD2B7F9C3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AF6CE53C-B0EF-4683-A6C1-2F61D2B6E564}" type="pres">
      <dgm:prSet presAssocID="{59605C04-9B2E-4CA9-8678-BA5741ECD530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FC270CE0-8C9C-44F7-B4BE-32A0234C1DDA}" type="pres">
      <dgm:prSet presAssocID="{CF5A51CC-A5C4-44A3-9AC5-0EEF23CF8D59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42098716-3E57-4C7C-84F7-E0174159C7D8}" type="presOf" srcId="{CF5A51CC-A5C4-44A3-9AC5-0EEF23CF8D59}" destId="{FC270CE0-8C9C-44F7-B4BE-32A0234C1DDA}" srcOrd="1" destOrd="0" presId="urn:microsoft.com/office/officeart/2005/8/layout/target3"/>
    <dgm:cxn modelId="{9F8D9133-C39C-4022-9E81-D43E39FAB25C}" type="presOf" srcId="{4E87FEF2-E364-4318-B53D-BCDFD2B7F9C3}" destId="{FD277AB9-3218-4EAF-834D-822D0C4C9C90}" srcOrd="0" destOrd="0" presId="urn:microsoft.com/office/officeart/2005/8/layout/target3"/>
    <dgm:cxn modelId="{1354B661-6E73-4F9F-83F0-CCBB94CCE83F}" srcId="{AEB1C26A-C918-4662-ACF8-782645270485}" destId="{59605C04-9B2E-4CA9-8678-BA5741ECD530}" srcOrd="2" destOrd="0" parTransId="{4BF2480F-8254-4F02-953D-E8C7203700C2}" sibTransId="{05AEBB8E-DBAF-44C0-B391-AD668BD1150A}"/>
    <dgm:cxn modelId="{225FEE41-43D3-451B-AA26-5C22271856E9}" srcId="{AEB1C26A-C918-4662-ACF8-782645270485}" destId="{56475F7F-C8DF-44E3-9657-CF88205B41BF}" srcOrd="0" destOrd="0" parTransId="{D14D2DA8-F552-466A-A636-7936BCB3620B}" sibTransId="{B74D0D2E-E4C5-47DF-889B-C43ACFAECF77}"/>
    <dgm:cxn modelId="{8FE00563-B9AC-40BD-93F7-369E13207574}" srcId="{AEB1C26A-C918-4662-ACF8-782645270485}" destId="{CF5A51CC-A5C4-44A3-9AC5-0EEF23CF8D59}" srcOrd="3" destOrd="0" parTransId="{113A67EF-757C-4750-ACC7-2F7EF1CB2A9A}" sibTransId="{E22A8806-BCC0-4A91-A15F-001ECAD0FE03}"/>
    <dgm:cxn modelId="{BDF25E63-24FA-47FE-8980-96C254AF3D1E}" type="presOf" srcId="{CF5A51CC-A5C4-44A3-9AC5-0EEF23CF8D59}" destId="{16422E3C-A63F-4680-926C-24C8DDFAC17E}" srcOrd="0" destOrd="0" presId="urn:microsoft.com/office/officeart/2005/8/layout/target3"/>
    <dgm:cxn modelId="{76507E55-7C97-4763-BF1A-4E9AFC3786A4}" type="presOf" srcId="{59605C04-9B2E-4CA9-8678-BA5741ECD530}" destId="{AF6CE53C-B0EF-4683-A6C1-2F61D2B6E564}" srcOrd="1" destOrd="0" presId="urn:microsoft.com/office/officeart/2005/8/layout/target3"/>
    <dgm:cxn modelId="{E9D4F698-5811-44E0-BDA5-5C7CDB19D047}" type="presOf" srcId="{56475F7F-C8DF-44E3-9657-CF88205B41BF}" destId="{2C51305D-A51E-465F-A772-FAA619272F3E}" srcOrd="1" destOrd="0" presId="urn:microsoft.com/office/officeart/2005/8/layout/target3"/>
    <dgm:cxn modelId="{017FC0A3-C181-403D-B7D9-946E857F43C0}" type="presOf" srcId="{4E87FEF2-E364-4318-B53D-BCDFD2B7F9C3}" destId="{950A04FD-2381-44DD-A626-5DCF6874F824}" srcOrd="1" destOrd="0" presId="urn:microsoft.com/office/officeart/2005/8/layout/target3"/>
    <dgm:cxn modelId="{FCCB53B4-9E84-4A80-9F69-7F79D13E9369}" type="presOf" srcId="{AEB1C26A-C918-4662-ACF8-782645270485}" destId="{2FE1BEC3-9695-48B6-AAF4-3D0DCEA4B179}" srcOrd="0" destOrd="0" presId="urn:microsoft.com/office/officeart/2005/8/layout/target3"/>
    <dgm:cxn modelId="{79CB52C2-AC92-48C6-AB27-52A13F8026FA}" type="presOf" srcId="{56475F7F-C8DF-44E3-9657-CF88205B41BF}" destId="{E5DEA807-4511-4ADF-9531-AB58DC032F92}" srcOrd="0" destOrd="0" presId="urn:microsoft.com/office/officeart/2005/8/layout/target3"/>
    <dgm:cxn modelId="{E50930D8-BBE4-42DB-B1D1-A0439FBA5508}" type="presOf" srcId="{59605C04-9B2E-4CA9-8678-BA5741ECD530}" destId="{493AE951-8B0C-4FEC-8DB9-B6A286FD1230}" srcOrd="0" destOrd="0" presId="urn:microsoft.com/office/officeart/2005/8/layout/target3"/>
    <dgm:cxn modelId="{8C3425F4-9002-4644-AAE6-53E939543D23}" srcId="{AEB1C26A-C918-4662-ACF8-782645270485}" destId="{4E87FEF2-E364-4318-B53D-BCDFD2B7F9C3}" srcOrd="1" destOrd="0" parTransId="{1BE124F7-B30F-449B-B340-97C2023AEAC5}" sibTransId="{322F1613-948A-4BFE-890D-1210C7B57FCD}"/>
    <dgm:cxn modelId="{A2C897F7-F9D3-4D48-95E6-F90BA9E950AD}" type="presParOf" srcId="{2FE1BEC3-9695-48B6-AAF4-3D0DCEA4B179}" destId="{200F21C9-AA85-4221-8430-11FCCF2D1DD6}" srcOrd="0" destOrd="0" presId="urn:microsoft.com/office/officeart/2005/8/layout/target3"/>
    <dgm:cxn modelId="{DC1C50C4-7E64-4E4B-8E55-1E61522B0301}" type="presParOf" srcId="{2FE1BEC3-9695-48B6-AAF4-3D0DCEA4B179}" destId="{A0DD5A31-31F6-461B-A742-F2AC53F09394}" srcOrd="1" destOrd="0" presId="urn:microsoft.com/office/officeart/2005/8/layout/target3"/>
    <dgm:cxn modelId="{4338401B-0320-488C-B4D4-F48595DE9A3C}" type="presParOf" srcId="{2FE1BEC3-9695-48B6-AAF4-3D0DCEA4B179}" destId="{E5DEA807-4511-4ADF-9531-AB58DC032F92}" srcOrd="2" destOrd="0" presId="urn:microsoft.com/office/officeart/2005/8/layout/target3"/>
    <dgm:cxn modelId="{50456AB5-C39D-4310-9E47-7C4B6FE44263}" type="presParOf" srcId="{2FE1BEC3-9695-48B6-AAF4-3D0DCEA4B179}" destId="{58DD8233-BA93-4616-B8E3-BF94F0541A5B}" srcOrd="3" destOrd="0" presId="urn:microsoft.com/office/officeart/2005/8/layout/target3"/>
    <dgm:cxn modelId="{9526EF9F-9D86-4626-9F87-F6F32ED904F0}" type="presParOf" srcId="{2FE1BEC3-9695-48B6-AAF4-3D0DCEA4B179}" destId="{14C14F18-DD8E-4194-B9C0-B92AA1740B13}" srcOrd="4" destOrd="0" presId="urn:microsoft.com/office/officeart/2005/8/layout/target3"/>
    <dgm:cxn modelId="{BCA93896-AD03-422E-9E7C-F4DEAE4EDEB8}" type="presParOf" srcId="{2FE1BEC3-9695-48B6-AAF4-3D0DCEA4B179}" destId="{FD277AB9-3218-4EAF-834D-822D0C4C9C90}" srcOrd="5" destOrd="0" presId="urn:microsoft.com/office/officeart/2005/8/layout/target3"/>
    <dgm:cxn modelId="{D410B1EC-0AF3-4392-BE83-DFD19C2B4C7F}" type="presParOf" srcId="{2FE1BEC3-9695-48B6-AAF4-3D0DCEA4B179}" destId="{F5D5F91F-C3C7-4C58-B4DE-0C8586D3B047}" srcOrd="6" destOrd="0" presId="urn:microsoft.com/office/officeart/2005/8/layout/target3"/>
    <dgm:cxn modelId="{D894B356-487D-4DE2-97F0-9DB1975BB68A}" type="presParOf" srcId="{2FE1BEC3-9695-48B6-AAF4-3D0DCEA4B179}" destId="{BB763304-76DC-46CA-AA7B-00978E4A6333}" srcOrd="7" destOrd="0" presId="urn:microsoft.com/office/officeart/2005/8/layout/target3"/>
    <dgm:cxn modelId="{73B5AD1E-260A-4F33-A574-B686CED0261C}" type="presParOf" srcId="{2FE1BEC3-9695-48B6-AAF4-3D0DCEA4B179}" destId="{493AE951-8B0C-4FEC-8DB9-B6A286FD1230}" srcOrd="8" destOrd="0" presId="urn:microsoft.com/office/officeart/2005/8/layout/target3"/>
    <dgm:cxn modelId="{C9866AAC-85A7-42B6-9328-A7FDDEDC3532}" type="presParOf" srcId="{2FE1BEC3-9695-48B6-AAF4-3D0DCEA4B179}" destId="{7C739D3F-E474-4134-94B0-92204DF8674B}" srcOrd="9" destOrd="0" presId="urn:microsoft.com/office/officeart/2005/8/layout/target3"/>
    <dgm:cxn modelId="{27313FBC-7D4D-4C26-B426-3E19F277694D}" type="presParOf" srcId="{2FE1BEC3-9695-48B6-AAF4-3D0DCEA4B179}" destId="{351A87D2-7A6F-43C3-8367-EC7C7AF1F258}" srcOrd="10" destOrd="0" presId="urn:microsoft.com/office/officeart/2005/8/layout/target3"/>
    <dgm:cxn modelId="{21E2A86B-DE23-41E2-825E-147BEF0901DC}" type="presParOf" srcId="{2FE1BEC3-9695-48B6-AAF4-3D0DCEA4B179}" destId="{16422E3C-A63F-4680-926C-24C8DDFAC17E}" srcOrd="11" destOrd="0" presId="urn:microsoft.com/office/officeart/2005/8/layout/target3"/>
    <dgm:cxn modelId="{F4748E7F-B773-412D-B51A-4E1AB857D387}" type="presParOf" srcId="{2FE1BEC3-9695-48B6-AAF4-3D0DCEA4B179}" destId="{2C51305D-A51E-465F-A772-FAA619272F3E}" srcOrd="12" destOrd="0" presId="urn:microsoft.com/office/officeart/2005/8/layout/target3"/>
    <dgm:cxn modelId="{6459BCB4-18B1-477A-8EBA-85F6B969128E}" type="presParOf" srcId="{2FE1BEC3-9695-48B6-AAF4-3D0DCEA4B179}" destId="{950A04FD-2381-44DD-A626-5DCF6874F824}" srcOrd="13" destOrd="0" presId="urn:microsoft.com/office/officeart/2005/8/layout/target3"/>
    <dgm:cxn modelId="{28FD21D4-18AB-4D40-834C-2B6210025534}" type="presParOf" srcId="{2FE1BEC3-9695-48B6-AAF4-3D0DCEA4B179}" destId="{AF6CE53C-B0EF-4683-A6C1-2F61D2B6E564}" srcOrd="14" destOrd="0" presId="urn:microsoft.com/office/officeart/2005/8/layout/target3"/>
    <dgm:cxn modelId="{B6EC0E86-BE72-4ED1-BA6C-9DBA445AF7B7}" type="presParOf" srcId="{2FE1BEC3-9695-48B6-AAF4-3D0DCEA4B179}" destId="{FC270CE0-8C9C-44F7-B4BE-32A0234C1DD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D16DA-E15B-48D7-8F13-3AB56F6BD823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EDDF4F7-3EF7-46C6-AB9E-E9F11326D785}">
      <dgm:prSet phldrT="[Texto]" custT="1"/>
      <dgm:spPr>
        <a:solidFill>
          <a:srgbClr val="5D2221"/>
        </a:solidFill>
      </dgm:spPr>
      <dgm:t>
        <a:bodyPr/>
        <a:lstStyle/>
        <a:p>
          <a:pPr>
            <a:lnSpc>
              <a:spcPts val="2000"/>
            </a:lnSpc>
          </a:pPr>
          <a:r>
            <a:rPr lang="pt-BR" sz="2000" dirty="0">
              <a:latin typeface="Roboto" pitchFamily="2" charset="0"/>
              <a:ea typeface="Roboto" pitchFamily="2" charset="0"/>
            </a:rPr>
            <a:t>Navio negreiro (também chamado “tumbeiro”) era o nome da embarcação que trazia os negros escravizados da África para a América, em condições  bastante precárias.</a:t>
          </a:r>
        </a:p>
      </dgm:t>
    </dgm:pt>
    <dgm:pt modelId="{98D572AB-2C7F-402B-8AF2-D2B86D6985B0}" type="par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4235683-E8E0-40B5-9CE2-39BB7BDCFBE2}" type="sib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D6D1128-3E70-4DCF-A461-93A799661A90}">
      <dgm:prSet phldrT="[Texto]" custT="1"/>
      <dgm:spPr>
        <a:solidFill>
          <a:srgbClr val="8B3331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A travessia para a América durava em média 40 dias, a depender do porto de desembarque e das condições de tempo.</a:t>
          </a:r>
        </a:p>
      </dgm:t>
    </dgm:pt>
    <dgm:pt modelId="{8CA7E9D9-F340-4ACB-A24B-78420801979D}" type="par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7100323-8E22-418C-BB77-6E465600D808}" type="sib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3766F4D-68D8-4542-A098-E5B6C890038E}">
      <dgm:prSet phldrT="[Texto]" custT="1"/>
      <dgm:spPr>
        <a:solidFill>
          <a:srgbClr val="B3423F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Por causa das más condições, em geral morriam no mínimo 10% e até 50% dos transportados. Estima-se que os traficantes tenham trazido 12 milhões de escravizados para a América, 5 milhões dos quais para o Brasil.</a:t>
          </a:r>
        </a:p>
      </dgm:t>
    </dgm:pt>
    <dgm:pt modelId="{68EFAC63-58FD-4697-BBDA-FDBE889D3397}" type="par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B9DABA3-FE5B-4901-BD4B-D224B2EA4D26}" type="sib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390DDAE-3C2C-49B5-AECB-23146D355ABE}" type="pres">
      <dgm:prSet presAssocID="{3EED16DA-E15B-48D7-8F13-3AB56F6BD823}" presName="Name0" presStyleCnt="0">
        <dgm:presLayoutVars>
          <dgm:dir/>
          <dgm:resizeHandles val="exact"/>
        </dgm:presLayoutVars>
      </dgm:prSet>
      <dgm:spPr/>
    </dgm:pt>
    <dgm:pt modelId="{AE5FAEAE-4978-47D2-87E2-34F4BE604CE3}" type="pres">
      <dgm:prSet presAssocID="{BEDDF4F7-3EF7-46C6-AB9E-E9F11326D785}" presName="node" presStyleLbl="node1" presStyleIdx="0" presStyleCnt="3" custLinFactNeighborY="0">
        <dgm:presLayoutVars>
          <dgm:bulletEnabled val="1"/>
        </dgm:presLayoutVars>
      </dgm:prSet>
      <dgm:spPr/>
    </dgm:pt>
    <dgm:pt modelId="{239BC90B-6B65-47AC-8D85-90CECB67F72C}" type="pres">
      <dgm:prSet presAssocID="{C4235683-E8E0-40B5-9CE2-39BB7BDCFBE2}" presName="sibTrans" presStyleCnt="0"/>
      <dgm:spPr/>
    </dgm:pt>
    <dgm:pt modelId="{CA46C35F-4DE3-4570-A70E-158902A22F25}" type="pres">
      <dgm:prSet presAssocID="{AD6D1128-3E70-4DCF-A461-93A799661A90}" presName="node" presStyleLbl="node1" presStyleIdx="1" presStyleCnt="3">
        <dgm:presLayoutVars>
          <dgm:bulletEnabled val="1"/>
        </dgm:presLayoutVars>
      </dgm:prSet>
      <dgm:spPr/>
    </dgm:pt>
    <dgm:pt modelId="{DA9A6B8E-6FC3-4CE1-B241-4F0D72F5F759}" type="pres">
      <dgm:prSet presAssocID="{97100323-8E22-418C-BB77-6E465600D808}" presName="sibTrans" presStyleCnt="0"/>
      <dgm:spPr/>
    </dgm:pt>
    <dgm:pt modelId="{A9BC3D52-9D17-4987-BCF3-617FE36516F6}" type="pres">
      <dgm:prSet presAssocID="{13766F4D-68D8-4542-A098-E5B6C890038E}" presName="node" presStyleLbl="node1" presStyleIdx="2" presStyleCnt="3">
        <dgm:presLayoutVars>
          <dgm:bulletEnabled val="1"/>
        </dgm:presLayoutVars>
      </dgm:prSet>
      <dgm:spPr/>
    </dgm:pt>
  </dgm:ptLst>
  <dgm:cxnLst>
    <dgm:cxn modelId="{D76B5662-D2B0-438A-8D7F-C3023B1E3DB5}" type="presOf" srcId="{3EED16DA-E15B-48D7-8F13-3AB56F6BD823}" destId="{A390DDAE-3C2C-49B5-AECB-23146D355ABE}" srcOrd="0" destOrd="0" presId="urn:microsoft.com/office/officeart/2005/8/layout/hList6"/>
    <dgm:cxn modelId="{BAEB7863-E6E3-4C0F-8490-C95AE5F54971}" type="presOf" srcId="{BEDDF4F7-3EF7-46C6-AB9E-E9F11326D785}" destId="{AE5FAEAE-4978-47D2-87E2-34F4BE604CE3}" srcOrd="0" destOrd="0" presId="urn:microsoft.com/office/officeart/2005/8/layout/hList6"/>
    <dgm:cxn modelId="{BB39454A-11BB-4142-B20C-E88401C89C75}" type="presOf" srcId="{13766F4D-68D8-4542-A098-E5B6C890038E}" destId="{A9BC3D52-9D17-4987-BCF3-617FE36516F6}" srcOrd="0" destOrd="0" presId="urn:microsoft.com/office/officeart/2005/8/layout/hList6"/>
    <dgm:cxn modelId="{C6741A59-4483-433F-9D6A-FF0B0AD474B2}" type="presOf" srcId="{AD6D1128-3E70-4DCF-A461-93A799661A90}" destId="{CA46C35F-4DE3-4570-A70E-158902A22F25}" srcOrd="0" destOrd="0" presId="urn:microsoft.com/office/officeart/2005/8/layout/hList6"/>
    <dgm:cxn modelId="{F6E4CA8D-7A0A-40F2-BADD-233568C3E48A}" srcId="{3EED16DA-E15B-48D7-8F13-3AB56F6BD823}" destId="{BEDDF4F7-3EF7-46C6-AB9E-E9F11326D785}" srcOrd="0" destOrd="0" parTransId="{98D572AB-2C7F-402B-8AF2-D2B86D6985B0}" sibTransId="{C4235683-E8E0-40B5-9CE2-39BB7BDCFBE2}"/>
    <dgm:cxn modelId="{E5CE059A-AB38-4A2A-A373-EB05C8027F40}" srcId="{3EED16DA-E15B-48D7-8F13-3AB56F6BD823}" destId="{AD6D1128-3E70-4DCF-A461-93A799661A90}" srcOrd="1" destOrd="0" parTransId="{8CA7E9D9-F340-4ACB-A24B-78420801979D}" sibTransId="{97100323-8E22-418C-BB77-6E465600D808}"/>
    <dgm:cxn modelId="{CE4CFEB5-25B3-4C5D-82F9-22553A711AD0}" srcId="{3EED16DA-E15B-48D7-8F13-3AB56F6BD823}" destId="{13766F4D-68D8-4542-A098-E5B6C890038E}" srcOrd="2" destOrd="0" parTransId="{68EFAC63-58FD-4697-BBDA-FDBE889D3397}" sibTransId="{BB9DABA3-FE5B-4901-BD4B-D224B2EA4D26}"/>
    <dgm:cxn modelId="{D79F9673-2891-46EA-B33F-83E94EA523EB}" type="presParOf" srcId="{A390DDAE-3C2C-49B5-AECB-23146D355ABE}" destId="{AE5FAEAE-4978-47D2-87E2-34F4BE604CE3}" srcOrd="0" destOrd="0" presId="urn:microsoft.com/office/officeart/2005/8/layout/hList6"/>
    <dgm:cxn modelId="{382BEAE0-F064-4E71-A673-408BB0589F8C}" type="presParOf" srcId="{A390DDAE-3C2C-49B5-AECB-23146D355ABE}" destId="{239BC90B-6B65-47AC-8D85-90CECB67F72C}" srcOrd="1" destOrd="0" presId="urn:microsoft.com/office/officeart/2005/8/layout/hList6"/>
    <dgm:cxn modelId="{1BB781EE-C3EA-4017-8B67-E95199AE8DEF}" type="presParOf" srcId="{A390DDAE-3C2C-49B5-AECB-23146D355ABE}" destId="{CA46C35F-4DE3-4570-A70E-158902A22F25}" srcOrd="2" destOrd="0" presId="urn:microsoft.com/office/officeart/2005/8/layout/hList6"/>
    <dgm:cxn modelId="{5E19797A-E40B-44F7-B8D1-6B77294BE22E}" type="presParOf" srcId="{A390DDAE-3C2C-49B5-AECB-23146D355ABE}" destId="{DA9A6B8E-6FC3-4CE1-B241-4F0D72F5F759}" srcOrd="3" destOrd="0" presId="urn:microsoft.com/office/officeart/2005/8/layout/hList6"/>
    <dgm:cxn modelId="{870866A1-EEA8-4F2B-A3E6-752C0CEAA79B}" type="presParOf" srcId="{A390DDAE-3C2C-49B5-AECB-23146D355ABE}" destId="{A9BC3D52-9D17-4987-BCF3-617FE36516F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4E80B1-886F-44B2-91C0-3DB1A641DC6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E106F3F-1A98-496B-AC2A-1DC1C7F49AE2}">
      <dgm:prSet phldrT="[Texto]" custT="1"/>
      <dgm:spPr>
        <a:solidFill>
          <a:srgbClr val="6C01C5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Na colônia portuguesa, os escravizados eram geralmente desembarcados no Recife, em Salvador ou no Rio de Janeiro.</a:t>
          </a:r>
        </a:p>
      </dgm:t>
    </dgm:pt>
    <dgm:pt modelId="{76CDBB17-BBBC-4C5A-BA16-2C2C981BC8DE}" type="parTrans" cxnId="{F68A868F-9D8A-48A0-9CA1-D3618114F50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CE22554-2FD0-4752-8486-23D5E54F3376}" type="sibTrans" cxnId="{F68A868F-9D8A-48A0-9CA1-D3618114F50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F3A2C25-7862-48C9-925B-5A1EC3CE510B}">
      <dgm:prSet phldrT="[Texto]" custT="1"/>
      <dgm:spPr>
        <a:solidFill>
          <a:srgbClr val="8415B1"/>
        </a:solidFill>
      </dgm:spPr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Trabalhavam cerca de 18 horas, em geral na agricultura. Serviam também em trabalhos domésticos e como animais de carga. A partir do século XVIII foram utilizados na mineração.</a:t>
          </a:r>
        </a:p>
      </dgm:t>
    </dgm:pt>
    <dgm:pt modelId="{ADE8B28E-A6C5-4620-8EB7-E37D266BB664}" type="parTrans" cxnId="{F4F113E2-5F21-4F97-916C-63FE0B04FB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1908A23-3795-49ED-ADCD-96E9CE1444D2}" type="sibTrans" cxnId="{F4F113E2-5F21-4F97-916C-63FE0B04FB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C894886-067B-418D-8455-2FE2C04974F5}">
      <dgm:prSet phldrT="[Texto]" custT="1"/>
      <dgm:spPr>
        <a:solidFill>
          <a:srgbClr val="9F24A2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Moravam precariamente nas senzalas, amontoados e sem privacidade.</a:t>
          </a:r>
        </a:p>
      </dgm:t>
    </dgm:pt>
    <dgm:pt modelId="{0A486164-EA80-4011-AED5-AC24C1B13209}" type="parTrans" cxnId="{DD813F70-C11E-460C-8DAA-56B285904D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F5EBB9A-1E5F-4FC8-AE67-A62216A14FD1}" type="sibTrans" cxnId="{DD813F70-C11E-460C-8DAA-56B285904D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E9A60B2-C6B0-4630-8020-C7B67473E966}">
      <dgm:prSet phldrT="[Texto]" custT="1"/>
      <dgm:spPr>
        <a:solidFill>
          <a:srgbClr val="995FB9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Eram frequentemente presos a correntes e  castigados com chicote e amarrados ao pelourinho</a:t>
          </a:r>
          <a:r>
            <a:rPr lang="pt-BR" sz="1900" dirty="0">
              <a:latin typeface="Roboto" pitchFamily="2" charset="0"/>
              <a:ea typeface="Roboto" pitchFamily="2" charset="0"/>
            </a:rPr>
            <a:t>.</a:t>
          </a:r>
        </a:p>
      </dgm:t>
    </dgm:pt>
    <dgm:pt modelId="{E7DE7D14-9333-4E49-AFCB-6CD33C1B88F2}" type="parTrans" cxnId="{FA28638B-7D16-4A36-8588-93AC0729201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8B47178-5897-4AAF-9042-B159E3540AF3}" type="sibTrans" cxnId="{FA28638B-7D16-4A36-8588-93AC0729201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465167B-ACA4-4858-BFC3-9FCDE5EE2DE5}">
      <dgm:prSet custT="1"/>
      <dgm:spPr>
        <a:solidFill>
          <a:srgbClr val="A794BE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Os escravos de ganho eram os que possuíam habilidades como barbeiros, sapateiros, vendedor ambulante. Ficavam com parte dos ganhos desse trabalho e  alguns conseguiam comprar sua liberdade.</a:t>
          </a:r>
        </a:p>
      </dgm:t>
    </dgm:pt>
    <dgm:pt modelId="{253F6221-FA3E-468E-83C2-F65B33B351DB}" type="sibTrans" cxnId="{12E86604-8EF3-46A0-85E2-2220AE67035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A1FC83F-D20B-48E1-9AF4-7C12C3045535}" type="parTrans" cxnId="{12E86604-8EF3-46A0-85E2-2220AE67035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03B303E-987A-47FC-8879-8F518B4ECCF2}" type="pres">
      <dgm:prSet presAssocID="{1A4E80B1-886F-44B2-91C0-3DB1A641DC6A}" presName="diagram" presStyleCnt="0">
        <dgm:presLayoutVars>
          <dgm:dir/>
          <dgm:resizeHandles val="exact"/>
        </dgm:presLayoutVars>
      </dgm:prSet>
      <dgm:spPr/>
    </dgm:pt>
    <dgm:pt modelId="{91483B86-9A43-4C81-916B-4C1E1D280A55}" type="pres">
      <dgm:prSet presAssocID="{EE106F3F-1A98-496B-AC2A-1DC1C7F49AE2}" presName="node" presStyleLbl="node1" presStyleIdx="0" presStyleCnt="5" custScaleX="120850" custScaleY="126478">
        <dgm:presLayoutVars>
          <dgm:bulletEnabled val="1"/>
        </dgm:presLayoutVars>
      </dgm:prSet>
      <dgm:spPr/>
    </dgm:pt>
    <dgm:pt modelId="{04354AAF-7EF5-4227-9D2E-87F129107851}" type="pres">
      <dgm:prSet presAssocID="{CCE22554-2FD0-4752-8486-23D5E54F3376}" presName="sibTrans" presStyleCnt="0"/>
      <dgm:spPr/>
    </dgm:pt>
    <dgm:pt modelId="{6B383A3C-797E-4DCA-AF85-C23B2EABDA06}" type="pres">
      <dgm:prSet presAssocID="{BF3A2C25-7862-48C9-925B-5A1EC3CE510B}" presName="node" presStyleLbl="node1" presStyleIdx="1" presStyleCnt="5" custScaleX="120850" custScaleY="126478" custLinFactNeighborX="5673" custLinFactNeighborY="1797">
        <dgm:presLayoutVars>
          <dgm:bulletEnabled val="1"/>
        </dgm:presLayoutVars>
      </dgm:prSet>
      <dgm:spPr/>
    </dgm:pt>
    <dgm:pt modelId="{5C04840A-19D5-437A-ABD7-87D4BABCFB41}" type="pres">
      <dgm:prSet presAssocID="{81908A23-3795-49ED-ADCD-96E9CE1444D2}" presName="sibTrans" presStyleCnt="0"/>
      <dgm:spPr/>
    </dgm:pt>
    <dgm:pt modelId="{CA0B26C9-A4F1-47BB-89A1-6E3CB82EB6F0}" type="pres">
      <dgm:prSet presAssocID="{AC894886-067B-418D-8455-2FE2C04974F5}" presName="node" presStyleLbl="node1" presStyleIdx="2" presStyleCnt="5" custScaleX="120850" custScaleY="126478" custLinFactNeighborX="6228" custLinFactNeighborY="2704">
        <dgm:presLayoutVars>
          <dgm:bulletEnabled val="1"/>
        </dgm:presLayoutVars>
      </dgm:prSet>
      <dgm:spPr/>
    </dgm:pt>
    <dgm:pt modelId="{A9850E88-E547-4E00-BDAD-9CC9336F862C}" type="pres">
      <dgm:prSet presAssocID="{5F5EBB9A-1E5F-4FC8-AE67-A62216A14FD1}" presName="sibTrans" presStyleCnt="0"/>
      <dgm:spPr/>
    </dgm:pt>
    <dgm:pt modelId="{274AF45A-2461-414D-A019-055213442043}" type="pres">
      <dgm:prSet presAssocID="{8E9A60B2-C6B0-4630-8020-C7B67473E966}" presName="node" presStyleLbl="node1" presStyleIdx="3" presStyleCnt="5" custScaleX="120850" custScaleY="126478" custLinFactNeighborX="-3096" custLinFactNeighborY="2716">
        <dgm:presLayoutVars>
          <dgm:bulletEnabled val="1"/>
        </dgm:presLayoutVars>
      </dgm:prSet>
      <dgm:spPr/>
    </dgm:pt>
    <dgm:pt modelId="{7CFB4B7E-7959-4582-A83E-962222C1727E}" type="pres">
      <dgm:prSet presAssocID="{C8B47178-5897-4AAF-9042-B159E3540AF3}" presName="sibTrans" presStyleCnt="0"/>
      <dgm:spPr/>
    </dgm:pt>
    <dgm:pt modelId="{4619C40E-4DE6-4E67-ABA0-EF8A02EA9AAD}" type="pres">
      <dgm:prSet presAssocID="{1465167B-ACA4-4858-BFC3-9FCDE5EE2DE5}" presName="node" presStyleLbl="node1" presStyleIdx="4" presStyleCnt="5" custScaleX="131961" custScaleY="126478">
        <dgm:presLayoutVars>
          <dgm:bulletEnabled val="1"/>
        </dgm:presLayoutVars>
      </dgm:prSet>
      <dgm:spPr/>
    </dgm:pt>
  </dgm:ptLst>
  <dgm:cxnLst>
    <dgm:cxn modelId="{12E86604-8EF3-46A0-85E2-2220AE670353}" srcId="{1A4E80B1-886F-44B2-91C0-3DB1A641DC6A}" destId="{1465167B-ACA4-4858-BFC3-9FCDE5EE2DE5}" srcOrd="4" destOrd="0" parTransId="{3A1FC83F-D20B-48E1-9AF4-7C12C3045535}" sibTransId="{253F6221-FA3E-468E-83C2-F65B33B351DB}"/>
    <dgm:cxn modelId="{DD813F70-C11E-460C-8DAA-56B285904DAE}" srcId="{1A4E80B1-886F-44B2-91C0-3DB1A641DC6A}" destId="{AC894886-067B-418D-8455-2FE2C04974F5}" srcOrd="2" destOrd="0" parTransId="{0A486164-EA80-4011-AED5-AC24C1B13209}" sibTransId="{5F5EBB9A-1E5F-4FC8-AE67-A62216A14FD1}"/>
    <dgm:cxn modelId="{0FFA065A-7024-48F9-AAD3-58767A12193D}" type="presOf" srcId="{AC894886-067B-418D-8455-2FE2C04974F5}" destId="{CA0B26C9-A4F1-47BB-89A1-6E3CB82EB6F0}" srcOrd="0" destOrd="0" presId="urn:microsoft.com/office/officeart/2005/8/layout/default"/>
    <dgm:cxn modelId="{5A83BA88-47D8-49E9-B148-9FFA17DB1272}" type="presOf" srcId="{BF3A2C25-7862-48C9-925B-5A1EC3CE510B}" destId="{6B383A3C-797E-4DCA-AF85-C23B2EABDA06}" srcOrd="0" destOrd="0" presId="urn:microsoft.com/office/officeart/2005/8/layout/default"/>
    <dgm:cxn modelId="{FA28638B-7D16-4A36-8588-93AC07292011}" srcId="{1A4E80B1-886F-44B2-91C0-3DB1A641DC6A}" destId="{8E9A60B2-C6B0-4630-8020-C7B67473E966}" srcOrd="3" destOrd="0" parTransId="{E7DE7D14-9333-4E49-AFCB-6CD33C1B88F2}" sibTransId="{C8B47178-5897-4AAF-9042-B159E3540AF3}"/>
    <dgm:cxn modelId="{F68A868F-9D8A-48A0-9CA1-D3618114F50C}" srcId="{1A4E80B1-886F-44B2-91C0-3DB1A641DC6A}" destId="{EE106F3F-1A98-496B-AC2A-1DC1C7F49AE2}" srcOrd="0" destOrd="0" parTransId="{76CDBB17-BBBC-4C5A-BA16-2C2C981BC8DE}" sibTransId="{CCE22554-2FD0-4752-8486-23D5E54F3376}"/>
    <dgm:cxn modelId="{135254B2-8A66-4E82-BAFB-D903084786A5}" type="presOf" srcId="{8E9A60B2-C6B0-4630-8020-C7B67473E966}" destId="{274AF45A-2461-414D-A019-055213442043}" srcOrd="0" destOrd="0" presId="urn:microsoft.com/office/officeart/2005/8/layout/default"/>
    <dgm:cxn modelId="{730503D7-9AD2-4EE9-8049-E641869DAEDC}" type="presOf" srcId="{EE106F3F-1A98-496B-AC2A-1DC1C7F49AE2}" destId="{91483B86-9A43-4C81-916B-4C1E1D280A55}" srcOrd="0" destOrd="0" presId="urn:microsoft.com/office/officeart/2005/8/layout/default"/>
    <dgm:cxn modelId="{EAF3A8DF-7637-4ACF-9DB0-0C0BCE378458}" type="presOf" srcId="{1A4E80B1-886F-44B2-91C0-3DB1A641DC6A}" destId="{D03B303E-987A-47FC-8879-8F518B4ECCF2}" srcOrd="0" destOrd="0" presId="urn:microsoft.com/office/officeart/2005/8/layout/default"/>
    <dgm:cxn modelId="{F4F113E2-5F21-4F97-916C-63FE0B04FBAE}" srcId="{1A4E80B1-886F-44B2-91C0-3DB1A641DC6A}" destId="{BF3A2C25-7862-48C9-925B-5A1EC3CE510B}" srcOrd="1" destOrd="0" parTransId="{ADE8B28E-A6C5-4620-8EB7-E37D266BB664}" sibTransId="{81908A23-3795-49ED-ADCD-96E9CE1444D2}"/>
    <dgm:cxn modelId="{48173AFB-1CD9-475C-8BB0-F66678F45BA2}" type="presOf" srcId="{1465167B-ACA4-4858-BFC3-9FCDE5EE2DE5}" destId="{4619C40E-4DE6-4E67-ABA0-EF8A02EA9AAD}" srcOrd="0" destOrd="0" presId="urn:microsoft.com/office/officeart/2005/8/layout/default"/>
    <dgm:cxn modelId="{0A720478-2FEB-450C-9D61-B46134C099BD}" type="presParOf" srcId="{D03B303E-987A-47FC-8879-8F518B4ECCF2}" destId="{91483B86-9A43-4C81-916B-4C1E1D280A55}" srcOrd="0" destOrd="0" presId="urn:microsoft.com/office/officeart/2005/8/layout/default"/>
    <dgm:cxn modelId="{EDEE193A-99FD-48A4-BC74-D87AB1B3C994}" type="presParOf" srcId="{D03B303E-987A-47FC-8879-8F518B4ECCF2}" destId="{04354AAF-7EF5-4227-9D2E-87F129107851}" srcOrd="1" destOrd="0" presId="urn:microsoft.com/office/officeart/2005/8/layout/default"/>
    <dgm:cxn modelId="{157E9C8B-B84B-4AD9-B883-DDCE139E1C90}" type="presParOf" srcId="{D03B303E-987A-47FC-8879-8F518B4ECCF2}" destId="{6B383A3C-797E-4DCA-AF85-C23B2EABDA06}" srcOrd="2" destOrd="0" presId="urn:microsoft.com/office/officeart/2005/8/layout/default"/>
    <dgm:cxn modelId="{CA830532-A8E9-4D64-88C4-73951EED30DE}" type="presParOf" srcId="{D03B303E-987A-47FC-8879-8F518B4ECCF2}" destId="{5C04840A-19D5-437A-ABD7-87D4BABCFB41}" srcOrd="3" destOrd="0" presId="urn:microsoft.com/office/officeart/2005/8/layout/default"/>
    <dgm:cxn modelId="{246FD14C-379F-41C3-B697-42DE2B528690}" type="presParOf" srcId="{D03B303E-987A-47FC-8879-8F518B4ECCF2}" destId="{CA0B26C9-A4F1-47BB-89A1-6E3CB82EB6F0}" srcOrd="4" destOrd="0" presId="urn:microsoft.com/office/officeart/2005/8/layout/default"/>
    <dgm:cxn modelId="{1EB2BA28-D064-446D-B2F8-DDB7F2907589}" type="presParOf" srcId="{D03B303E-987A-47FC-8879-8F518B4ECCF2}" destId="{A9850E88-E547-4E00-BDAD-9CC9336F862C}" srcOrd="5" destOrd="0" presId="urn:microsoft.com/office/officeart/2005/8/layout/default"/>
    <dgm:cxn modelId="{C4B0440F-F0F6-4CE0-B491-0E6EBAA4757C}" type="presParOf" srcId="{D03B303E-987A-47FC-8879-8F518B4ECCF2}" destId="{274AF45A-2461-414D-A019-055213442043}" srcOrd="6" destOrd="0" presId="urn:microsoft.com/office/officeart/2005/8/layout/default"/>
    <dgm:cxn modelId="{D987BAA9-E087-4355-982B-2FC16E7A83CC}" type="presParOf" srcId="{D03B303E-987A-47FC-8879-8F518B4ECCF2}" destId="{7CFB4B7E-7959-4582-A83E-962222C1727E}" srcOrd="7" destOrd="0" presId="urn:microsoft.com/office/officeart/2005/8/layout/default"/>
    <dgm:cxn modelId="{2A3B6CBE-5126-40E7-90FA-7AA5B2F078B3}" type="presParOf" srcId="{D03B303E-987A-47FC-8879-8F518B4ECCF2}" destId="{4619C40E-4DE6-4E67-ABA0-EF8A02EA9AA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D32674-0253-457B-BA31-3E05953A29A4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66B45F71-76B0-4ABA-9084-ACB2B0627F8C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Na educação</a:t>
          </a:r>
        </a:p>
      </dgm:t>
    </dgm:pt>
    <dgm:pt modelId="{BC7D19FA-4EE3-4F63-B7A3-A925F1D8A68C}" type="parTrans" cxnId="{4359170B-3443-4270-BD8D-D4C6A206D58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A2A3E95-2F01-4FCC-A13C-9EB4937A3A67}" type="sibTrans" cxnId="{4359170B-3443-4270-BD8D-D4C6A206D58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5F6AE27-CDB8-4584-8BA1-F733BCE527B8}">
      <dgm:prSet phldrT="[Texto]" custT="1"/>
      <dgm:spPr/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A população negra é maior no Brasil que a branca, mas há menos negros nas escolas e universidades.</a:t>
          </a:r>
        </a:p>
      </dgm:t>
    </dgm:pt>
    <dgm:pt modelId="{DD44B77D-59EC-4413-BCB5-72B6A57A7775}" type="parTrans" cxnId="{1FA76C36-1443-4942-9780-94AAA043860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2CAC256-7381-4C71-8CB3-BC00CF332BDA}" type="sibTrans" cxnId="{1FA76C36-1443-4942-9780-94AAA043860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6A059CB-BAA4-4495-9E47-C915A0DF511D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No trabalho</a:t>
          </a:r>
        </a:p>
      </dgm:t>
    </dgm:pt>
    <dgm:pt modelId="{81F3817D-DC31-4520-B666-93B18D3EDF71}" type="parTrans" cxnId="{97ADEBF0-F728-4B46-AAA1-78173BA9D9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AC4D7A9-2490-4399-AF01-294D3AAF364D}" type="sibTrans" cxnId="{97ADEBF0-F728-4B46-AAA1-78173BA9D9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7A00B5D-CAA3-460A-8877-3E10772380CC}">
      <dgm:prSet phldrT="[Texto]" custT="1"/>
      <dgm:spPr/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Os brancos recebem quase o dobro que o negros exercendo as mesmas funções.</a:t>
          </a:r>
        </a:p>
      </dgm:t>
    </dgm:pt>
    <dgm:pt modelId="{7017FBEB-837E-4943-BA33-E195EF30CBF7}" type="parTrans" cxnId="{915CC5BD-47D2-4AC9-9D12-C673ED9171B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86CE4F3-8649-4D85-AF70-9BDFC6DB3137}" type="sibTrans" cxnId="{915CC5BD-47D2-4AC9-9D12-C673ED9171B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31AE3EE-6B2C-47C6-924B-BFF67BCA1285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No dia a dia</a:t>
          </a:r>
        </a:p>
      </dgm:t>
    </dgm:pt>
    <dgm:pt modelId="{838AE4BD-60B7-4954-96AD-F640BD28DFB9}" type="parTrans" cxnId="{A0333902-5308-4B41-A50C-7A6962EC9F9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EE5EB25-56B5-43CF-9E39-216618E5F076}" type="sibTrans" cxnId="{A0333902-5308-4B41-A50C-7A6962EC9F9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EB36FE7-E67F-4420-A732-B614B5657E64}">
      <dgm:prSet phldrT="[Texto]" custT="1"/>
      <dgm:spPr/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São muito frequentes as situações de discriminação contra os negros pela cor da pele e o  tipo de cabelo, por exemplo.</a:t>
          </a:r>
        </a:p>
      </dgm:t>
    </dgm:pt>
    <dgm:pt modelId="{9F0A1FD6-8ABF-4581-8444-98B74E71B603}" type="parTrans" cxnId="{D55A9BBF-E471-4CAE-BB61-CF12DE2E65A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611990E-C974-4E7F-BC41-3EFDF2C626A6}" type="sibTrans" cxnId="{D55A9BBF-E471-4CAE-BB61-CF12DE2E65A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6453ED5-21E0-47A1-B1DB-BAC7E3C59B82}" type="pres">
      <dgm:prSet presAssocID="{AED32674-0253-457B-BA31-3E05953A29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014A5D-A077-4F3A-97D0-069D0FC3D7B2}" type="pres">
      <dgm:prSet presAssocID="{66B45F71-76B0-4ABA-9084-ACB2B0627F8C}" presName="root" presStyleCnt="0"/>
      <dgm:spPr/>
    </dgm:pt>
    <dgm:pt modelId="{0E63CB6E-13A0-4A20-B27F-30F2C5268D9A}" type="pres">
      <dgm:prSet presAssocID="{66B45F71-76B0-4ABA-9084-ACB2B0627F8C}" presName="rootComposite" presStyleCnt="0"/>
      <dgm:spPr/>
    </dgm:pt>
    <dgm:pt modelId="{54193906-0E18-4B93-A54C-7CFFDF98D3EC}" type="pres">
      <dgm:prSet presAssocID="{66B45F71-76B0-4ABA-9084-ACB2B0627F8C}" presName="rootText" presStyleLbl="node1" presStyleIdx="0" presStyleCnt="3" custScaleY="54672" custLinFactNeighborX="-88" custLinFactNeighborY="-5376"/>
      <dgm:spPr/>
    </dgm:pt>
    <dgm:pt modelId="{2A6FDA29-FD70-47DF-ADF7-3E8E1058A1EA}" type="pres">
      <dgm:prSet presAssocID="{66B45F71-76B0-4ABA-9084-ACB2B0627F8C}" presName="rootConnector" presStyleLbl="node1" presStyleIdx="0" presStyleCnt="3"/>
      <dgm:spPr/>
    </dgm:pt>
    <dgm:pt modelId="{AECA0DCB-01A9-44A1-B8B7-DA35C992016D}" type="pres">
      <dgm:prSet presAssocID="{66B45F71-76B0-4ABA-9084-ACB2B0627F8C}" presName="childShape" presStyleCnt="0"/>
      <dgm:spPr/>
    </dgm:pt>
    <dgm:pt modelId="{9350DEC1-ACBC-44E1-81D6-8533EF5BCFCC}" type="pres">
      <dgm:prSet presAssocID="{DD44B77D-59EC-4413-BCB5-72B6A57A7775}" presName="Name13" presStyleLbl="parChTrans1D2" presStyleIdx="0" presStyleCnt="3"/>
      <dgm:spPr/>
    </dgm:pt>
    <dgm:pt modelId="{E98E9DFD-9B3C-4A6C-9321-FD6CEE3BEB47}" type="pres">
      <dgm:prSet presAssocID="{B5F6AE27-CDB8-4584-8BA1-F733BCE527B8}" presName="childText" presStyleLbl="bgAcc1" presStyleIdx="0" presStyleCnt="3" custScaleX="91534" custScaleY="150398" custLinFactNeighborX="5109" custLinFactNeighborY="10517">
        <dgm:presLayoutVars>
          <dgm:bulletEnabled val="1"/>
        </dgm:presLayoutVars>
      </dgm:prSet>
      <dgm:spPr/>
    </dgm:pt>
    <dgm:pt modelId="{E06CD91B-8991-446B-BAD3-B3B4097BB530}" type="pres">
      <dgm:prSet presAssocID="{B6A059CB-BAA4-4495-9E47-C915A0DF511D}" presName="root" presStyleCnt="0"/>
      <dgm:spPr/>
    </dgm:pt>
    <dgm:pt modelId="{2632B4B7-20F5-436E-9B0C-2DE2B1F7B180}" type="pres">
      <dgm:prSet presAssocID="{B6A059CB-BAA4-4495-9E47-C915A0DF511D}" presName="rootComposite" presStyleCnt="0"/>
      <dgm:spPr/>
    </dgm:pt>
    <dgm:pt modelId="{793EFF03-32C0-4D5E-9B16-73E05698BC8F}" type="pres">
      <dgm:prSet presAssocID="{B6A059CB-BAA4-4495-9E47-C915A0DF511D}" presName="rootText" presStyleLbl="node1" presStyleIdx="1" presStyleCnt="3" custScaleY="55060" custLinFactNeighborX="-1465" custLinFactNeighborY="-9438"/>
      <dgm:spPr/>
    </dgm:pt>
    <dgm:pt modelId="{47CA1051-3E83-4154-A524-ECDF096CE6E1}" type="pres">
      <dgm:prSet presAssocID="{B6A059CB-BAA4-4495-9E47-C915A0DF511D}" presName="rootConnector" presStyleLbl="node1" presStyleIdx="1" presStyleCnt="3"/>
      <dgm:spPr/>
    </dgm:pt>
    <dgm:pt modelId="{EF3217D3-D1DF-47BB-904A-16F25F2F4641}" type="pres">
      <dgm:prSet presAssocID="{B6A059CB-BAA4-4495-9E47-C915A0DF511D}" presName="childShape" presStyleCnt="0"/>
      <dgm:spPr/>
    </dgm:pt>
    <dgm:pt modelId="{4B74417B-30C2-45ED-BC8B-33919EE48BF9}" type="pres">
      <dgm:prSet presAssocID="{7017FBEB-837E-4943-BA33-E195EF30CBF7}" presName="Name13" presStyleLbl="parChTrans1D2" presStyleIdx="1" presStyleCnt="3"/>
      <dgm:spPr/>
    </dgm:pt>
    <dgm:pt modelId="{E921AECB-CB08-4D58-826A-5E0F64522FEE}" type="pres">
      <dgm:prSet presAssocID="{C7A00B5D-CAA3-460A-8877-3E10772380CC}" presName="childText" presStyleLbl="bgAcc1" presStyleIdx="1" presStyleCnt="3" custScaleX="97454" custScaleY="146234" custLinFactNeighborX="-45" custLinFactNeighborY="8674">
        <dgm:presLayoutVars>
          <dgm:bulletEnabled val="1"/>
        </dgm:presLayoutVars>
      </dgm:prSet>
      <dgm:spPr/>
    </dgm:pt>
    <dgm:pt modelId="{2A174391-7D41-4879-9DA8-7AFE98B86D0B}" type="pres">
      <dgm:prSet presAssocID="{531AE3EE-6B2C-47C6-924B-BFF67BCA1285}" presName="root" presStyleCnt="0"/>
      <dgm:spPr/>
    </dgm:pt>
    <dgm:pt modelId="{4F926E14-CB36-41EE-A249-E3E8B176A372}" type="pres">
      <dgm:prSet presAssocID="{531AE3EE-6B2C-47C6-924B-BFF67BCA1285}" presName="rootComposite" presStyleCnt="0"/>
      <dgm:spPr/>
    </dgm:pt>
    <dgm:pt modelId="{5B4B52B3-84BF-425E-8508-DC0F50FBB865}" type="pres">
      <dgm:prSet presAssocID="{531AE3EE-6B2C-47C6-924B-BFF67BCA1285}" presName="rootText" presStyleLbl="node1" presStyleIdx="2" presStyleCnt="3" custScaleY="51089" custLinFactNeighborX="-2459" custLinFactNeighborY="-8789"/>
      <dgm:spPr/>
    </dgm:pt>
    <dgm:pt modelId="{CD2B5023-9EF0-4DBF-8471-3895CC2CE1CA}" type="pres">
      <dgm:prSet presAssocID="{531AE3EE-6B2C-47C6-924B-BFF67BCA1285}" presName="rootConnector" presStyleLbl="node1" presStyleIdx="2" presStyleCnt="3"/>
      <dgm:spPr/>
    </dgm:pt>
    <dgm:pt modelId="{CE9CF2F0-3A80-49C3-AF00-D093DC6BD8ED}" type="pres">
      <dgm:prSet presAssocID="{531AE3EE-6B2C-47C6-924B-BFF67BCA1285}" presName="childShape" presStyleCnt="0"/>
      <dgm:spPr/>
    </dgm:pt>
    <dgm:pt modelId="{09F4FB6E-5624-4D4A-9722-C88A1FC22527}" type="pres">
      <dgm:prSet presAssocID="{9F0A1FD6-8ABF-4581-8444-98B74E71B603}" presName="Name13" presStyleLbl="parChTrans1D2" presStyleIdx="2" presStyleCnt="3"/>
      <dgm:spPr/>
    </dgm:pt>
    <dgm:pt modelId="{54E0D45E-DF39-4549-954B-036FF1788219}" type="pres">
      <dgm:prSet presAssocID="{7EB36FE7-E67F-4420-A732-B614B5657E64}" presName="childText" presStyleLbl="bgAcc1" presStyleIdx="2" presStyleCnt="3" custScaleX="92896" custScaleY="147645" custLinFactNeighborX="296" custLinFactNeighborY="8674">
        <dgm:presLayoutVars>
          <dgm:bulletEnabled val="1"/>
        </dgm:presLayoutVars>
      </dgm:prSet>
      <dgm:spPr/>
    </dgm:pt>
  </dgm:ptLst>
  <dgm:cxnLst>
    <dgm:cxn modelId="{A0333902-5308-4B41-A50C-7A6962EC9F93}" srcId="{AED32674-0253-457B-BA31-3E05953A29A4}" destId="{531AE3EE-6B2C-47C6-924B-BFF67BCA1285}" srcOrd="2" destOrd="0" parTransId="{838AE4BD-60B7-4954-96AD-F640BD28DFB9}" sibTransId="{6EE5EB25-56B5-43CF-9E39-216618E5F076}"/>
    <dgm:cxn modelId="{4359170B-3443-4270-BD8D-D4C6A206D581}" srcId="{AED32674-0253-457B-BA31-3E05953A29A4}" destId="{66B45F71-76B0-4ABA-9084-ACB2B0627F8C}" srcOrd="0" destOrd="0" parTransId="{BC7D19FA-4EE3-4F63-B7A3-A925F1D8A68C}" sibTransId="{4A2A3E95-2F01-4FCC-A13C-9EB4937A3A67}"/>
    <dgm:cxn modelId="{97C0D81D-9990-45A2-AEA2-45ADFBD341A2}" type="presOf" srcId="{B5F6AE27-CDB8-4584-8BA1-F733BCE527B8}" destId="{E98E9DFD-9B3C-4A6C-9321-FD6CEE3BEB47}" srcOrd="0" destOrd="0" presId="urn:microsoft.com/office/officeart/2005/8/layout/hierarchy3"/>
    <dgm:cxn modelId="{52888227-C132-4F72-AD15-14A30E48F9B5}" type="presOf" srcId="{531AE3EE-6B2C-47C6-924B-BFF67BCA1285}" destId="{5B4B52B3-84BF-425E-8508-DC0F50FBB865}" srcOrd="0" destOrd="0" presId="urn:microsoft.com/office/officeart/2005/8/layout/hierarchy3"/>
    <dgm:cxn modelId="{1FA76C36-1443-4942-9780-94AAA043860E}" srcId="{66B45F71-76B0-4ABA-9084-ACB2B0627F8C}" destId="{B5F6AE27-CDB8-4584-8BA1-F733BCE527B8}" srcOrd="0" destOrd="0" parTransId="{DD44B77D-59EC-4413-BCB5-72B6A57A7775}" sibTransId="{A2CAC256-7381-4C71-8CB3-BC00CF332BDA}"/>
    <dgm:cxn modelId="{299D364D-3BE6-45FD-B49D-A5121E482547}" type="presOf" srcId="{B6A059CB-BAA4-4495-9E47-C915A0DF511D}" destId="{793EFF03-32C0-4D5E-9B16-73E05698BC8F}" srcOrd="0" destOrd="0" presId="urn:microsoft.com/office/officeart/2005/8/layout/hierarchy3"/>
    <dgm:cxn modelId="{45FEE650-EF39-4014-A60F-7B48F8063331}" type="presOf" srcId="{7017FBEB-837E-4943-BA33-E195EF30CBF7}" destId="{4B74417B-30C2-45ED-BC8B-33919EE48BF9}" srcOrd="0" destOrd="0" presId="urn:microsoft.com/office/officeart/2005/8/layout/hierarchy3"/>
    <dgm:cxn modelId="{3C821B73-9338-42BB-B807-601366C98B87}" type="presOf" srcId="{66B45F71-76B0-4ABA-9084-ACB2B0627F8C}" destId="{54193906-0E18-4B93-A54C-7CFFDF98D3EC}" srcOrd="0" destOrd="0" presId="urn:microsoft.com/office/officeart/2005/8/layout/hierarchy3"/>
    <dgm:cxn modelId="{CD0ED374-74D4-4E52-A3F0-64F1C7263D0A}" type="presOf" srcId="{531AE3EE-6B2C-47C6-924B-BFF67BCA1285}" destId="{CD2B5023-9EF0-4DBF-8471-3895CC2CE1CA}" srcOrd="1" destOrd="0" presId="urn:microsoft.com/office/officeart/2005/8/layout/hierarchy3"/>
    <dgm:cxn modelId="{F6E2DB94-FA61-4F5F-ABA8-F8F271329E2B}" type="presOf" srcId="{9F0A1FD6-8ABF-4581-8444-98B74E71B603}" destId="{09F4FB6E-5624-4D4A-9722-C88A1FC22527}" srcOrd="0" destOrd="0" presId="urn:microsoft.com/office/officeart/2005/8/layout/hierarchy3"/>
    <dgm:cxn modelId="{0B150A95-41E0-4107-9EED-2A4178828899}" type="presOf" srcId="{7EB36FE7-E67F-4420-A732-B614B5657E64}" destId="{54E0D45E-DF39-4549-954B-036FF1788219}" srcOrd="0" destOrd="0" presId="urn:microsoft.com/office/officeart/2005/8/layout/hierarchy3"/>
    <dgm:cxn modelId="{14E97597-6DDB-4369-9BFF-D132511138AC}" type="presOf" srcId="{DD44B77D-59EC-4413-BCB5-72B6A57A7775}" destId="{9350DEC1-ACBC-44E1-81D6-8533EF5BCFCC}" srcOrd="0" destOrd="0" presId="urn:microsoft.com/office/officeart/2005/8/layout/hierarchy3"/>
    <dgm:cxn modelId="{81551FAF-440C-4226-A3AC-209888F80821}" type="presOf" srcId="{C7A00B5D-CAA3-460A-8877-3E10772380CC}" destId="{E921AECB-CB08-4D58-826A-5E0F64522FEE}" srcOrd="0" destOrd="0" presId="urn:microsoft.com/office/officeart/2005/8/layout/hierarchy3"/>
    <dgm:cxn modelId="{915CC5BD-47D2-4AC9-9D12-C673ED9171BF}" srcId="{B6A059CB-BAA4-4495-9E47-C915A0DF511D}" destId="{C7A00B5D-CAA3-460A-8877-3E10772380CC}" srcOrd="0" destOrd="0" parTransId="{7017FBEB-837E-4943-BA33-E195EF30CBF7}" sibTransId="{786CE4F3-8649-4D85-AF70-9BDFC6DB3137}"/>
    <dgm:cxn modelId="{D55A9BBF-E471-4CAE-BB61-CF12DE2E65A0}" srcId="{531AE3EE-6B2C-47C6-924B-BFF67BCA1285}" destId="{7EB36FE7-E67F-4420-A732-B614B5657E64}" srcOrd="0" destOrd="0" parTransId="{9F0A1FD6-8ABF-4581-8444-98B74E71B603}" sibTransId="{1611990E-C974-4E7F-BC41-3EFDF2C626A6}"/>
    <dgm:cxn modelId="{3B45D5D2-9C7F-42EE-93F3-E30AB1E87CF8}" type="presOf" srcId="{AED32674-0253-457B-BA31-3E05953A29A4}" destId="{06453ED5-21E0-47A1-B1DB-BAC7E3C59B82}" srcOrd="0" destOrd="0" presId="urn:microsoft.com/office/officeart/2005/8/layout/hierarchy3"/>
    <dgm:cxn modelId="{97ADEBF0-F728-4B46-AAA1-78173BA9D9AE}" srcId="{AED32674-0253-457B-BA31-3E05953A29A4}" destId="{B6A059CB-BAA4-4495-9E47-C915A0DF511D}" srcOrd="1" destOrd="0" parTransId="{81F3817D-DC31-4520-B666-93B18D3EDF71}" sibTransId="{CAC4D7A9-2490-4399-AF01-294D3AAF364D}"/>
    <dgm:cxn modelId="{91275FF3-F87D-42F9-9775-08DFC26577FB}" type="presOf" srcId="{B6A059CB-BAA4-4495-9E47-C915A0DF511D}" destId="{47CA1051-3E83-4154-A524-ECDF096CE6E1}" srcOrd="1" destOrd="0" presId="urn:microsoft.com/office/officeart/2005/8/layout/hierarchy3"/>
    <dgm:cxn modelId="{187C6DFE-59AF-4D0C-844D-6C7D47DE0FCB}" type="presOf" srcId="{66B45F71-76B0-4ABA-9084-ACB2B0627F8C}" destId="{2A6FDA29-FD70-47DF-ADF7-3E8E1058A1EA}" srcOrd="1" destOrd="0" presId="urn:microsoft.com/office/officeart/2005/8/layout/hierarchy3"/>
    <dgm:cxn modelId="{0788ABCF-4FF1-40DE-9BAB-37B6FD4DD66E}" type="presParOf" srcId="{06453ED5-21E0-47A1-B1DB-BAC7E3C59B82}" destId="{8A014A5D-A077-4F3A-97D0-069D0FC3D7B2}" srcOrd="0" destOrd="0" presId="urn:microsoft.com/office/officeart/2005/8/layout/hierarchy3"/>
    <dgm:cxn modelId="{0B638534-8B3C-40FC-923A-342437869D80}" type="presParOf" srcId="{8A014A5D-A077-4F3A-97D0-069D0FC3D7B2}" destId="{0E63CB6E-13A0-4A20-B27F-30F2C5268D9A}" srcOrd="0" destOrd="0" presId="urn:microsoft.com/office/officeart/2005/8/layout/hierarchy3"/>
    <dgm:cxn modelId="{3CDE2186-09E1-41A9-8365-CCBB17C8C3A0}" type="presParOf" srcId="{0E63CB6E-13A0-4A20-B27F-30F2C5268D9A}" destId="{54193906-0E18-4B93-A54C-7CFFDF98D3EC}" srcOrd="0" destOrd="0" presId="urn:microsoft.com/office/officeart/2005/8/layout/hierarchy3"/>
    <dgm:cxn modelId="{E254DD49-41DC-46EB-BB80-F0577B1FAEA2}" type="presParOf" srcId="{0E63CB6E-13A0-4A20-B27F-30F2C5268D9A}" destId="{2A6FDA29-FD70-47DF-ADF7-3E8E1058A1EA}" srcOrd="1" destOrd="0" presId="urn:microsoft.com/office/officeart/2005/8/layout/hierarchy3"/>
    <dgm:cxn modelId="{09D67935-DB5E-441A-912B-51275C19A401}" type="presParOf" srcId="{8A014A5D-A077-4F3A-97D0-069D0FC3D7B2}" destId="{AECA0DCB-01A9-44A1-B8B7-DA35C992016D}" srcOrd="1" destOrd="0" presId="urn:microsoft.com/office/officeart/2005/8/layout/hierarchy3"/>
    <dgm:cxn modelId="{A9B3D95D-5780-4420-9F26-FD205CE284B2}" type="presParOf" srcId="{AECA0DCB-01A9-44A1-B8B7-DA35C992016D}" destId="{9350DEC1-ACBC-44E1-81D6-8533EF5BCFCC}" srcOrd="0" destOrd="0" presId="urn:microsoft.com/office/officeart/2005/8/layout/hierarchy3"/>
    <dgm:cxn modelId="{8D6C3B93-6306-48DA-BEF6-781C62060234}" type="presParOf" srcId="{AECA0DCB-01A9-44A1-B8B7-DA35C992016D}" destId="{E98E9DFD-9B3C-4A6C-9321-FD6CEE3BEB47}" srcOrd="1" destOrd="0" presId="urn:microsoft.com/office/officeart/2005/8/layout/hierarchy3"/>
    <dgm:cxn modelId="{C546F64E-F8E8-4A84-9758-FF7B09E60AD9}" type="presParOf" srcId="{06453ED5-21E0-47A1-B1DB-BAC7E3C59B82}" destId="{E06CD91B-8991-446B-BAD3-B3B4097BB530}" srcOrd="1" destOrd="0" presId="urn:microsoft.com/office/officeart/2005/8/layout/hierarchy3"/>
    <dgm:cxn modelId="{8979C339-640C-419D-951F-494C0EC3CDAB}" type="presParOf" srcId="{E06CD91B-8991-446B-BAD3-B3B4097BB530}" destId="{2632B4B7-20F5-436E-9B0C-2DE2B1F7B180}" srcOrd="0" destOrd="0" presId="urn:microsoft.com/office/officeart/2005/8/layout/hierarchy3"/>
    <dgm:cxn modelId="{75A05266-F917-41B6-AFC5-2552BE6E80C6}" type="presParOf" srcId="{2632B4B7-20F5-436E-9B0C-2DE2B1F7B180}" destId="{793EFF03-32C0-4D5E-9B16-73E05698BC8F}" srcOrd="0" destOrd="0" presId="urn:microsoft.com/office/officeart/2005/8/layout/hierarchy3"/>
    <dgm:cxn modelId="{F4A9A525-F7F3-4A6E-BA7A-884D622A473D}" type="presParOf" srcId="{2632B4B7-20F5-436E-9B0C-2DE2B1F7B180}" destId="{47CA1051-3E83-4154-A524-ECDF096CE6E1}" srcOrd="1" destOrd="0" presId="urn:microsoft.com/office/officeart/2005/8/layout/hierarchy3"/>
    <dgm:cxn modelId="{418A9785-0E27-4173-9139-74788AF80F68}" type="presParOf" srcId="{E06CD91B-8991-446B-BAD3-B3B4097BB530}" destId="{EF3217D3-D1DF-47BB-904A-16F25F2F4641}" srcOrd="1" destOrd="0" presId="urn:microsoft.com/office/officeart/2005/8/layout/hierarchy3"/>
    <dgm:cxn modelId="{34992085-9E89-4610-858E-5C020689758C}" type="presParOf" srcId="{EF3217D3-D1DF-47BB-904A-16F25F2F4641}" destId="{4B74417B-30C2-45ED-BC8B-33919EE48BF9}" srcOrd="0" destOrd="0" presId="urn:microsoft.com/office/officeart/2005/8/layout/hierarchy3"/>
    <dgm:cxn modelId="{F8879AC6-7B02-45F3-A844-1F93E5BE9DB5}" type="presParOf" srcId="{EF3217D3-D1DF-47BB-904A-16F25F2F4641}" destId="{E921AECB-CB08-4D58-826A-5E0F64522FEE}" srcOrd="1" destOrd="0" presId="urn:microsoft.com/office/officeart/2005/8/layout/hierarchy3"/>
    <dgm:cxn modelId="{22BD3190-4C08-4FED-A125-AA5CC664B7DA}" type="presParOf" srcId="{06453ED5-21E0-47A1-B1DB-BAC7E3C59B82}" destId="{2A174391-7D41-4879-9DA8-7AFE98B86D0B}" srcOrd="2" destOrd="0" presId="urn:microsoft.com/office/officeart/2005/8/layout/hierarchy3"/>
    <dgm:cxn modelId="{B2CD320D-7362-4CE5-9C04-92059140C873}" type="presParOf" srcId="{2A174391-7D41-4879-9DA8-7AFE98B86D0B}" destId="{4F926E14-CB36-41EE-A249-E3E8B176A372}" srcOrd="0" destOrd="0" presId="urn:microsoft.com/office/officeart/2005/8/layout/hierarchy3"/>
    <dgm:cxn modelId="{91E860B6-774A-4773-B46A-86A303DCC9BB}" type="presParOf" srcId="{4F926E14-CB36-41EE-A249-E3E8B176A372}" destId="{5B4B52B3-84BF-425E-8508-DC0F50FBB865}" srcOrd="0" destOrd="0" presId="urn:microsoft.com/office/officeart/2005/8/layout/hierarchy3"/>
    <dgm:cxn modelId="{659245B0-677B-4226-8E2A-B695D06F9AD3}" type="presParOf" srcId="{4F926E14-CB36-41EE-A249-E3E8B176A372}" destId="{CD2B5023-9EF0-4DBF-8471-3895CC2CE1CA}" srcOrd="1" destOrd="0" presId="urn:microsoft.com/office/officeart/2005/8/layout/hierarchy3"/>
    <dgm:cxn modelId="{C1F864B8-290B-41A9-BC24-6918E29F0896}" type="presParOf" srcId="{2A174391-7D41-4879-9DA8-7AFE98B86D0B}" destId="{CE9CF2F0-3A80-49C3-AF00-D093DC6BD8ED}" srcOrd="1" destOrd="0" presId="urn:microsoft.com/office/officeart/2005/8/layout/hierarchy3"/>
    <dgm:cxn modelId="{83074BF2-4B8A-4C53-A38C-03608B1306BA}" type="presParOf" srcId="{CE9CF2F0-3A80-49C3-AF00-D093DC6BD8ED}" destId="{09F4FB6E-5624-4D4A-9722-C88A1FC22527}" srcOrd="0" destOrd="0" presId="urn:microsoft.com/office/officeart/2005/8/layout/hierarchy3"/>
    <dgm:cxn modelId="{61CBA7F0-A0BA-4D0E-B3F9-E141C5F8EB60}" type="presParOf" srcId="{CE9CF2F0-3A80-49C3-AF00-D093DC6BD8ED}" destId="{54E0D45E-DF39-4549-954B-036FF178821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ED16DA-E15B-48D7-8F13-3AB56F6BD823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EDDF4F7-3EF7-46C6-AB9E-E9F11326D785}">
      <dgm:prSet phldrT="[Texto]" custT="1"/>
      <dgm:spPr>
        <a:solidFill>
          <a:srgbClr val="0070C0"/>
        </a:solidFill>
      </dgm:spPr>
      <dgm:t>
        <a:bodyPr/>
        <a:lstStyle/>
        <a:p>
          <a:pPr>
            <a:lnSpc>
              <a:spcPts val="2000"/>
            </a:lnSpc>
          </a:pPr>
          <a:r>
            <a:rPr lang="pt-BR" sz="2000" dirty="0">
              <a:latin typeface="Roboto" pitchFamily="2" charset="0"/>
              <a:ea typeface="Roboto" pitchFamily="2" charset="0"/>
            </a:rPr>
            <a:t>O açúcar tinhas grande valor comercial na Europa. Os colonos portugueses tinham experiência em sua produção. </a:t>
          </a:r>
        </a:p>
      </dgm:t>
    </dgm:pt>
    <dgm:pt modelId="{98D572AB-2C7F-402B-8AF2-D2B86D6985B0}" type="par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4235683-E8E0-40B5-9CE2-39BB7BDCFBE2}" type="sib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D6D1128-3E70-4DCF-A461-93A799661A90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No Brasil, o açúcar foi produzido nos engenhos em fazendas monocultoras, com mão de obra escravizada. Era destinado às exportação.</a:t>
          </a:r>
        </a:p>
      </dgm:t>
    </dgm:pt>
    <dgm:pt modelId="{8CA7E9D9-F340-4ACB-A24B-78420801979D}" type="par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7100323-8E22-418C-BB77-6E465600D808}" type="sib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3766F4D-68D8-4542-A098-E5B6C890038E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clima e o solo propício para o cultivo da cana para a produção do açúcar era o da faixa litorânea  do sul da Bahia até a Paraíba, na chamada Zona da Mata açucareira.</a:t>
          </a:r>
        </a:p>
      </dgm:t>
    </dgm:pt>
    <dgm:pt modelId="{68EFAC63-58FD-4697-BBDA-FDBE889D3397}" type="par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B9DABA3-FE5B-4901-BD4B-D224B2EA4D26}" type="sib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390DDAE-3C2C-49B5-AECB-23146D355ABE}" type="pres">
      <dgm:prSet presAssocID="{3EED16DA-E15B-48D7-8F13-3AB56F6BD823}" presName="Name0" presStyleCnt="0">
        <dgm:presLayoutVars>
          <dgm:dir/>
          <dgm:resizeHandles val="exact"/>
        </dgm:presLayoutVars>
      </dgm:prSet>
      <dgm:spPr/>
    </dgm:pt>
    <dgm:pt modelId="{AE5FAEAE-4978-47D2-87E2-34F4BE604CE3}" type="pres">
      <dgm:prSet presAssocID="{BEDDF4F7-3EF7-46C6-AB9E-E9F11326D785}" presName="node" presStyleLbl="node1" presStyleIdx="0" presStyleCnt="3" custLinFactNeighborY="0">
        <dgm:presLayoutVars>
          <dgm:bulletEnabled val="1"/>
        </dgm:presLayoutVars>
      </dgm:prSet>
      <dgm:spPr/>
    </dgm:pt>
    <dgm:pt modelId="{239BC90B-6B65-47AC-8D85-90CECB67F72C}" type="pres">
      <dgm:prSet presAssocID="{C4235683-E8E0-40B5-9CE2-39BB7BDCFBE2}" presName="sibTrans" presStyleCnt="0"/>
      <dgm:spPr/>
    </dgm:pt>
    <dgm:pt modelId="{CA46C35F-4DE3-4570-A70E-158902A22F25}" type="pres">
      <dgm:prSet presAssocID="{AD6D1128-3E70-4DCF-A461-93A799661A90}" presName="node" presStyleLbl="node1" presStyleIdx="1" presStyleCnt="3">
        <dgm:presLayoutVars>
          <dgm:bulletEnabled val="1"/>
        </dgm:presLayoutVars>
      </dgm:prSet>
      <dgm:spPr/>
    </dgm:pt>
    <dgm:pt modelId="{DA9A6B8E-6FC3-4CE1-B241-4F0D72F5F759}" type="pres">
      <dgm:prSet presAssocID="{97100323-8E22-418C-BB77-6E465600D808}" presName="sibTrans" presStyleCnt="0"/>
      <dgm:spPr/>
    </dgm:pt>
    <dgm:pt modelId="{A9BC3D52-9D17-4987-BCF3-617FE36516F6}" type="pres">
      <dgm:prSet presAssocID="{13766F4D-68D8-4542-A098-E5B6C890038E}" presName="node" presStyleLbl="node1" presStyleIdx="2" presStyleCnt="3" custLinFactNeighborX="0">
        <dgm:presLayoutVars>
          <dgm:bulletEnabled val="1"/>
        </dgm:presLayoutVars>
      </dgm:prSet>
      <dgm:spPr/>
    </dgm:pt>
  </dgm:ptLst>
  <dgm:cxnLst>
    <dgm:cxn modelId="{D76B5662-D2B0-438A-8D7F-C3023B1E3DB5}" type="presOf" srcId="{3EED16DA-E15B-48D7-8F13-3AB56F6BD823}" destId="{A390DDAE-3C2C-49B5-AECB-23146D355ABE}" srcOrd="0" destOrd="0" presId="urn:microsoft.com/office/officeart/2005/8/layout/hList6"/>
    <dgm:cxn modelId="{BAEB7863-E6E3-4C0F-8490-C95AE5F54971}" type="presOf" srcId="{BEDDF4F7-3EF7-46C6-AB9E-E9F11326D785}" destId="{AE5FAEAE-4978-47D2-87E2-34F4BE604CE3}" srcOrd="0" destOrd="0" presId="urn:microsoft.com/office/officeart/2005/8/layout/hList6"/>
    <dgm:cxn modelId="{BB39454A-11BB-4142-B20C-E88401C89C75}" type="presOf" srcId="{13766F4D-68D8-4542-A098-E5B6C890038E}" destId="{A9BC3D52-9D17-4987-BCF3-617FE36516F6}" srcOrd="0" destOrd="0" presId="urn:microsoft.com/office/officeart/2005/8/layout/hList6"/>
    <dgm:cxn modelId="{C6741A59-4483-433F-9D6A-FF0B0AD474B2}" type="presOf" srcId="{AD6D1128-3E70-4DCF-A461-93A799661A90}" destId="{CA46C35F-4DE3-4570-A70E-158902A22F25}" srcOrd="0" destOrd="0" presId="urn:microsoft.com/office/officeart/2005/8/layout/hList6"/>
    <dgm:cxn modelId="{F6E4CA8D-7A0A-40F2-BADD-233568C3E48A}" srcId="{3EED16DA-E15B-48D7-8F13-3AB56F6BD823}" destId="{BEDDF4F7-3EF7-46C6-AB9E-E9F11326D785}" srcOrd="0" destOrd="0" parTransId="{98D572AB-2C7F-402B-8AF2-D2B86D6985B0}" sibTransId="{C4235683-E8E0-40B5-9CE2-39BB7BDCFBE2}"/>
    <dgm:cxn modelId="{E5CE059A-AB38-4A2A-A373-EB05C8027F40}" srcId="{3EED16DA-E15B-48D7-8F13-3AB56F6BD823}" destId="{AD6D1128-3E70-4DCF-A461-93A799661A90}" srcOrd="1" destOrd="0" parTransId="{8CA7E9D9-F340-4ACB-A24B-78420801979D}" sibTransId="{97100323-8E22-418C-BB77-6E465600D808}"/>
    <dgm:cxn modelId="{CE4CFEB5-25B3-4C5D-82F9-22553A711AD0}" srcId="{3EED16DA-E15B-48D7-8F13-3AB56F6BD823}" destId="{13766F4D-68D8-4542-A098-E5B6C890038E}" srcOrd="2" destOrd="0" parTransId="{68EFAC63-58FD-4697-BBDA-FDBE889D3397}" sibTransId="{BB9DABA3-FE5B-4901-BD4B-D224B2EA4D26}"/>
    <dgm:cxn modelId="{D79F9673-2891-46EA-B33F-83E94EA523EB}" type="presParOf" srcId="{A390DDAE-3C2C-49B5-AECB-23146D355ABE}" destId="{AE5FAEAE-4978-47D2-87E2-34F4BE604CE3}" srcOrd="0" destOrd="0" presId="urn:microsoft.com/office/officeart/2005/8/layout/hList6"/>
    <dgm:cxn modelId="{382BEAE0-F064-4E71-A673-408BB0589F8C}" type="presParOf" srcId="{A390DDAE-3C2C-49B5-AECB-23146D355ABE}" destId="{239BC90B-6B65-47AC-8D85-90CECB67F72C}" srcOrd="1" destOrd="0" presId="urn:microsoft.com/office/officeart/2005/8/layout/hList6"/>
    <dgm:cxn modelId="{1BB781EE-C3EA-4017-8B67-E95199AE8DEF}" type="presParOf" srcId="{A390DDAE-3C2C-49B5-AECB-23146D355ABE}" destId="{CA46C35F-4DE3-4570-A70E-158902A22F25}" srcOrd="2" destOrd="0" presId="urn:microsoft.com/office/officeart/2005/8/layout/hList6"/>
    <dgm:cxn modelId="{5E19797A-E40B-44F7-B8D1-6B77294BE22E}" type="presParOf" srcId="{A390DDAE-3C2C-49B5-AECB-23146D355ABE}" destId="{DA9A6B8E-6FC3-4CE1-B241-4F0D72F5F759}" srcOrd="3" destOrd="0" presId="urn:microsoft.com/office/officeart/2005/8/layout/hList6"/>
    <dgm:cxn modelId="{870866A1-EEA8-4F2B-A3E6-752C0CEAA79B}" type="presParOf" srcId="{A390DDAE-3C2C-49B5-AECB-23146D355ABE}" destId="{A9BC3D52-9D17-4987-BCF3-617FE36516F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3BE77-8A6A-4434-A0D2-D7B31FF3B51B}">
      <dsp:nvSpPr>
        <dsp:cNvPr id="0" name=""/>
        <dsp:cNvSpPr/>
      </dsp:nvSpPr>
      <dsp:spPr>
        <a:xfrm rot="6816161">
          <a:off x="1479079" y="1404605"/>
          <a:ext cx="1869556" cy="1371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3D793-73FF-44E4-8E0C-647E45F8C13B}">
      <dsp:nvSpPr>
        <dsp:cNvPr id="0" name=""/>
        <dsp:cNvSpPr/>
      </dsp:nvSpPr>
      <dsp:spPr>
        <a:xfrm>
          <a:off x="1638171" y="39357"/>
          <a:ext cx="3209699" cy="1613601"/>
        </a:xfrm>
        <a:prstGeom prst="roundRect">
          <a:avLst>
            <a:gd name="adj" fmla="val 10000"/>
          </a:avLst>
        </a:prstGeom>
        <a:solidFill>
          <a:srgbClr val="9B3937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escravidão (por dívidas, delitos e guerra, por exemplo) existia na África antes da chegada dos europeus.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685432" y="86618"/>
        <a:ext cx="3115177" cy="1519079"/>
      </dsp:txXfrm>
    </dsp:sp>
    <dsp:sp modelId="{515C90A5-E7FD-4028-9735-639EDA0F6375}">
      <dsp:nvSpPr>
        <dsp:cNvPr id="0" name=""/>
        <dsp:cNvSpPr/>
      </dsp:nvSpPr>
      <dsp:spPr>
        <a:xfrm rot="1889965">
          <a:off x="2822627" y="3171721"/>
          <a:ext cx="3498882" cy="137198"/>
        </a:xfrm>
        <a:prstGeom prst="rect">
          <a:avLst/>
        </a:prstGeom>
        <a:solidFill>
          <a:srgbClr val="CF3131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2165D4-29D3-47AE-93EF-284EDB9619B0}">
      <dsp:nvSpPr>
        <dsp:cNvPr id="0" name=""/>
        <dsp:cNvSpPr/>
      </dsp:nvSpPr>
      <dsp:spPr>
        <a:xfrm>
          <a:off x="889615" y="1916005"/>
          <a:ext cx="3209699" cy="1302197"/>
        </a:xfrm>
        <a:prstGeom prst="roundRect">
          <a:avLst>
            <a:gd name="adj" fmla="val 10000"/>
          </a:avLst>
        </a:prstGeom>
        <a:solidFill>
          <a:srgbClr val="E51A0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No século XV, os europeus passaram a comprar escravos africanos. O tráfico de escravos se tornou a base da economia mercantil.</a:t>
          </a:r>
        </a:p>
      </dsp:txBody>
      <dsp:txXfrm>
        <a:off x="927755" y="1954145"/>
        <a:ext cx="3133419" cy="1225917"/>
      </dsp:txXfrm>
    </dsp:sp>
    <dsp:sp modelId="{270C9277-506C-4F96-B32F-A1280B1BCE72}">
      <dsp:nvSpPr>
        <dsp:cNvPr id="0" name=""/>
        <dsp:cNvSpPr/>
      </dsp:nvSpPr>
      <dsp:spPr>
        <a:xfrm rot="8578107">
          <a:off x="5226718" y="3021190"/>
          <a:ext cx="3382248" cy="184153"/>
        </a:xfrm>
        <a:prstGeom prst="rect">
          <a:avLst/>
        </a:prstGeom>
        <a:solidFill>
          <a:srgbClr val="CF313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962C2-0F25-45D9-B266-B6026F911A91}">
      <dsp:nvSpPr>
        <dsp:cNvPr id="0" name=""/>
        <dsp:cNvSpPr/>
      </dsp:nvSpPr>
      <dsp:spPr>
        <a:xfrm>
          <a:off x="3969327" y="3380701"/>
          <a:ext cx="3209699" cy="1731866"/>
        </a:xfrm>
        <a:prstGeom prst="roundRect">
          <a:avLst>
            <a:gd name="adj" fmla="val 10000"/>
          </a:avLst>
        </a:prstGeom>
        <a:solidFill>
          <a:srgbClr val="CF31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Diferentemente de escravidões anteriores, a escravidão moderna tornava o escravo uma mercadoria e explorava um grupo étnico específico.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4020052" y="3431426"/>
        <a:ext cx="3108249" cy="1630416"/>
      </dsp:txXfrm>
    </dsp:sp>
    <dsp:sp modelId="{7ED479B7-6D92-417D-A45D-7138115875F3}">
      <dsp:nvSpPr>
        <dsp:cNvPr id="0" name=""/>
        <dsp:cNvSpPr/>
      </dsp:nvSpPr>
      <dsp:spPr>
        <a:xfrm rot="4202778">
          <a:off x="8396160" y="1448773"/>
          <a:ext cx="1997979" cy="137198"/>
        </a:xfrm>
        <a:prstGeom prst="rect">
          <a:avLst/>
        </a:prstGeom>
        <a:solidFill>
          <a:srgbClr val="CF313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7353E-4BCC-4FBE-B77A-DAAC05B19B9E}">
      <dsp:nvSpPr>
        <dsp:cNvPr id="0" name=""/>
        <dsp:cNvSpPr/>
      </dsp:nvSpPr>
      <dsp:spPr>
        <a:xfrm>
          <a:off x="6603235" y="0"/>
          <a:ext cx="3209699" cy="1701902"/>
        </a:xfrm>
        <a:prstGeom prst="roundRect">
          <a:avLst>
            <a:gd name="adj" fmla="val 10000"/>
          </a:avLst>
        </a:prstGeom>
        <a:solidFill>
          <a:srgbClr val="E46E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Milhões de pessoas foram trazidas da África como escravos para o trabalho na agricultura na América.</a:t>
          </a:r>
        </a:p>
      </dsp:txBody>
      <dsp:txXfrm>
        <a:off x="6653082" y="49847"/>
        <a:ext cx="3110005" cy="1602208"/>
      </dsp:txXfrm>
    </dsp:sp>
    <dsp:sp modelId="{A4437DB7-1094-47E5-9285-6FC2414FA6A0}">
      <dsp:nvSpPr>
        <dsp:cNvPr id="0" name=""/>
        <dsp:cNvSpPr/>
      </dsp:nvSpPr>
      <dsp:spPr>
        <a:xfrm>
          <a:off x="7295356" y="1838479"/>
          <a:ext cx="3209699" cy="1781020"/>
        </a:xfrm>
        <a:prstGeom prst="roundRect">
          <a:avLst>
            <a:gd name="adj" fmla="val 10000"/>
          </a:avLst>
        </a:prstGeom>
        <a:solidFill>
          <a:srgbClr val="F3535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Os escravizados eram comprados a preços baixos e vendidos na América com grandes lucros para os traficantes.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7347520" y="1890643"/>
        <a:ext cx="3105371" cy="1676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F21C9-AA85-4221-8430-11FCCF2D1DD6}">
      <dsp:nvSpPr>
        <dsp:cNvPr id="0" name=""/>
        <dsp:cNvSpPr/>
      </dsp:nvSpPr>
      <dsp:spPr>
        <a:xfrm>
          <a:off x="0" y="0"/>
          <a:ext cx="5056336" cy="505633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EA807-4511-4ADF-9531-AB58DC032F92}">
      <dsp:nvSpPr>
        <dsp:cNvPr id="0" name=""/>
        <dsp:cNvSpPr/>
      </dsp:nvSpPr>
      <dsp:spPr>
        <a:xfrm>
          <a:off x="2528168" y="0"/>
          <a:ext cx="8510183" cy="50563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escravidão existia na África antes da chegada dos europeus.</a:t>
          </a:r>
        </a:p>
      </dsp:txBody>
      <dsp:txXfrm>
        <a:off x="2528168" y="0"/>
        <a:ext cx="8510183" cy="1074471"/>
      </dsp:txXfrm>
    </dsp:sp>
    <dsp:sp modelId="{14C14F18-DD8E-4194-B9C0-B92AA1740B13}">
      <dsp:nvSpPr>
        <dsp:cNvPr id="0" name=""/>
        <dsp:cNvSpPr/>
      </dsp:nvSpPr>
      <dsp:spPr>
        <a:xfrm>
          <a:off x="663644" y="1074471"/>
          <a:ext cx="3729047" cy="372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77AB9-3218-4EAF-834D-822D0C4C9C90}">
      <dsp:nvSpPr>
        <dsp:cNvPr id="0" name=""/>
        <dsp:cNvSpPr/>
      </dsp:nvSpPr>
      <dsp:spPr>
        <a:xfrm>
          <a:off x="2528168" y="1074471"/>
          <a:ext cx="8510183" cy="372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Roubo, assassinato e endividamento eram motivos para a escravidão na África, mas escravizar os vencidos na guerra era a forma mais comum.</a:t>
          </a:r>
        </a:p>
      </dsp:txBody>
      <dsp:txXfrm>
        <a:off x="2528168" y="1074471"/>
        <a:ext cx="8510183" cy="1074471"/>
      </dsp:txXfrm>
    </dsp:sp>
    <dsp:sp modelId="{BB763304-76DC-46CA-AA7B-00978E4A6333}">
      <dsp:nvSpPr>
        <dsp:cNvPr id="0" name=""/>
        <dsp:cNvSpPr/>
      </dsp:nvSpPr>
      <dsp:spPr>
        <a:xfrm>
          <a:off x="1327288" y="2148942"/>
          <a:ext cx="2401759" cy="2401759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AE951-8B0C-4FEC-8DB9-B6A286FD1230}">
      <dsp:nvSpPr>
        <dsp:cNvPr id="0" name=""/>
        <dsp:cNvSpPr/>
      </dsp:nvSpPr>
      <dsp:spPr>
        <a:xfrm>
          <a:off x="2528168" y="2148942"/>
          <a:ext cx="8510183" cy="24017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 A escravização não era considerada essencial ao funcionamento da sociedade.</a:t>
          </a:r>
        </a:p>
      </dsp:txBody>
      <dsp:txXfrm>
        <a:off x="2528168" y="2148942"/>
        <a:ext cx="8510183" cy="1074471"/>
      </dsp:txXfrm>
    </dsp:sp>
    <dsp:sp modelId="{351A87D2-7A6F-43C3-8367-EC7C7AF1F258}">
      <dsp:nvSpPr>
        <dsp:cNvPr id="0" name=""/>
        <dsp:cNvSpPr/>
      </dsp:nvSpPr>
      <dsp:spPr>
        <a:xfrm>
          <a:off x="2038778" y="3256131"/>
          <a:ext cx="1074471" cy="1074471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22E3C-A63F-4680-926C-24C8DDFAC17E}">
      <dsp:nvSpPr>
        <dsp:cNvPr id="0" name=""/>
        <dsp:cNvSpPr/>
      </dsp:nvSpPr>
      <dsp:spPr>
        <a:xfrm>
          <a:off x="2528168" y="3223414"/>
          <a:ext cx="8510183" cy="10744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Escravos não eram comprados e vendidos como forma de obtenção de lucros.</a:t>
          </a:r>
        </a:p>
      </dsp:txBody>
      <dsp:txXfrm>
        <a:off x="2528168" y="3223414"/>
        <a:ext cx="8510183" cy="1074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FAEAE-4978-47D2-87E2-34F4BE604CE3}">
      <dsp:nvSpPr>
        <dsp:cNvPr id="0" name=""/>
        <dsp:cNvSpPr/>
      </dsp:nvSpPr>
      <dsp:spPr>
        <a:xfrm rot="16200000">
          <a:off x="-418233" y="419628"/>
          <a:ext cx="4464496" cy="3625239"/>
        </a:xfrm>
        <a:prstGeom prst="flowChartManualOperation">
          <a:avLst/>
        </a:prstGeom>
        <a:solidFill>
          <a:srgbClr val="5D222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Navio negreiro (também chamado “tumbeiro”) era o nome da embarcação que trazia os negros escravizados da África para a América, em condições  bastante precárias.</a:t>
          </a:r>
        </a:p>
      </dsp:txBody>
      <dsp:txXfrm rot="5400000">
        <a:off x="1396" y="892898"/>
        <a:ext cx="3625239" cy="2678698"/>
      </dsp:txXfrm>
    </dsp:sp>
    <dsp:sp modelId="{CA46C35F-4DE3-4570-A70E-158902A22F25}">
      <dsp:nvSpPr>
        <dsp:cNvPr id="0" name=""/>
        <dsp:cNvSpPr/>
      </dsp:nvSpPr>
      <dsp:spPr>
        <a:xfrm rot="16200000">
          <a:off x="3478899" y="419628"/>
          <a:ext cx="4464496" cy="3625239"/>
        </a:xfrm>
        <a:prstGeom prst="flowChartManualOperation">
          <a:avLst/>
        </a:prstGeom>
        <a:solidFill>
          <a:srgbClr val="8B33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travessia para a América durava em média 40 dias, a depender do porto de desembarque e das condições de tempo.</a:t>
          </a:r>
        </a:p>
      </dsp:txBody>
      <dsp:txXfrm rot="5400000">
        <a:off x="3898528" y="892898"/>
        <a:ext cx="3625239" cy="2678698"/>
      </dsp:txXfrm>
    </dsp:sp>
    <dsp:sp modelId="{A9BC3D52-9D17-4987-BCF3-617FE36516F6}">
      <dsp:nvSpPr>
        <dsp:cNvPr id="0" name=""/>
        <dsp:cNvSpPr/>
      </dsp:nvSpPr>
      <dsp:spPr>
        <a:xfrm rot="16200000">
          <a:off x="7376031" y="419628"/>
          <a:ext cx="4464496" cy="3625239"/>
        </a:xfrm>
        <a:prstGeom prst="flowChartManualOperation">
          <a:avLst/>
        </a:prstGeom>
        <a:solidFill>
          <a:srgbClr val="B3423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Por causa das más condições, em geral morriam no mínimo 10% e até 50% dos transportados. Estima-se que os traficantes tenham trazido 12 milhões de escravizados para a América, 5 milhões dos quais para o Brasil.</a:t>
          </a:r>
        </a:p>
      </dsp:txBody>
      <dsp:txXfrm rot="5400000">
        <a:off x="7795660" y="892898"/>
        <a:ext cx="3625239" cy="2678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83B86-9A43-4C81-916B-4C1E1D280A55}">
      <dsp:nvSpPr>
        <dsp:cNvPr id="0" name=""/>
        <dsp:cNvSpPr/>
      </dsp:nvSpPr>
      <dsp:spPr>
        <a:xfrm>
          <a:off x="811474" y="2291"/>
          <a:ext cx="3178739" cy="1996064"/>
        </a:xfrm>
        <a:prstGeom prst="rect">
          <a:avLst/>
        </a:prstGeom>
        <a:solidFill>
          <a:srgbClr val="6C01C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Na colônia portuguesa, os escravizados eram geralmente desembarcados no Recife, em Salvador ou no Rio de Janeiro.</a:t>
          </a:r>
        </a:p>
      </dsp:txBody>
      <dsp:txXfrm>
        <a:off x="811474" y="2291"/>
        <a:ext cx="3178739" cy="1996064"/>
      </dsp:txXfrm>
    </dsp:sp>
    <dsp:sp modelId="{6B383A3C-797E-4DCA-AF85-C23B2EABDA06}">
      <dsp:nvSpPr>
        <dsp:cNvPr id="0" name=""/>
        <dsp:cNvSpPr/>
      </dsp:nvSpPr>
      <dsp:spPr>
        <a:xfrm>
          <a:off x="4402463" y="30651"/>
          <a:ext cx="3178739" cy="1996064"/>
        </a:xfrm>
        <a:prstGeom prst="rect">
          <a:avLst/>
        </a:prstGeom>
        <a:solidFill>
          <a:srgbClr val="8415B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Trabalhavam cerca de 18 horas, em geral na agricultura. Serviam também em trabalhos domésticos e como animais de carga. A partir do século XVIII foram utilizados na mineração.</a:t>
          </a:r>
        </a:p>
      </dsp:txBody>
      <dsp:txXfrm>
        <a:off x="4402463" y="30651"/>
        <a:ext cx="3178739" cy="1996064"/>
      </dsp:txXfrm>
    </dsp:sp>
    <dsp:sp modelId="{CA0B26C9-A4F1-47BB-89A1-6E3CB82EB6F0}">
      <dsp:nvSpPr>
        <dsp:cNvPr id="0" name=""/>
        <dsp:cNvSpPr/>
      </dsp:nvSpPr>
      <dsp:spPr>
        <a:xfrm>
          <a:off x="7858833" y="44966"/>
          <a:ext cx="3178739" cy="1996064"/>
        </a:xfrm>
        <a:prstGeom prst="rect">
          <a:avLst/>
        </a:prstGeom>
        <a:solidFill>
          <a:srgbClr val="9F24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Moravam precariamente nas senzalas, amontoados e sem privacidade.</a:t>
          </a:r>
        </a:p>
      </dsp:txBody>
      <dsp:txXfrm>
        <a:off x="7858833" y="44966"/>
        <a:ext cx="3178739" cy="1996064"/>
      </dsp:txXfrm>
    </dsp:sp>
    <dsp:sp modelId="{274AF45A-2461-414D-A019-055213442043}">
      <dsp:nvSpPr>
        <dsp:cNvPr id="0" name=""/>
        <dsp:cNvSpPr/>
      </dsp:nvSpPr>
      <dsp:spPr>
        <a:xfrm>
          <a:off x="2304798" y="2263679"/>
          <a:ext cx="3178739" cy="1996064"/>
        </a:xfrm>
        <a:prstGeom prst="rect">
          <a:avLst/>
        </a:prstGeom>
        <a:solidFill>
          <a:srgbClr val="995F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Eram frequentemente presos a correntes e  castigados com chicote e amarrados ao pelourinho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.</a:t>
          </a:r>
        </a:p>
      </dsp:txBody>
      <dsp:txXfrm>
        <a:off x="2304798" y="2263679"/>
        <a:ext cx="3178739" cy="1996064"/>
      </dsp:txXfrm>
    </dsp:sp>
    <dsp:sp modelId="{4619C40E-4DE6-4E67-ABA0-EF8A02EA9AAD}">
      <dsp:nvSpPr>
        <dsp:cNvPr id="0" name=""/>
        <dsp:cNvSpPr/>
      </dsp:nvSpPr>
      <dsp:spPr>
        <a:xfrm>
          <a:off x="5828004" y="2261387"/>
          <a:ext cx="3470994" cy="1996064"/>
        </a:xfrm>
        <a:prstGeom prst="rect">
          <a:avLst/>
        </a:prstGeom>
        <a:solidFill>
          <a:srgbClr val="A794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Os escravos de ganho eram os que possuíam habilidades como barbeiros, sapateiros, vendedor ambulante. Ficavam com parte dos ganhos desse trabalho e  alguns conseguiam comprar sua liberdade.</a:t>
          </a:r>
        </a:p>
      </dsp:txBody>
      <dsp:txXfrm>
        <a:off x="5828004" y="2261387"/>
        <a:ext cx="3470994" cy="19960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93906-0E18-4B93-A54C-7CFFDF98D3EC}">
      <dsp:nvSpPr>
        <dsp:cNvPr id="0" name=""/>
        <dsp:cNvSpPr/>
      </dsp:nvSpPr>
      <dsp:spPr>
        <a:xfrm>
          <a:off x="0" y="43636"/>
          <a:ext cx="3276424" cy="895643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Na educação</a:t>
          </a:r>
        </a:p>
      </dsp:txBody>
      <dsp:txXfrm>
        <a:off x="26232" y="69868"/>
        <a:ext cx="3223960" cy="843179"/>
      </dsp:txXfrm>
    </dsp:sp>
    <dsp:sp modelId="{9350DEC1-ACBC-44E1-81D6-8533EF5BCFCC}">
      <dsp:nvSpPr>
        <dsp:cNvPr id="0" name=""/>
        <dsp:cNvSpPr/>
      </dsp:nvSpPr>
      <dsp:spPr>
        <a:xfrm>
          <a:off x="327642" y="939279"/>
          <a:ext cx="462956" cy="1861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249"/>
              </a:lnTo>
              <a:lnTo>
                <a:pt x="462956" y="18612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E9DFD-9B3C-4A6C-9321-FD6CEE3BEB47}">
      <dsp:nvSpPr>
        <dsp:cNvPr id="0" name=""/>
        <dsp:cNvSpPr/>
      </dsp:nvSpPr>
      <dsp:spPr>
        <a:xfrm>
          <a:off x="790599" y="1568609"/>
          <a:ext cx="2399234" cy="246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população negra é maior no Brasil que a branca, mas há menos negros nas escolas e universidades.</a:t>
          </a:r>
        </a:p>
      </dsp:txBody>
      <dsp:txXfrm>
        <a:off x="860870" y="1638880"/>
        <a:ext cx="2258692" cy="2323296"/>
      </dsp:txXfrm>
    </dsp:sp>
    <dsp:sp modelId="{793EFF03-32C0-4D5E-9B16-73E05698BC8F}">
      <dsp:nvSpPr>
        <dsp:cNvPr id="0" name=""/>
        <dsp:cNvSpPr/>
      </dsp:nvSpPr>
      <dsp:spPr>
        <a:xfrm>
          <a:off x="4048931" y="0"/>
          <a:ext cx="3276424" cy="90199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trabalho</a:t>
          </a:r>
        </a:p>
      </dsp:txBody>
      <dsp:txXfrm>
        <a:off x="4075350" y="26419"/>
        <a:ext cx="3223586" cy="849161"/>
      </dsp:txXfrm>
    </dsp:sp>
    <dsp:sp modelId="{4B74417B-30C2-45ED-BC8B-33919EE48BF9}">
      <dsp:nvSpPr>
        <dsp:cNvPr id="0" name=""/>
        <dsp:cNvSpPr/>
      </dsp:nvSpPr>
      <dsp:spPr>
        <a:xfrm>
          <a:off x="4376573" y="901999"/>
          <a:ext cx="374462" cy="1881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169"/>
              </a:lnTo>
              <a:lnTo>
                <a:pt x="374462" y="18811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1AECB-CB08-4D58-826A-5E0F64522FEE}">
      <dsp:nvSpPr>
        <dsp:cNvPr id="0" name=""/>
        <dsp:cNvSpPr/>
      </dsp:nvSpPr>
      <dsp:spPr>
        <a:xfrm>
          <a:off x="4751036" y="1585357"/>
          <a:ext cx="2554405" cy="23956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Os brancos recebem quase o dobro que o negros exercendo as mesmas funções.</a:t>
          </a:r>
        </a:p>
      </dsp:txBody>
      <dsp:txXfrm>
        <a:off x="4821201" y="1655522"/>
        <a:ext cx="2414075" cy="2255293"/>
      </dsp:txXfrm>
    </dsp:sp>
    <dsp:sp modelId="{5B4B52B3-84BF-425E-8508-DC0F50FBB865}">
      <dsp:nvSpPr>
        <dsp:cNvPr id="0" name=""/>
        <dsp:cNvSpPr/>
      </dsp:nvSpPr>
      <dsp:spPr>
        <a:xfrm>
          <a:off x="8111894" y="0"/>
          <a:ext cx="3276424" cy="836946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dia a dia</a:t>
          </a:r>
        </a:p>
      </dsp:txBody>
      <dsp:txXfrm>
        <a:off x="8136407" y="24513"/>
        <a:ext cx="3227398" cy="787920"/>
      </dsp:txXfrm>
    </dsp:sp>
    <dsp:sp modelId="{09F4FB6E-5624-4D4A-9722-C88A1FC22527}">
      <dsp:nvSpPr>
        <dsp:cNvPr id="0" name=""/>
        <dsp:cNvSpPr/>
      </dsp:nvSpPr>
      <dsp:spPr>
        <a:xfrm>
          <a:off x="8439537" y="836946"/>
          <a:ext cx="415968" cy="1892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727"/>
              </a:lnTo>
              <a:lnTo>
                <a:pt x="415968" y="189272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0D45E-DF39-4549-954B-036FF1788219}">
      <dsp:nvSpPr>
        <dsp:cNvPr id="0" name=""/>
        <dsp:cNvSpPr/>
      </dsp:nvSpPr>
      <dsp:spPr>
        <a:xfrm>
          <a:off x="8855505" y="1520304"/>
          <a:ext cx="2434934" cy="2418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São muito frequentes as situações de discriminação contra os negros pela cor da pele e o  tipo de cabelo, por exemplo.</a:t>
          </a:r>
        </a:p>
      </dsp:txBody>
      <dsp:txXfrm>
        <a:off x="8926347" y="1591146"/>
        <a:ext cx="2293250" cy="22770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FAEAE-4978-47D2-87E2-34F4BE604CE3}">
      <dsp:nvSpPr>
        <dsp:cNvPr id="0" name=""/>
        <dsp:cNvSpPr/>
      </dsp:nvSpPr>
      <dsp:spPr>
        <a:xfrm rot="16200000">
          <a:off x="-418233" y="419628"/>
          <a:ext cx="4464496" cy="3625239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açúcar tinhas grande valor comercial na Europa. Os colonos portugueses tinham experiência em sua produção. </a:t>
          </a:r>
        </a:p>
      </dsp:txBody>
      <dsp:txXfrm rot="5400000">
        <a:off x="1396" y="892898"/>
        <a:ext cx="3625239" cy="2678698"/>
      </dsp:txXfrm>
    </dsp:sp>
    <dsp:sp modelId="{CA46C35F-4DE3-4570-A70E-158902A22F25}">
      <dsp:nvSpPr>
        <dsp:cNvPr id="0" name=""/>
        <dsp:cNvSpPr/>
      </dsp:nvSpPr>
      <dsp:spPr>
        <a:xfrm rot="16200000">
          <a:off x="3478899" y="419628"/>
          <a:ext cx="4464496" cy="3625239"/>
        </a:xfrm>
        <a:prstGeom prst="flowChartManualOperati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No Brasil, o açúcar foi produzido nos engenhos em fazendas monocultoras, com mão de obra escravizada. Era destinado às exportação.</a:t>
          </a:r>
        </a:p>
      </dsp:txBody>
      <dsp:txXfrm rot="5400000">
        <a:off x="3898528" y="892898"/>
        <a:ext cx="3625239" cy="2678698"/>
      </dsp:txXfrm>
    </dsp:sp>
    <dsp:sp modelId="{A9BC3D52-9D17-4987-BCF3-617FE36516F6}">
      <dsp:nvSpPr>
        <dsp:cNvPr id="0" name=""/>
        <dsp:cNvSpPr/>
      </dsp:nvSpPr>
      <dsp:spPr>
        <a:xfrm rot="16200000">
          <a:off x="7376031" y="419628"/>
          <a:ext cx="4464496" cy="3625239"/>
        </a:xfrm>
        <a:prstGeom prst="flowChartManualOperati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clima e o solo propício para o cultivo da cana para a produção do açúcar era o da faixa litorânea  do sul da Bahia até a Paraíba, na chamada Zona da Mata açucareira.</a:t>
          </a:r>
        </a:p>
      </dsp:txBody>
      <dsp:txXfrm rot="5400000">
        <a:off x="7795660" y="892898"/>
        <a:ext cx="3625239" cy="2678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280" y="764704"/>
            <a:ext cx="10969943" cy="792088"/>
          </a:xfrm>
        </p:spPr>
        <p:txBody>
          <a:bodyPr>
            <a:noAutofit/>
          </a:bodyPr>
          <a:lstStyle/>
          <a:p>
            <a:pPr algn="l"/>
            <a:br>
              <a:rPr lang="pt-BR" sz="4000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  <a:t>A sociedade açucareira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6219" y="3140968"/>
            <a:ext cx="48621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pt-BR" sz="2800" dirty="0">
                <a:latin typeface="Roboto" pitchFamily="2" charset="0"/>
                <a:ea typeface="Roboto" pitchFamily="2" charset="0"/>
              </a:rPr>
              <a:t>• O interesse dos portugueses pelo açúcar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 sociedade açucareira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colonizador holandês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50184C6-3D06-959B-F24D-8D230A24D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9659"/>
            <a:ext cx="11481729" cy="3455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8AB6B51-8237-833B-CD29-F2E73DDDC9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467" y="1714500"/>
            <a:ext cx="6490190" cy="387474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0BC2B1C-8A25-30B1-BE84-AC98C4E661C6}"/>
              </a:ext>
            </a:extLst>
          </p:cNvPr>
          <p:cNvSpPr txBox="1"/>
          <p:nvPr/>
        </p:nvSpPr>
        <p:spPr>
          <a:xfrm>
            <a:off x="5695467" y="5608448"/>
            <a:ext cx="5920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Roboto" pitchFamily="2" charset="0"/>
                <a:ea typeface="Roboto" pitchFamily="2" charset="0"/>
              </a:rPr>
              <a:t>Casa-grande do Engenho Moreno, em Engenho Moreno (PE), 2021.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781246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620688"/>
            <a:ext cx="11065928" cy="1224136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açúcar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78594932"/>
              </p:ext>
            </p:extLst>
          </p:nvPr>
        </p:nvGraphicFramePr>
        <p:xfrm>
          <a:off x="239287" y="2060848"/>
          <a:ext cx="1142229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486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engenho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6125FF0F-3A21-2598-542A-9BB27E41A7C0}"/>
              </a:ext>
            </a:extLst>
          </p:cNvPr>
          <p:cNvSpPr/>
          <p:nvPr/>
        </p:nvSpPr>
        <p:spPr>
          <a:xfrm>
            <a:off x="788916" y="2112967"/>
            <a:ext cx="8648452" cy="1142999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142449" bIns="110394" numCol="1" spcCol="1270" anchor="ctr" anchorCtr="0">
            <a:noAutofit/>
          </a:bodyPr>
          <a:lstStyle/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Engenho inicialmente era a casa onde o açúcar era fabricado. Depois passou a designar toda a estrutura da fazenda produtora de açúcar.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F74070F8-63C7-EAF5-31EE-7C4D04386AA8}"/>
              </a:ext>
            </a:extLst>
          </p:cNvPr>
          <p:cNvSpPr/>
          <p:nvPr/>
        </p:nvSpPr>
        <p:spPr>
          <a:xfrm>
            <a:off x="1770186" y="3544978"/>
            <a:ext cx="8648452" cy="1142998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Nele vivia seu proprietário, o senhor de engenho, e sua família, pequenos proprietários, trabalhadores escravizados e livres.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E874A3D3-6E29-65A0-D479-A92DB16DA700}"/>
              </a:ext>
            </a:extLst>
          </p:cNvPr>
          <p:cNvSpPr/>
          <p:nvPr/>
        </p:nvSpPr>
        <p:spPr>
          <a:xfrm>
            <a:off x="2710036" y="4957103"/>
            <a:ext cx="8648452" cy="1399247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200" kern="1200" dirty="0">
              <a:latin typeface="Roboto" pitchFamily="2" charset="0"/>
              <a:ea typeface="Roboto" pitchFamily="2" charset="0"/>
            </a:endParaRPr>
          </a:p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Um engenho era constituído de casa grande, senzala,  capela, área de plantação da cana, pomar, moradias, moenda e outras edificações. Abrigava entre 50 e 150 escravizados.</a:t>
            </a:r>
          </a:p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2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87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sociedade do engenho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7114923B-AEAB-955E-3FBA-6F4F09A42E3F}"/>
              </a:ext>
            </a:extLst>
          </p:cNvPr>
          <p:cNvSpPr/>
          <p:nvPr/>
        </p:nvSpPr>
        <p:spPr>
          <a:xfrm>
            <a:off x="2205980" y="1890930"/>
            <a:ext cx="3178739" cy="1996064"/>
          </a:xfrm>
          <a:custGeom>
            <a:avLst/>
            <a:gdLst>
              <a:gd name="connsiteX0" fmla="*/ 0 w 3178739"/>
              <a:gd name="connsiteY0" fmla="*/ 0 h 1996064"/>
              <a:gd name="connsiteX1" fmla="*/ 3178739 w 3178739"/>
              <a:gd name="connsiteY1" fmla="*/ 0 h 1996064"/>
              <a:gd name="connsiteX2" fmla="*/ 3178739 w 3178739"/>
              <a:gd name="connsiteY2" fmla="*/ 1996064 h 1996064"/>
              <a:gd name="connsiteX3" fmla="*/ 0 w 3178739"/>
              <a:gd name="connsiteY3" fmla="*/ 1996064 h 1996064"/>
              <a:gd name="connsiteX4" fmla="*/ 0 w 3178739"/>
              <a:gd name="connsiteY4" fmla="*/ 0 h 199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739" h="1996064">
                <a:moveTo>
                  <a:pt x="0" y="0"/>
                </a:moveTo>
                <a:lnTo>
                  <a:pt x="3178739" y="0"/>
                </a:lnTo>
                <a:lnTo>
                  <a:pt x="3178739" y="1996064"/>
                </a:lnTo>
                <a:lnTo>
                  <a:pt x="0" y="199606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A casa grande era o centro do poder na sociedade do açúcar. 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32C2EC80-2DD3-9E3D-98E6-C619882E597C}"/>
              </a:ext>
            </a:extLst>
          </p:cNvPr>
          <p:cNvSpPr/>
          <p:nvPr/>
        </p:nvSpPr>
        <p:spPr>
          <a:xfrm>
            <a:off x="6454452" y="1890930"/>
            <a:ext cx="3178739" cy="1996064"/>
          </a:xfrm>
          <a:custGeom>
            <a:avLst/>
            <a:gdLst>
              <a:gd name="connsiteX0" fmla="*/ 0 w 3178739"/>
              <a:gd name="connsiteY0" fmla="*/ 0 h 1996064"/>
              <a:gd name="connsiteX1" fmla="*/ 3178739 w 3178739"/>
              <a:gd name="connsiteY1" fmla="*/ 0 h 1996064"/>
              <a:gd name="connsiteX2" fmla="*/ 3178739 w 3178739"/>
              <a:gd name="connsiteY2" fmla="*/ 1996064 h 1996064"/>
              <a:gd name="connsiteX3" fmla="*/ 0 w 3178739"/>
              <a:gd name="connsiteY3" fmla="*/ 1996064 h 1996064"/>
              <a:gd name="connsiteX4" fmla="*/ 0 w 3178739"/>
              <a:gd name="connsiteY4" fmla="*/ 0 h 199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739" h="1996064">
                <a:moveTo>
                  <a:pt x="0" y="0"/>
                </a:moveTo>
                <a:lnTo>
                  <a:pt x="3178739" y="0"/>
                </a:lnTo>
                <a:lnTo>
                  <a:pt x="3178739" y="1996064"/>
                </a:lnTo>
                <a:lnTo>
                  <a:pt x="0" y="199606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O senhor de engenho controlava sua propriedade e a vida política da região. 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316002D4-F058-A540-34A9-425C2832E8A3}"/>
              </a:ext>
            </a:extLst>
          </p:cNvPr>
          <p:cNvSpPr/>
          <p:nvPr/>
        </p:nvSpPr>
        <p:spPr>
          <a:xfrm>
            <a:off x="1413892" y="4360287"/>
            <a:ext cx="3178739" cy="1996064"/>
          </a:xfrm>
          <a:custGeom>
            <a:avLst/>
            <a:gdLst>
              <a:gd name="connsiteX0" fmla="*/ 0 w 3178739"/>
              <a:gd name="connsiteY0" fmla="*/ 0 h 1996064"/>
              <a:gd name="connsiteX1" fmla="*/ 3178739 w 3178739"/>
              <a:gd name="connsiteY1" fmla="*/ 0 h 1996064"/>
              <a:gd name="connsiteX2" fmla="*/ 3178739 w 3178739"/>
              <a:gd name="connsiteY2" fmla="*/ 1996064 h 1996064"/>
              <a:gd name="connsiteX3" fmla="*/ 0 w 3178739"/>
              <a:gd name="connsiteY3" fmla="*/ 1996064 h 1996064"/>
              <a:gd name="connsiteX4" fmla="*/ 0 w 3178739"/>
              <a:gd name="connsiteY4" fmla="*/ 0 h 199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739" h="1996064">
                <a:moveTo>
                  <a:pt x="0" y="0"/>
                </a:moveTo>
                <a:lnTo>
                  <a:pt x="3178739" y="0"/>
                </a:lnTo>
                <a:lnTo>
                  <a:pt x="3178739" y="1996064"/>
                </a:lnTo>
                <a:lnTo>
                  <a:pt x="0" y="19960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Influenciava o poder  público, exercendo cargos nas câmaras municipais, e favorecendo-se dos serviços públicos.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C049FF40-4916-2953-A5F0-B972EDA7FE98}"/>
              </a:ext>
            </a:extLst>
          </p:cNvPr>
          <p:cNvSpPr/>
          <p:nvPr/>
        </p:nvSpPr>
        <p:spPr>
          <a:xfrm>
            <a:off x="6988677" y="4453737"/>
            <a:ext cx="3178739" cy="1996064"/>
          </a:xfrm>
          <a:custGeom>
            <a:avLst/>
            <a:gdLst>
              <a:gd name="connsiteX0" fmla="*/ 0 w 3178739"/>
              <a:gd name="connsiteY0" fmla="*/ 0 h 1996064"/>
              <a:gd name="connsiteX1" fmla="*/ 3178739 w 3178739"/>
              <a:gd name="connsiteY1" fmla="*/ 0 h 1996064"/>
              <a:gd name="connsiteX2" fmla="*/ 3178739 w 3178739"/>
              <a:gd name="connsiteY2" fmla="*/ 1996064 h 1996064"/>
              <a:gd name="connsiteX3" fmla="*/ 0 w 3178739"/>
              <a:gd name="connsiteY3" fmla="*/ 1996064 h 1996064"/>
              <a:gd name="connsiteX4" fmla="*/ 0 w 3178739"/>
              <a:gd name="connsiteY4" fmla="*/ 0 h 199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739" h="1996064">
                <a:moveTo>
                  <a:pt x="0" y="0"/>
                </a:moveTo>
                <a:lnTo>
                  <a:pt x="3178739" y="0"/>
                </a:lnTo>
                <a:lnTo>
                  <a:pt x="3178739" y="1996064"/>
                </a:lnTo>
                <a:lnTo>
                  <a:pt x="0" y="19960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À esposa do senhor de engenho cabia a supervisão dos serviços domésticos e a educação dos filhos.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0919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fabricação do açúcar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A33E07CD-B4D3-00AB-715D-CABBF5CE6BD9}"/>
              </a:ext>
            </a:extLst>
          </p:cNvPr>
          <p:cNvGrpSpPr/>
          <p:nvPr/>
        </p:nvGrpSpPr>
        <p:grpSpPr>
          <a:xfrm>
            <a:off x="1368352" y="1700296"/>
            <a:ext cx="8955640" cy="4838617"/>
            <a:chOff x="1845182" y="1577476"/>
            <a:chExt cx="8955640" cy="4838617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72442785-274B-C344-9900-855C31490BFB}"/>
                </a:ext>
              </a:extLst>
            </p:cNvPr>
            <p:cNvSpPr/>
            <p:nvPr/>
          </p:nvSpPr>
          <p:spPr>
            <a:xfrm flipV="1">
              <a:off x="4987066" y="2557409"/>
              <a:ext cx="1368151" cy="45719"/>
            </a:xfrm>
            <a:custGeom>
              <a:avLst/>
              <a:gdLst>
                <a:gd name="connsiteX0" fmla="*/ 0 w 647983"/>
                <a:gd name="connsiteY0" fmla="*/ 45720 h 91440"/>
                <a:gd name="connsiteX1" fmla="*/ 647983 w 6479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7983" h="91440">
                  <a:moveTo>
                    <a:pt x="0" y="45720"/>
                  </a:moveTo>
                  <a:lnTo>
                    <a:pt x="647983" y="45720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9727" tIns="42324" rIns="319727" bIns="4232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500" kern="1200" dirty="0"/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1DE6770E-3E2F-DB47-E21B-9F72CDF704E8}"/>
                </a:ext>
              </a:extLst>
            </p:cNvPr>
            <p:cNvSpPr/>
            <p:nvPr/>
          </p:nvSpPr>
          <p:spPr>
            <a:xfrm>
              <a:off x="1845182" y="1577476"/>
              <a:ext cx="3252723" cy="2079120"/>
            </a:xfrm>
            <a:custGeom>
              <a:avLst/>
              <a:gdLst>
                <a:gd name="connsiteX0" fmla="*/ 0 w 2950362"/>
                <a:gd name="connsiteY0" fmla="*/ 0 h 2079120"/>
                <a:gd name="connsiteX1" fmla="*/ 2950362 w 2950362"/>
                <a:gd name="connsiteY1" fmla="*/ 0 h 2079120"/>
                <a:gd name="connsiteX2" fmla="*/ 2950362 w 2950362"/>
                <a:gd name="connsiteY2" fmla="*/ 2079120 h 2079120"/>
                <a:gd name="connsiteX3" fmla="*/ 0 w 2950362"/>
                <a:gd name="connsiteY3" fmla="*/ 2079120 h 2079120"/>
                <a:gd name="connsiteX4" fmla="*/ 0 w 2950362"/>
                <a:gd name="connsiteY4" fmla="*/ 0 h 207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2" h="2079120">
                  <a:moveTo>
                    <a:pt x="0" y="0"/>
                  </a:moveTo>
                  <a:lnTo>
                    <a:pt x="2950362" y="0"/>
                  </a:lnTo>
                  <a:lnTo>
                    <a:pt x="2950362" y="2079120"/>
                  </a:lnTo>
                  <a:lnTo>
                    <a:pt x="0" y="2079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35128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900" kern="1200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.</a:t>
              </a:r>
              <a:r>
                <a:rPr lang="pt-BR" sz="2000" dirty="0"/>
                <a:t> </a:t>
              </a:r>
              <a:r>
                <a:rPr lang="pt-BR" sz="1600" dirty="0"/>
                <a:t>A cana-de-açúcar era transportada em carros de boi das lavouras até a casa de engenho. Lá, os feixes de cana eram levados para a moenda, onde se produzia o caldo</a:t>
              </a:r>
              <a:endParaRPr lang="pt-BR" sz="16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B4C45252-8B90-30AE-2DBC-0A2E35A90A66}"/>
                </a:ext>
              </a:extLst>
            </p:cNvPr>
            <p:cNvSpPr/>
            <p:nvPr/>
          </p:nvSpPr>
          <p:spPr>
            <a:xfrm>
              <a:off x="7663779" y="2557411"/>
              <a:ext cx="647983" cy="91440"/>
            </a:xfrm>
            <a:custGeom>
              <a:avLst/>
              <a:gdLst>
                <a:gd name="connsiteX0" fmla="*/ 0 w 647983"/>
                <a:gd name="connsiteY0" fmla="*/ 45720 h 91440"/>
                <a:gd name="connsiteX1" fmla="*/ 647983 w 6479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7983" h="91440">
                  <a:moveTo>
                    <a:pt x="0" y="45720"/>
                  </a:moveTo>
                  <a:lnTo>
                    <a:pt x="647983" y="45720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9727" tIns="42324" rIns="319727" bIns="4232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500" kern="1200" dirty="0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2D5D1B88-98AD-6675-CE8A-87D6151C0FAF}"/>
                </a:ext>
              </a:extLst>
            </p:cNvPr>
            <p:cNvSpPr/>
            <p:nvPr/>
          </p:nvSpPr>
          <p:spPr>
            <a:xfrm>
              <a:off x="6355218" y="1632956"/>
              <a:ext cx="4445604" cy="1770217"/>
            </a:xfrm>
            <a:custGeom>
              <a:avLst/>
              <a:gdLst>
                <a:gd name="connsiteX0" fmla="*/ 0 w 2950362"/>
                <a:gd name="connsiteY0" fmla="*/ 0 h 1770217"/>
                <a:gd name="connsiteX1" fmla="*/ 2950362 w 2950362"/>
                <a:gd name="connsiteY1" fmla="*/ 0 h 1770217"/>
                <a:gd name="connsiteX2" fmla="*/ 2950362 w 2950362"/>
                <a:gd name="connsiteY2" fmla="*/ 1770217 h 1770217"/>
                <a:gd name="connsiteX3" fmla="*/ 0 w 2950362"/>
                <a:gd name="connsiteY3" fmla="*/ 1770217 h 1770217"/>
                <a:gd name="connsiteX4" fmla="*/ 0 w 2950362"/>
                <a:gd name="connsiteY4" fmla="*/ 0 h 177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2" h="1770217">
                  <a:moveTo>
                    <a:pt x="0" y="0"/>
                  </a:moveTo>
                  <a:lnTo>
                    <a:pt x="2950362" y="0"/>
                  </a:lnTo>
                  <a:lnTo>
                    <a:pt x="2950362" y="1770217"/>
                  </a:lnTo>
                  <a:lnTo>
                    <a:pt x="0" y="17702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35128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/>
                <a:t>O caldo (garapa) era fervido nas fornalhas para engrossar e se transformar no melado. Os escravizados não podiam parar de mexê-lo, tarefa que os expunha durante horas seguidas ao calor das fornalhas</a:t>
              </a:r>
              <a:endParaRPr lang="pt-BR" sz="16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1B1C7AF3-98C5-55A1-AD3A-08769FEA494E}"/>
                </a:ext>
              </a:extLst>
            </p:cNvPr>
            <p:cNvSpPr/>
            <p:nvPr/>
          </p:nvSpPr>
          <p:spPr>
            <a:xfrm>
              <a:off x="5694783" y="3403173"/>
              <a:ext cx="1524531" cy="748209"/>
            </a:xfrm>
            <a:custGeom>
              <a:avLst/>
              <a:gdLst>
                <a:gd name="connsiteX0" fmla="*/ 7257891 w 7257891"/>
                <a:gd name="connsiteY0" fmla="*/ 0 h 647983"/>
                <a:gd name="connsiteX1" fmla="*/ 7257891 w 7257891"/>
                <a:gd name="connsiteY1" fmla="*/ 341091 h 647983"/>
                <a:gd name="connsiteX2" fmla="*/ 0 w 7257891"/>
                <a:gd name="connsiteY2" fmla="*/ 341091 h 647983"/>
                <a:gd name="connsiteX3" fmla="*/ 0 w 7257891"/>
                <a:gd name="connsiteY3" fmla="*/ 647983 h 647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7891" h="647983">
                  <a:moveTo>
                    <a:pt x="7257891" y="0"/>
                  </a:moveTo>
                  <a:lnTo>
                    <a:pt x="7257891" y="341091"/>
                  </a:lnTo>
                  <a:lnTo>
                    <a:pt x="0" y="341091"/>
                  </a:lnTo>
                  <a:lnTo>
                    <a:pt x="0" y="647983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59407" tIns="320595" rIns="3459407" bIns="320596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9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4BCF2FEF-E71A-001D-4FEB-EA8E83411651}"/>
                </a:ext>
              </a:extLst>
            </p:cNvPr>
            <p:cNvSpPr/>
            <p:nvPr/>
          </p:nvSpPr>
          <p:spPr>
            <a:xfrm>
              <a:off x="2662006" y="4162571"/>
              <a:ext cx="3032777" cy="2253522"/>
            </a:xfrm>
            <a:custGeom>
              <a:avLst/>
              <a:gdLst>
                <a:gd name="connsiteX0" fmla="*/ 0 w 2950362"/>
                <a:gd name="connsiteY0" fmla="*/ 0 h 2253522"/>
                <a:gd name="connsiteX1" fmla="*/ 2950362 w 2950362"/>
                <a:gd name="connsiteY1" fmla="*/ 0 h 2253522"/>
                <a:gd name="connsiteX2" fmla="*/ 2950362 w 2950362"/>
                <a:gd name="connsiteY2" fmla="*/ 2253522 h 2253522"/>
                <a:gd name="connsiteX3" fmla="*/ 0 w 2950362"/>
                <a:gd name="connsiteY3" fmla="*/ 2253522 h 2253522"/>
                <a:gd name="connsiteX4" fmla="*/ 0 w 2950362"/>
                <a:gd name="connsiteY4" fmla="*/ 0 h 225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2" h="2253522">
                  <a:moveTo>
                    <a:pt x="0" y="0"/>
                  </a:moveTo>
                  <a:lnTo>
                    <a:pt x="2950362" y="0"/>
                  </a:lnTo>
                  <a:lnTo>
                    <a:pt x="2950362" y="2253522"/>
                  </a:lnTo>
                  <a:lnTo>
                    <a:pt x="0" y="22535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35128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/>
                <a:t>O melado era despejado em cones de argila para esfriar e se condensar. Depois, era levado à casa de purgar, etapa que o cristalizava e branqueava. </a:t>
              </a:r>
              <a:endParaRPr lang="pt-BR" sz="16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821D5905-CF4A-0C91-C897-DA7A649D118E}"/>
                </a:ext>
              </a:extLst>
            </p:cNvPr>
            <p:cNvSpPr/>
            <p:nvPr/>
          </p:nvSpPr>
          <p:spPr>
            <a:xfrm>
              <a:off x="6696090" y="4162571"/>
              <a:ext cx="4083652" cy="2253522"/>
            </a:xfrm>
            <a:custGeom>
              <a:avLst/>
              <a:gdLst>
                <a:gd name="connsiteX0" fmla="*/ 0 w 2950362"/>
                <a:gd name="connsiteY0" fmla="*/ 0 h 2253522"/>
                <a:gd name="connsiteX1" fmla="*/ 2950362 w 2950362"/>
                <a:gd name="connsiteY1" fmla="*/ 0 h 2253522"/>
                <a:gd name="connsiteX2" fmla="*/ 2950362 w 2950362"/>
                <a:gd name="connsiteY2" fmla="*/ 2253522 h 2253522"/>
                <a:gd name="connsiteX3" fmla="*/ 0 w 2950362"/>
                <a:gd name="connsiteY3" fmla="*/ 2253522 h 2253522"/>
                <a:gd name="connsiteX4" fmla="*/ 0 w 2950362"/>
                <a:gd name="connsiteY4" fmla="*/ 0 h 225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2" h="2253522">
                  <a:moveTo>
                    <a:pt x="0" y="0"/>
                  </a:moveTo>
                  <a:lnTo>
                    <a:pt x="2950362" y="0"/>
                  </a:lnTo>
                  <a:lnTo>
                    <a:pt x="2950362" y="2253522"/>
                  </a:lnTo>
                  <a:lnTo>
                    <a:pt x="0" y="22535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35128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/>
                <a:t>Os pedaços endurecidos, chamados pães de açúcar, eram quebrados em grãos e armazenados em caixotes. Depois, eram transportados por tropas de mulas até o litoral para serem enviados à Europa. </a:t>
              </a:r>
              <a:endParaRPr lang="pt-BR" sz="16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6C8062B2-DE0D-AF03-F805-83009FD00012}"/>
              </a:ext>
            </a:extLst>
          </p:cNvPr>
          <p:cNvSpPr/>
          <p:nvPr/>
        </p:nvSpPr>
        <p:spPr>
          <a:xfrm flipV="1">
            <a:off x="5194311" y="5356672"/>
            <a:ext cx="1024949" cy="55480"/>
          </a:xfrm>
          <a:custGeom>
            <a:avLst/>
            <a:gdLst>
              <a:gd name="connsiteX0" fmla="*/ 0 w 647983"/>
              <a:gd name="connsiteY0" fmla="*/ 45720 h 91440"/>
              <a:gd name="connsiteX1" fmla="*/ 647983 w 647983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7983" h="91440">
                <a:moveTo>
                  <a:pt x="0" y="45720"/>
                </a:moveTo>
                <a:lnTo>
                  <a:pt x="647983" y="45720"/>
                </a:ln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9727" tIns="42324" rIns="319727" bIns="42324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 dirty="0"/>
          </a:p>
        </p:txBody>
      </p:sp>
    </p:spTree>
    <p:extLst>
      <p:ext uri="{BB962C8B-B14F-4D97-AF65-F5344CB8AC3E}">
        <p14:creationId xmlns:p14="http://schemas.microsoft.com/office/powerpoint/2010/main" val="148084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711645"/>
            <a:ext cx="10969943" cy="72080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holandeses na colônia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57E6CF1E-D72A-4C6D-22EE-040DF3DA7EF0}"/>
              </a:ext>
            </a:extLst>
          </p:cNvPr>
          <p:cNvGrpSpPr/>
          <p:nvPr/>
        </p:nvGrpSpPr>
        <p:grpSpPr>
          <a:xfrm>
            <a:off x="638013" y="1809938"/>
            <a:ext cx="11231755" cy="5040559"/>
            <a:chOff x="638013" y="1809938"/>
            <a:chExt cx="11231755" cy="5040559"/>
          </a:xfrm>
        </p:grpSpPr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CA6C027E-81B6-AD8F-5D07-2BF5A5A82D67}"/>
                </a:ext>
              </a:extLst>
            </p:cNvPr>
            <p:cNvSpPr/>
            <p:nvPr/>
          </p:nvSpPr>
          <p:spPr>
            <a:xfrm>
              <a:off x="638013" y="1809938"/>
              <a:ext cx="8985404" cy="1108923"/>
            </a:xfrm>
            <a:custGeom>
              <a:avLst/>
              <a:gdLst>
                <a:gd name="connsiteX0" fmla="*/ 0 w 8985404"/>
                <a:gd name="connsiteY0" fmla="*/ 110892 h 1108923"/>
                <a:gd name="connsiteX1" fmla="*/ 110892 w 8985404"/>
                <a:gd name="connsiteY1" fmla="*/ 0 h 1108923"/>
                <a:gd name="connsiteX2" fmla="*/ 8874512 w 8985404"/>
                <a:gd name="connsiteY2" fmla="*/ 0 h 1108923"/>
                <a:gd name="connsiteX3" fmla="*/ 8985404 w 8985404"/>
                <a:gd name="connsiteY3" fmla="*/ 110892 h 1108923"/>
                <a:gd name="connsiteX4" fmla="*/ 8985404 w 8985404"/>
                <a:gd name="connsiteY4" fmla="*/ 998031 h 1108923"/>
                <a:gd name="connsiteX5" fmla="*/ 8874512 w 8985404"/>
                <a:gd name="connsiteY5" fmla="*/ 1108923 h 1108923"/>
                <a:gd name="connsiteX6" fmla="*/ 110892 w 8985404"/>
                <a:gd name="connsiteY6" fmla="*/ 1108923 h 1108923"/>
                <a:gd name="connsiteX7" fmla="*/ 0 w 8985404"/>
                <a:gd name="connsiteY7" fmla="*/ 998031 h 1108923"/>
                <a:gd name="connsiteX8" fmla="*/ 0 w 8985404"/>
                <a:gd name="connsiteY8" fmla="*/ 110892 h 1108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85404" h="1108923">
                  <a:moveTo>
                    <a:pt x="0" y="110892"/>
                  </a:moveTo>
                  <a:cubicBezTo>
                    <a:pt x="0" y="49648"/>
                    <a:pt x="49648" y="0"/>
                    <a:pt x="110892" y="0"/>
                  </a:cubicBezTo>
                  <a:lnTo>
                    <a:pt x="8874512" y="0"/>
                  </a:lnTo>
                  <a:cubicBezTo>
                    <a:pt x="8935756" y="0"/>
                    <a:pt x="8985404" y="49648"/>
                    <a:pt x="8985404" y="110892"/>
                  </a:cubicBezTo>
                  <a:lnTo>
                    <a:pt x="8985404" y="998031"/>
                  </a:lnTo>
                  <a:cubicBezTo>
                    <a:pt x="8985404" y="1059275"/>
                    <a:pt x="8935756" y="1108923"/>
                    <a:pt x="8874512" y="1108923"/>
                  </a:cubicBezTo>
                  <a:lnTo>
                    <a:pt x="110892" y="1108923"/>
                  </a:lnTo>
                  <a:cubicBezTo>
                    <a:pt x="49648" y="1108923"/>
                    <a:pt x="0" y="1059275"/>
                    <a:pt x="0" y="998031"/>
                  </a:cubicBezTo>
                  <a:lnTo>
                    <a:pt x="0" y="110892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3439" tIns="93439" rIns="1318799" bIns="93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latin typeface="Roboto" pitchFamily="2" charset="0"/>
                  <a:ea typeface="Roboto" pitchFamily="2" charset="0"/>
                </a:rPr>
                <a:t>A União Ibérica (Portugal e Espanha), que controlava a colônia a partir de 1580,  proibiu os holandeses de negociar açúcar no território.</a:t>
              </a:r>
            </a:p>
          </p:txBody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C0791B00-3C21-093A-A5EF-4A172623FB09}"/>
                </a:ext>
              </a:extLst>
            </p:cNvPr>
            <p:cNvSpPr/>
            <p:nvPr/>
          </p:nvSpPr>
          <p:spPr>
            <a:xfrm>
              <a:off x="1214067" y="3120483"/>
              <a:ext cx="9338351" cy="1108923"/>
            </a:xfrm>
            <a:custGeom>
              <a:avLst/>
              <a:gdLst>
                <a:gd name="connsiteX0" fmla="*/ 0 w 9338351"/>
                <a:gd name="connsiteY0" fmla="*/ 110892 h 1108923"/>
                <a:gd name="connsiteX1" fmla="*/ 110892 w 9338351"/>
                <a:gd name="connsiteY1" fmla="*/ 0 h 1108923"/>
                <a:gd name="connsiteX2" fmla="*/ 9227459 w 9338351"/>
                <a:gd name="connsiteY2" fmla="*/ 0 h 1108923"/>
                <a:gd name="connsiteX3" fmla="*/ 9338351 w 9338351"/>
                <a:gd name="connsiteY3" fmla="*/ 110892 h 1108923"/>
                <a:gd name="connsiteX4" fmla="*/ 9338351 w 9338351"/>
                <a:gd name="connsiteY4" fmla="*/ 998031 h 1108923"/>
                <a:gd name="connsiteX5" fmla="*/ 9227459 w 9338351"/>
                <a:gd name="connsiteY5" fmla="*/ 1108923 h 1108923"/>
                <a:gd name="connsiteX6" fmla="*/ 110892 w 9338351"/>
                <a:gd name="connsiteY6" fmla="*/ 1108923 h 1108923"/>
                <a:gd name="connsiteX7" fmla="*/ 0 w 9338351"/>
                <a:gd name="connsiteY7" fmla="*/ 998031 h 1108923"/>
                <a:gd name="connsiteX8" fmla="*/ 0 w 9338351"/>
                <a:gd name="connsiteY8" fmla="*/ 110892 h 1108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38351" h="1108923">
                  <a:moveTo>
                    <a:pt x="0" y="110892"/>
                  </a:moveTo>
                  <a:cubicBezTo>
                    <a:pt x="0" y="49648"/>
                    <a:pt x="49648" y="0"/>
                    <a:pt x="110892" y="0"/>
                  </a:cubicBezTo>
                  <a:lnTo>
                    <a:pt x="9227459" y="0"/>
                  </a:lnTo>
                  <a:cubicBezTo>
                    <a:pt x="9288703" y="0"/>
                    <a:pt x="9338351" y="49648"/>
                    <a:pt x="9338351" y="110892"/>
                  </a:cubicBezTo>
                  <a:lnTo>
                    <a:pt x="9338351" y="998031"/>
                  </a:lnTo>
                  <a:cubicBezTo>
                    <a:pt x="9338351" y="1059275"/>
                    <a:pt x="9288703" y="1108923"/>
                    <a:pt x="9227459" y="1108923"/>
                  </a:cubicBezTo>
                  <a:lnTo>
                    <a:pt x="110892" y="1108923"/>
                  </a:lnTo>
                  <a:cubicBezTo>
                    <a:pt x="49648" y="1108923"/>
                    <a:pt x="0" y="1059275"/>
                    <a:pt x="0" y="998031"/>
                  </a:cubicBezTo>
                  <a:lnTo>
                    <a:pt x="0" y="110892"/>
                  </a:lnTo>
                  <a:close/>
                </a:path>
              </a:pathLst>
            </a:custGeom>
            <a:solidFill>
              <a:srgbClr val="1F39FD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3439" tIns="93439" rIns="1624639" bIns="93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latin typeface="Roboto" pitchFamily="2" charset="0"/>
                  <a:ea typeface="Roboto" pitchFamily="2" charset="0"/>
                </a:rPr>
                <a:t>Para não perder sua principal fonte de renda, o açúcar, os holandeses, por meio da Companhia das Índias Ocidentais, passaram a controlar a produção açucareira do nordeste brasileiro.</a:t>
              </a:r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5DC4576B-639A-3AF6-3DCA-31BEDD752BAD}"/>
                </a:ext>
              </a:extLst>
            </p:cNvPr>
            <p:cNvSpPr/>
            <p:nvPr/>
          </p:nvSpPr>
          <p:spPr>
            <a:xfrm>
              <a:off x="2131836" y="4544943"/>
              <a:ext cx="8985404" cy="881094"/>
            </a:xfrm>
            <a:custGeom>
              <a:avLst/>
              <a:gdLst>
                <a:gd name="connsiteX0" fmla="*/ 0 w 8985404"/>
                <a:gd name="connsiteY0" fmla="*/ 88109 h 881094"/>
                <a:gd name="connsiteX1" fmla="*/ 88109 w 8985404"/>
                <a:gd name="connsiteY1" fmla="*/ 0 h 881094"/>
                <a:gd name="connsiteX2" fmla="*/ 8897295 w 8985404"/>
                <a:gd name="connsiteY2" fmla="*/ 0 h 881094"/>
                <a:gd name="connsiteX3" fmla="*/ 8985404 w 8985404"/>
                <a:gd name="connsiteY3" fmla="*/ 88109 h 881094"/>
                <a:gd name="connsiteX4" fmla="*/ 8985404 w 8985404"/>
                <a:gd name="connsiteY4" fmla="*/ 792985 h 881094"/>
                <a:gd name="connsiteX5" fmla="*/ 8897295 w 8985404"/>
                <a:gd name="connsiteY5" fmla="*/ 881094 h 881094"/>
                <a:gd name="connsiteX6" fmla="*/ 88109 w 8985404"/>
                <a:gd name="connsiteY6" fmla="*/ 881094 h 881094"/>
                <a:gd name="connsiteX7" fmla="*/ 0 w 8985404"/>
                <a:gd name="connsiteY7" fmla="*/ 792985 h 881094"/>
                <a:gd name="connsiteX8" fmla="*/ 0 w 8985404"/>
                <a:gd name="connsiteY8" fmla="*/ 88109 h 881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85404" h="881094">
                  <a:moveTo>
                    <a:pt x="0" y="88109"/>
                  </a:moveTo>
                  <a:cubicBezTo>
                    <a:pt x="0" y="39448"/>
                    <a:pt x="39448" y="0"/>
                    <a:pt x="88109" y="0"/>
                  </a:cubicBezTo>
                  <a:lnTo>
                    <a:pt x="8897295" y="0"/>
                  </a:lnTo>
                  <a:cubicBezTo>
                    <a:pt x="8945956" y="0"/>
                    <a:pt x="8985404" y="39448"/>
                    <a:pt x="8985404" y="88109"/>
                  </a:cubicBezTo>
                  <a:lnTo>
                    <a:pt x="8985404" y="792985"/>
                  </a:lnTo>
                  <a:cubicBezTo>
                    <a:pt x="8985404" y="841646"/>
                    <a:pt x="8945956" y="881094"/>
                    <a:pt x="8897295" y="881094"/>
                  </a:cubicBezTo>
                  <a:lnTo>
                    <a:pt x="88109" y="881094"/>
                  </a:lnTo>
                  <a:cubicBezTo>
                    <a:pt x="39448" y="881094"/>
                    <a:pt x="0" y="841646"/>
                    <a:pt x="0" y="792985"/>
                  </a:cubicBezTo>
                  <a:lnTo>
                    <a:pt x="0" y="88109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766" tIns="86766" rIns="1548862" bIns="86766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latin typeface="Roboto" pitchFamily="2" charset="0"/>
                  <a:ea typeface="Roboto" pitchFamily="2" charset="0"/>
                </a:rPr>
                <a:t>Depois os holandeses dominaram diversas regiões produtoras de açúcar.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2BCB571D-A925-752D-FAE9-0EDEE5A81767}"/>
                </a:ext>
              </a:extLst>
            </p:cNvPr>
            <p:cNvSpPr/>
            <p:nvPr/>
          </p:nvSpPr>
          <p:spPr>
            <a:xfrm>
              <a:off x="2884364" y="5741574"/>
              <a:ext cx="8985404" cy="1108923"/>
            </a:xfrm>
            <a:custGeom>
              <a:avLst/>
              <a:gdLst>
                <a:gd name="connsiteX0" fmla="*/ 0 w 8985404"/>
                <a:gd name="connsiteY0" fmla="*/ 110892 h 1108923"/>
                <a:gd name="connsiteX1" fmla="*/ 110892 w 8985404"/>
                <a:gd name="connsiteY1" fmla="*/ 0 h 1108923"/>
                <a:gd name="connsiteX2" fmla="*/ 8874512 w 8985404"/>
                <a:gd name="connsiteY2" fmla="*/ 0 h 1108923"/>
                <a:gd name="connsiteX3" fmla="*/ 8985404 w 8985404"/>
                <a:gd name="connsiteY3" fmla="*/ 110892 h 1108923"/>
                <a:gd name="connsiteX4" fmla="*/ 8985404 w 8985404"/>
                <a:gd name="connsiteY4" fmla="*/ 998031 h 1108923"/>
                <a:gd name="connsiteX5" fmla="*/ 8874512 w 8985404"/>
                <a:gd name="connsiteY5" fmla="*/ 1108923 h 1108923"/>
                <a:gd name="connsiteX6" fmla="*/ 110892 w 8985404"/>
                <a:gd name="connsiteY6" fmla="*/ 1108923 h 1108923"/>
                <a:gd name="connsiteX7" fmla="*/ 0 w 8985404"/>
                <a:gd name="connsiteY7" fmla="*/ 998031 h 1108923"/>
                <a:gd name="connsiteX8" fmla="*/ 0 w 8985404"/>
                <a:gd name="connsiteY8" fmla="*/ 110892 h 1108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85404" h="1108923">
                  <a:moveTo>
                    <a:pt x="0" y="110892"/>
                  </a:moveTo>
                  <a:cubicBezTo>
                    <a:pt x="0" y="49648"/>
                    <a:pt x="49648" y="0"/>
                    <a:pt x="110892" y="0"/>
                  </a:cubicBezTo>
                  <a:lnTo>
                    <a:pt x="8874512" y="0"/>
                  </a:lnTo>
                  <a:cubicBezTo>
                    <a:pt x="8935756" y="0"/>
                    <a:pt x="8985404" y="49648"/>
                    <a:pt x="8985404" y="110892"/>
                  </a:cubicBezTo>
                  <a:lnTo>
                    <a:pt x="8985404" y="998031"/>
                  </a:lnTo>
                  <a:cubicBezTo>
                    <a:pt x="8985404" y="1059275"/>
                    <a:pt x="8935756" y="1108923"/>
                    <a:pt x="8874512" y="1108923"/>
                  </a:cubicBezTo>
                  <a:lnTo>
                    <a:pt x="110892" y="1108923"/>
                  </a:lnTo>
                  <a:cubicBezTo>
                    <a:pt x="49648" y="1108923"/>
                    <a:pt x="0" y="1059275"/>
                    <a:pt x="0" y="998031"/>
                  </a:cubicBezTo>
                  <a:lnTo>
                    <a:pt x="0" y="110892"/>
                  </a:lnTo>
                  <a:close/>
                </a:path>
              </a:pathLst>
            </a:custGeom>
            <a:solidFill>
              <a:srgbClr val="1F39FD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3439" tIns="93439" rIns="1566766" bIns="93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latin typeface="Roboto" pitchFamily="2" charset="0"/>
                  <a:ea typeface="Roboto" pitchFamily="2" charset="0"/>
                </a:rPr>
                <a:t>O nobre Mauricio de Nassau passou a administrar a região </a:t>
              </a:r>
              <a:r>
                <a:rPr lang="pt-BR" sz="1600" dirty="0">
                  <a:latin typeface="Roboto" pitchFamily="2" charset="0"/>
                  <a:ea typeface="Roboto" pitchFamily="2" charset="0"/>
                </a:rPr>
                <a:t>dominada pelos holandeses, </a:t>
              </a:r>
              <a:r>
                <a:rPr lang="pt-BR" sz="1600" kern="1200" dirty="0">
                  <a:latin typeface="Roboto" pitchFamily="2" charset="0"/>
                  <a:ea typeface="Roboto" pitchFamily="2" charset="0"/>
                </a:rPr>
                <a:t>que eles passaram a chamar de Nova Holanda.</a:t>
              </a:r>
            </a:p>
          </p:txBody>
        </p:sp>
        <p:sp>
          <p:nvSpPr>
            <p:cNvPr id="15" name="Forma Livre: Forma 14">
              <a:extLst>
                <a:ext uri="{FF2B5EF4-FFF2-40B4-BE49-F238E27FC236}">
                  <a16:creationId xmlns:a16="http://schemas.microsoft.com/office/drawing/2014/main" id="{36FEF72C-94E2-F11E-3DBC-D7E58A5FD14B}"/>
                </a:ext>
              </a:extLst>
            </p:cNvPr>
            <p:cNvSpPr/>
            <p:nvPr/>
          </p:nvSpPr>
          <p:spPr>
            <a:xfrm>
              <a:off x="9644472" y="1809938"/>
              <a:ext cx="720800" cy="720800"/>
            </a:xfrm>
            <a:custGeom>
              <a:avLst/>
              <a:gdLst>
                <a:gd name="connsiteX0" fmla="*/ 0 w 720800"/>
                <a:gd name="connsiteY0" fmla="*/ 396440 h 720800"/>
                <a:gd name="connsiteX1" fmla="*/ 162180 w 720800"/>
                <a:gd name="connsiteY1" fmla="*/ 396440 h 720800"/>
                <a:gd name="connsiteX2" fmla="*/ 162180 w 720800"/>
                <a:gd name="connsiteY2" fmla="*/ 0 h 720800"/>
                <a:gd name="connsiteX3" fmla="*/ 558620 w 720800"/>
                <a:gd name="connsiteY3" fmla="*/ 0 h 720800"/>
                <a:gd name="connsiteX4" fmla="*/ 558620 w 720800"/>
                <a:gd name="connsiteY4" fmla="*/ 396440 h 720800"/>
                <a:gd name="connsiteX5" fmla="*/ 720800 w 720800"/>
                <a:gd name="connsiteY5" fmla="*/ 396440 h 720800"/>
                <a:gd name="connsiteX6" fmla="*/ 360400 w 720800"/>
                <a:gd name="connsiteY6" fmla="*/ 720800 h 720800"/>
                <a:gd name="connsiteX7" fmla="*/ 0 w 720800"/>
                <a:gd name="connsiteY7" fmla="*/ 396440 h 7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800" h="720800">
                  <a:moveTo>
                    <a:pt x="0" y="396440"/>
                  </a:moveTo>
                  <a:lnTo>
                    <a:pt x="162180" y="396440"/>
                  </a:lnTo>
                  <a:lnTo>
                    <a:pt x="162180" y="0"/>
                  </a:lnTo>
                  <a:lnTo>
                    <a:pt x="558620" y="0"/>
                  </a:lnTo>
                  <a:lnTo>
                    <a:pt x="558620" y="396440"/>
                  </a:lnTo>
                  <a:lnTo>
                    <a:pt x="720800" y="396440"/>
                  </a:lnTo>
                  <a:lnTo>
                    <a:pt x="360400" y="720800"/>
                  </a:lnTo>
                  <a:lnTo>
                    <a:pt x="0" y="39644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120" tIns="27940" rIns="190120" bIns="206338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AB379174-2047-FBAF-401B-7D986CB72C58}"/>
                </a:ext>
              </a:extLst>
            </p:cNvPr>
            <p:cNvSpPr/>
            <p:nvPr/>
          </p:nvSpPr>
          <p:spPr>
            <a:xfrm>
              <a:off x="9690017" y="1809938"/>
              <a:ext cx="720800" cy="720800"/>
            </a:xfrm>
            <a:custGeom>
              <a:avLst/>
              <a:gdLst>
                <a:gd name="connsiteX0" fmla="*/ 0 w 720800"/>
                <a:gd name="connsiteY0" fmla="*/ 396440 h 720800"/>
                <a:gd name="connsiteX1" fmla="*/ 162180 w 720800"/>
                <a:gd name="connsiteY1" fmla="*/ 396440 h 720800"/>
                <a:gd name="connsiteX2" fmla="*/ 162180 w 720800"/>
                <a:gd name="connsiteY2" fmla="*/ 0 h 720800"/>
                <a:gd name="connsiteX3" fmla="*/ 558620 w 720800"/>
                <a:gd name="connsiteY3" fmla="*/ 0 h 720800"/>
                <a:gd name="connsiteX4" fmla="*/ 558620 w 720800"/>
                <a:gd name="connsiteY4" fmla="*/ 396440 h 720800"/>
                <a:gd name="connsiteX5" fmla="*/ 720800 w 720800"/>
                <a:gd name="connsiteY5" fmla="*/ 396440 h 720800"/>
                <a:gd name="connsiteX6" fmla="*/ 360400 w 720800"/>
                <a:gd name="connsiteY6" fmla="*/ 720800 h 720800"/>
                <a:gd name="connsiteX7" fmla="*/ 0 w 720800"/>
                <a:gd name="connsiteY7" fmla="*/ 396440 h 7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800" h="720800">
                  <a:moveTo>
                    <a:pt x="0" y="396440"/>
                  </a:moveTo>
                  <a:lnTo>
                    <a:pt x="162180" y="396440"/>
                  </a:lnTo>
                  <a:lnTo>
                    <a:pt x="162180" y="0"/>
                  </a:lnTo>
                  <a:lnTo>
                    <a:pt x="558620" y="0"/>
                  </a:lnTo>
                  <a:lnTo>
                    <a:pt x="558620" y="396440"/>
                  </a:lnTo>
                  <a:lnTo>
                    <a:pt x="720800" y="396440"/>
                  </a:lnTo>
                  <a:lnTo>
                    <a:pt x="360400" y="720800"/>
                  </a:lnTo>
                  <a:lnTo>
                    <a:pt x="0" y="39644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120" tIns="27940" rIns="190120" bIns="206338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7" name="Forma Livre: Forma 16">
              <a:extLst>
                <a:ext uri="{FF2B5EF4-FFF2-40B4-BE49-F238E27FC236}">
                  <a16:creationId xmlns:a16="http://schemas.microsoft.com/office/drawing/2014/main" id="{ED31CA68-0AFD-F60F-47CC-9304D2D4E355}"/>
                </a:ext>
              </a:extLst>
            </p:cNvPr>
            <p:cNvSpPr/>
            <p:nvPr/>
          </p:nvSpPr>
          <p:spPr>
            <a:xfrm>
              <a:off x="9867150" y="1809938"/>
              <a:ext cx="720800" cy="720800"/>
            </a:xfrm>
            <a:custGeom>
              <a:avLst/>
              <a:gdLst>
                <a:gd name="connsiteX0" fmla="*/ 0 w 720800"/>
                <a:gd name="connsiteY0" fmla="*/ 396440 h 720800"/>
                <a:gd name="connsiteX1" fmla="*/ 162180 w 720800"/>
                <a:gd name="connsiteY1" fmla="*/ 396440 h 720800"/>
                <a:gd name="connsiteX2" fmla="*/ 162180 w 720800"/>
                <a:gd name="connsiteY2" fmla="*/ 0 h 720800"/>
                <a:gd name="connsiteX3" fmla="*/ 558620 w 720800"/>
                <a:gd name="connsiteY3" fmla="*/ 0 h 720800"/>
                <a:gd name="connsiteX4" fmla="*/ 558620 w 720800"/>
                <a:gd name="connsiteY4" fmla="*/ 396440 h 720800"/>
                <a:gd name="connsiteX5" fmla="*/ 720800 w 720800"/>
                <a:gd name="connsiteY5" fmla="*/ 396440 h 720800"/>
                <a:gd name="connsiteX6" fmla="*/ 360400 w 720800"/>
                <a:gd name="connsiteY6" fmla="*/ 720800 h 720800"/>
                <a:gd name="connsiteX7" fmla="*/ 0 w 720800"/>
                <a:gd name="connsiteY7" fmla="*/ 396440 h 7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800" h="720800">
                  <a:moveTo>
                    <a:pt x="0" y="396440"/>
                  </a:moveTo>
                  <a:lnTo>
                    <a:pt x="162180" y="396440"/>
                  </a:lnTo>
                  <a:lnTo>
                    <a:pt x="162180" y="0"/>
                  </a:lnTo>
                  <a:lnTo>
                    <a:pt x="558620" y="0"/>
                  </a:lnTo>
                  <a:lnTo>
                    <a:pt x="558620" y="396440"/>
                  </a:lnTo>
                  <a:lnTo>
                    <a:pt x="720800" y="396440"/>
                  </a:lnTo>
                  <a:lnTo>
                    <a:pt x="360400" y="720800"/>
                  </a:lnTo>
                  <a:lnTo>
                    <a:pt x="0" y="39644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120" tIns="27940" rIns="190120" bIns="206338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87438" y="6348849"/>
            <a:ext cx="2844059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15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3056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092" y="524680"/>
            <a:ext cx="10969943" cy="998984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Recife, a cidade de Nassau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B913F4B-51B0-B440-4D09-AB77DFB53B77}"/>
              </a:ext>
            </a:extLst>
          </p:cNvPr>
          <p:cNvGrpSpPr/>
          <p:nvPr/>
        </p:nvGrpSpPr>
        <p:grpSpPr>
          <a:xfrm>
            <a:off x="261764" y="1687606"/>
            <a:ext cx="11449272" cy="5213180"/>
            <a:chOff x="837827" y="1681762"/>
            <a:chExt cx="10141078" cy="5213180"/>
          </a:xfrm>
        </p:grpSpPr>
        <p:sp>
          <p:nvSpPr>
            <p:cNvPr id="7" name="Círculo Parcial 6">
              <a:extLst>
                <a:ext uri="{FF2B5EF4-FFF2-40B4-BE49-F238E27FC236}">
                  <a16:creationId xmlns:a16="http://schemas.microsoft.com/office/drawing/2014/main" id="{F99A837F-0AB2-21A9-A096-CDBC55076FCC}"/>
                </a:ext>
              </a:extLst>
            </p:cNvPr>
            <p:cNvSpPr/>
            <p:nvPr/>
          </p:nvSpPr>
          <p:spPr>
            <a:xfrm>
              <a:off x="837827" y="1682552"/>
              <a:ext cx="4808978" cy="5212389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D16CB454-DFC4-5D8D-A9C7-11E2BE79933D}"/>
                </a:ext>
              </a:extLst>
            </p:cNvPr>
            <p:cNvSpPr/>
            <p:nvPr/>
          </p:nvSpPr>
          <p:spPr>
            <a:xfrm>
              <a:off x="3242314" y="1681762"/>
              <a:ext cx="7736591" cy="5213180"/>
            </a:xfrm>
            <a:custGeom>
              <a:avLst/>
              <a:gdLst>
                <a:gd name="connsiteX0" fmla="*/ 0 w 9117192"/>
                <a:gd name="connsiteY0" fmla="*/ 0 h 5675519"/>
                <a:gd name="connsiteX1" fmla="*/ 9117192 w 9117192"/>
                <a:gd name="connsiteY1" fmla="*/ 0 h 5675519"/>
                <a:gd name="connsiteX2" fmla="*/ 9117192 w 9117192"/>
                <a:gd name="connsiteY2" fmla="*/ 5675519 h 5675519"/>
                <a:gd name="connsiteX3" fmla="*/ 0 w 9117192"/>
                <a:gd name="connsiteY3" fmla="*/ 5675519 h 5675519"/>
                <a:gd name="connsiteX4" fmla="*/ 0 w 9117192"/>
                <a:gd name="connsiteY4" fmla="*/ 0 h 5675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7192" h="5675519">
                  <a:moveTo>
                    <a:pt x="0" y="0"/>
                  </a:moveTo>
                  <a:lnTo>
                    <a:pt x="9117192" y="0"/>
                  </a:lnTo>
                  <a:lnTo>
                    <a:pt x="9117192" y="5675519"/>
                  </a:lnTo>
                  <a:lnTo>
                    <a:pt x="0" y="567551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4553292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dirty="0"/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dirty="0"/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dirty="0"/>
            </a:p>
            <a:p>
              <a:pPr marL="0" lvl="0" indent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dirty="0"/>
            </a:p>
            <a:p>
              <a:pPr marL="179388" lvl="0" indent="-179388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dirty="0"/>
                <a:t>• Em 1637, a Companhia das Índias Ocidentais enviou à América o nobre holandês João Maurício de Nassau-Siegen (1604-1679) para administrar toda a região açucareira dominada pela Holanda, a chamada Nova Holanda.</a:t>
              </a:r>
            </a:p>
            <a:p>
              <a:pPr marL="0" lvl="0" indent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600" dirty="0"/>
            </a:p>
            <a:p>
              <a:pPr marL="179388" lvl="0" indent="-179388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dirty="0"/>
                <a:t>• </a:t>
              </a:r>
              <a:r>
                <a:rPr lang="pt-BR" dirty="0">
                  <a:solidFill>
                    <a:schemeClr val="tx1"/>
                  </a:solidFill>
                </a:rPr>
                <a:t>A administração de Nassau buscou recuperar a economia local, prejudicada pelas guerras de conquista da região entre a União Ibérica e os holandeses. </a:t>
              </a:r>
              <a:endPara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9" name="Círculo Parcial 8">
              <a:extLst>
                <a:ext uri="{FF2B5EF4-FFF2-40B4-BE49-F238E27FC236}">
                  <a16:creationId xmlns:a16="http://schemas.microsoft.com/office/drawing/2014/main" id="{6F17AA52-DB8E-C39F-1874-A7F6C4BBBD1F}"/>
                </a:ext>
              </a:extLst>
            </p:cNvPr>
            <p:cNvSpPr/>
            <p:nvPr/>
          </p:nvSpPr>
          <p:spPr>
            <a:xfrm>
              <a:off x="1469005" y="2790185"/>
              <a:ext cx="3546621" cy="3844137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750088"/>
                <a:satOff val="-5627"/>
                <a:lumOff val="-915"/>
                <a:alphaOff val="0"/>
              </a:schemeClr>
            </a:fillRef>
            <a:effectRef idx="0">
              <a:schemeClr val="accent3">
                <a:hueOff val="3750088"/>
                <a:satOff val="-5627"/>
                <a:lumOff val="-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AA9FB00A-5064-02F9-ECF3-5A4E3D17E8A3}"/>
                </a:ext>
              </a:extLst>
            </p:cNvPr>
            <p:cNvSpPr/>
            <p:nvPr/>
          </p:nvSpPr>
          <p:spPr>
            <a:xfrm>
              <a:off x="3219539" y="2790943"/>
              <a:ext cx="7759365" cy="3582759"/>
            </a:xfrm>
            <a:custGeom>
              <a:avLst/>
              <a:gdLst>
                <a:gd name="connsiteX0" fmla="*/ 0 w 9115801"/>
                <a:gd name="connsiteY0" fmla="*/ 0 h 4185695"/>
                <a:gd name="connsiteX1" fmla="*/ 9115801 w 9115801"/>
                <a:gd name="connsiteY1" fmla="*/ 0 h 4185695"/>
                <a:gd name="connsiteX2" fmla="*/ 9115801 w 9115801"/>
                <a:gd name="connsiteY2" fmla="*/ 4185695 h 4185695"/>
                <a:gd name="connsiteX3" fmla="*/ 0 w 9115801"/>
                <a:gd name="connsiteY3" fmla="*/ 4185695 h 4185695"/>
                <a:gd name="connsiteX4" fmla="*/ 0 w 9115801"/>
                <a:gd name="connsiteY4" fmla="*/ 0 h 4185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5801" h="4185695">
                  <a:moveTo>
                    <a:pt x="0" y="0"/>
                  </a:moveTo>
                  <a:lnTo>
                    <a:pt x="9115801" y="0"/>
                  </a:lnTo>
                  <a:lnTo>
                    <a:pt x="9115801" y="4185695"/>
                  </a:lnTo>
                  <a:lnTo>
                    <a:pt x="0" y="4185695"/>
                  </a:lnTo>
                  <a:lnTo>
                    <a:pt x="0" y="0"/>
                  </a:lnTo>
                  <a:close/>
                </a:path>
              </a:pathLst>
            </a:custGeom>
            <a:noFill/>
          </p:spPr>
          <p:style>
            <a:lnRef idx="2">
              <a:schemeClr val="accent3">
                <a:hueOff val="3750088"/>
                <a:satOff val="-5627"/>
                <a:lumOff val="-9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3063468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0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1" name="Círculo Parcial 10">
              <a:extLst>
                <a:ext uri="{FF2B5EF4-FFF2-40B4-BE49-F238E27FC236}">
                  <a16:creationId xmlns:a16="http://schemas.microsoft.com/office/drawing/2014/main" id="{1BBD9E29-731E-6356-5E4B-1326DF388875}"/>
                </a:ext>
              </a:extLst>
            </p:cNvPr>
            <p:cNvSpPr/>
            <p:nvPr/>
          </p:nvSpPr>
          <p:spPr>
            <a:xfrm>
              <a:off x="2100183" y="3897818"/>
              <a:ext cx="2284264" cy="2475884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7500176"/>
                <a:satOff val="-11253"/>
                <a:lumOff val="-1830"/>
                <a:alphaOff val="0"/>
              </a:schemeClr>
            </a:fillRef>
            <a:effectRef idx="0">
              <a:schemeClr val="accent3">
                <a:hueOff val="7500176"/>
                <a:satOff val="-11253"/>
                <a:lumOff val="-18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D5EC6E5C-D170-3617-2319-6079D492E0E2}"/>
                </a:ext>
              </a:extLst>
            </p:cNvPr>
            <p:cNvSpPr/>
            <p:nvPr/>
          </p:nvSpPr>
          <p:spPr>
            <a:xfrm>
              <a:off x="3237659" y="3911553"/>
              <a:ext cx="7721695" cy="2475884"/>
            </a:xfrm>
            <a:custGeom>
              <a:avLst/>
              <a:gdLst>
                <a:gd name="connsiteX0" fmla="*/ 0 w 9107591"/>
                <a:gd name="connsiteY0" fmla="*/ 0 h 2695871"/>
                <a:gd name="connsiteX1" fmla="*/ 9107591 w 9107591"/>
                <a:gd name="connsiteY1" fmla="*/ 0 h 2695871"/>
                <a:gd name="connsiteX2" fmla="*/ 9107591 w 9107591"/>
                <a:gd name="connsiteY2" fmla="*/ 2695871 h 2695871"/>
                <a:gd name="connsiteX3" fmla="*/ 0 w 9107591"/>
                <a:gd name="connsiteY3" fmla="*/ 2695871 h 2695871"/>
                <a:gd name="connsiteX4" fmla="*/ 0 w 9107591"/>
                <a:gd name="connsiteY4" fmla="*/ 0 h 269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07591" h="2695871">
                  <a:moveTo>
                    <a:pt x="0" y="0"/>
                  </a:moveTo>
                  <a:lnTo>
                    <a:pt x="9107591" y="0"/>
                  </a:lnTo>
                  <a:lnTo>
                    <a:pt x="9107591" y="2695871"/>
                  </a:lnTo>
                  <a:lnTo>
                    <a:pt x="0" y="26958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7500176"/>
                <a:satOff val="-11253"/>
                <a:lumOff val="-183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1573644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dirty="0"/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dirty="0"/>
            </a:p>
            <a:p>
              <a:pPr marL="179388" indent="-179388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dirty="0"/>
                <a:t>• Nassau emprestou dinheiro aos senhores de engenho, fiscalizou o fornecimento de mão de obra escravizada, estabeleceu leis, nomeou juízes e funcionários para a administração, garantiu liberdade de culto aos judeus e católicos, além de igualdade de direitos a todos os moradores livres, holandeses ou portugueses.</a:t>
              </a:r>
              <a:endParaRPr lang="pt-BR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0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3" name="Círculo Parcial 12">
              <a:extLst>
                <a:ext uri="{FF2B5EF4-FFF2-40B4-BE49-F238E27FC236}">
                  <a16:creationId xmlns:a16="http://schemas.microsoft.com/office/drawing/2014/main" id="{C19EFA1B-0D88-1CD3-ADA3-B4FEABF1B107}"/>
                </a:ext>
              </a:extLst>
            </p:cNvPr>
            <p:cNvSpPr/>
            <p:nvPr/>
          </p:nvSpPr>
          <p:spPr>
            <a:xfrm>
              <a:off x="2731361" y="5005451"/>
              <a:ext cx="1021907" cy="1107632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7840DA14-F0AE-CCFE-3FDA-38D02AD9ACED}"/>
                </a:ext>
              </a:extLst>
            </p:cNvPr>
            <p:cNvSpPr/>
            <p:nvPr/>
          </p:nvSpPr>
          <p:spPr>
            <a:xfrm>
              <a:off x="3222762" y="5016451"/>
              <a:ext cx="7721695" cy="1107632"/>
            </a:xfrm>
            <a:custGeom>
              <a:avLst/>
              <a:gdLst>
                <a:gd name="connsiteX0" fmla="*/ 0 w 9113086"/>
                <a:gd name="connsiteY0" fmla="*/ 0 h 1206047"/>
                <a:gd name="connsiteX1" fmla="*/ 9113086 w 9113086"/>
                <a:gd name="connsiteY1" fmla="*/ 0 h 1206047"/>
                <a:gd name="connsiteX2" fmla="*/ 9113086 w 9113086"/>
                <a:gd name="connsiteY2" fmla="*/ 1206047 h 1206047"/>
                <a:gd name="connsiteX3" fmla="*/ 0 w 9113086"/>
                <a:gd name="connsiteY3" fmla="*/ 1206047 h 1206047"/>
                <a:gd name="connsiteX4" fmla="*/ 0 w 9113086"/>
                <a:gd name="connsiteY4" fmla="*/ 0 h 1206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086" h="1206047">
                  <a:moveTo>
                    <a:pt x="0" y="0"/>
                  </a:moveTo>
                  <a:lnTo>
                    <a:pt x="9113086" y="0"/>
                  </a:lnTo>
                  <a:lnTo>
                    <a:pt x="9113086" y="1206047"/>
                  </a:lnTo>
                  <a:lnTo>
                    <a:pt x="0" y="12060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11250264"/>
                <a:satOff val="-16880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  <a:p>
              <a:pPr marL="179388" indent="-179388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dirty="0"/>
                <a:t>• A paisagem do Recife foi transformada pelo governo de Nassau, com a reestruturação de ruas, construção de canais, pontes, palácios, museus, zoológicos e um observatório astronômico. Nassau também patrocinou a vinda de estudiosos, artistas e cientistas para a região.</a:t>
              </a:r>
              <a:endParaRPr lang="pt-BR" kern="1200" dirty="0">
                <a:latin typeface="Roboto" pitchFamily="2" charset="0"/>
                <a:ea typeface="Roboto" pitchFamily="2" charset="0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59262" y="6302234"/>
            <a:ext cx="3210941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464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: para Cima 11">
            <a:extLst>
              <a:ext uri="{FF2B5EF4-FFF2-40B4-BE49-F238E27FC236}">
                <a16:creationId xmlns:a16="http://schemas.microsoft.com/office/drawing/2014/main" id="{45644CAF-17C8-E7CA-8F5C-87DC5BFD4688}"/>
              </a:ext>
            </a:extLst>
          </p:cNvPr>
          <p:cNvSpPr/>
          <p:nvPr/>
        </p:nvSpPr>
        <p:spPr>
          <a:xfrm rot="5400000" flipV="1">
            <a:off x="7187080" y="741128"/>
            <a:ext cx="4311188" cy="5692302"/>
          </a:xfrm>
          <a:prstGeom prst="upArrow">
            <a:avLst>
              <a:gd name="adj1" fmla="val 83566"/>
              <a:gd name="adj2" fmla="val 14420"/>
            </a:avLst>
          </a:prstGeom>
          <a:solidFill>
            <a:srgbClr val="A794B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36248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Guerra dos Mascates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F2CCAEE0-E8B9-5248-070B-F4CF8123179C}"/>
              </a:ext>
            </a:extLst>
          </p:cNvPr>
          <p:cNvGrpSpPr/>
          <p:nvPr/>
        </p:nvGrpSpPr>
        <p:grpSpPr>
          <a:xfrm>
            <a:off x="0" y="1505480"/>
            <a:ext cx="12129831" cy="4237393"/>
            <a:chOff x="1" y="2484083"/>
            <a:chExt cx="12129831" cy="4486883"/>
          </a:xfrm>
        </p:grpSpPr>
        <p:sp>
          <p:nvSpPr>
            <p:cNvPr id="8" name="Seta: para Cima 7">
              <a:extLst>
                <a:ext uri="{FF2B5EF4-FFF2-40B4-BE49-F238E27FC236}">
                  <a16:creationId xmlns:a16="http://schemas.microsoft.com/office/drawing/2014/main" id="{8F4D2E1A-9DEE-6EB4-2C40-97E4F4BE4796}"/>
                </a:ext>
              </a:extLst>
            </p:cNvPr>
            <p:cNvSpPr/>
            <p:nvPr/>
          </p:nvSpPr>
          <p:spPr>
            <a:xfrm rot="5400000">
              <a:off x="715108" y="1794672"/>
              <a:ext cx="4461187" cy="5891402"/>
            </a:xfrm>
            <a:prstGeom prst="upArrow">
              <a:avLst>
                <a:gd name="adj1" fmla="val 83566"/>
                <a:gd name="adj2" fmla="val 14420"/>
              </a:avLst>
            </a:prstGeom>
            <a:solidFill>
              <a:srgbClr val="F599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05D476B8-BE1F-4762-6988-C6CCE36324D7}"/>
                </a:ext>
              </a:extLst>
            </p:cNvPr>
            <p:cNvSpPr/>
            <p:nvPr/>
          </p:nvSpPr>
          <p:spPr>
            <a:xfrm>
              <a:off x="58992" y="2484083"/>
              <a:ext cx="5387347" cy="2066883"/>
            </a:xfrm>
            <a:custGeom>
              <a:avLst/>
              <a:gdLst>
                <a:gd name="connsiteX0" fmla="*/ 0 w 6557740"/>
                <a:gd name="connsiteY0" fmla="*/ 0 h 1901011"/>
                <a:gd name="connsiteX1" fmla="*/ 6557740 w 6557740"/>
                <a:gd name="connsiteY1" fmla="*/ 0 h 1901011"/>
                <a:gd name="connsiteX2" fmla="*/ 6557740 w 6557740"/>
                <a:gd name="connsiteY2" fmla="*/ 1901011 h 1901011"/>
                <a:gd name="connsiteX3" fmla="*/ 0 w 6557740"/>
                <a:gd name="connsiteY3" fmla="*/ 1901011 h 1901011"/>
                <a:gd name="connsiteX4" fmla="*/ 0 w 6557740"/>
                <a:gd name="connsiteY4" fmla="*/ 0 h 1901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57740" h="1901011">
                  <a:moveTo>
                    <a:pt x="0" y="0"/>
                  </a:moveTo>
                  <a:lnTo>
                    <a:pt x="6557740" y="0"/>
                  </a:lnTo>
                  <a:lnTo>
                    <a:pt x="6557740" y="1901011"/>
                  </a:lnTo>
                  <a:lnTo>
                    <a:pt x="0" y="1901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0" rIns="156464" bIns="156464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b="1" kern="1200" dirty="0">
                  <a:latin typeface="Roboto" pitchFamily="2" charset="0"/>
                  <a:ea typeface="Roboto" pitchFamily="2" charset="0"/>
                </a:rPr>
                <a:t> 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69875" lvl="1" indent="-269875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pt-B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69875" lvl="1" indent="-269875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pt-B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69875" lvl="1" indent="-269875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1. 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Entre os séculos XVI e XVIII, a capitania de Pernambuco foi a maior produtora de açúcar da colônia, e </a:t>
              </a:r>
              <a:r>
                <a:rPr lang="pt-BR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Olinda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 sua sede, uma das vilas mais ricas da região.</a:t>
              </a:r>
            </a:p>
            <a:p>
              <a:pPr marL="269875" lvl="1" indent="-269875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</a:rPr>
                <a:t>2. </a:t>
              </a:r>
              <a:r>
                <a:rPr lang="pt-BR" dirty="0"/>
                <a:t>Para os olindenses, a elevação de Recife a vila, representava não só a perda do controle da capitania, mas também a possibilidade de serem controlados pelos “mascates”.</a:t>
              </a:r>
            </a:p>
            <a:p>
              <a:pPr marL="269875" lvl="1" indent="-269875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</a:rPr>
                <a:t>3. </a:t>
              </a:r>
              <a:r>
                <a:rPr lang="pt-BR" dirty="0"/>
                <a:t>Os olindenses invadiram Recife, depuseram o governador, exigiram o perdão das dívidas e a anulação dos atos do rei.</a:t>
              </a:r>
              <a:endParaRPr lang="pt-BR" kern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FE32BC4E-9381-82FB-5FE0-4EB4D82AF11E}"/>
                </a:ext>
              </a:extLst>
            </p:cNvPr>
            <p:cNvSpPr/>
            <p:nvPr/>
          </p:nvSpPr>
          <p:spPr>
            <a:xfrm>
              <a:off x="6878484" y="2816030"/>
              <a:ext cx="5251348" cy="1901011"/>
            </a:xfrm>
            <a:custGeom>
              <a:avLst/>
              <a:gdLst>
                <a:gd name="connsiteX0" fmla="*/ 0 w 6557740"/>
                <a:gd name="connsiteY0" fmla="*/ 0 h 1901011"/>
                <a:gd name="connsiteX1" fmla="*/ 6557740 w 6557740"/>
                <a:gd name="connsiteY1" fmla="*/ 0 h 1901011"/>
                <a:gd name="connsiteX2" fmla="*/ 6557740 w 6557740"/>
                <a:gd name="connsiteY2" fmla="*/ 1901011 h 1901011"/>
                <a:gd name="connsiteX3" fmla="*/ 0 w 6557740"/>
                <a:gd name="connsiteY3" fmla="*/ 1901011 h 1901011"/>
                <a:gd name="connsiteX4" fmla="*/ 0 w 6557740"/>
                <a:gd name="connsiteY4" fmla="*/ 0 h 1901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57740" h="1901011">
                  <a:moveTo>
                    <a:pt x="0" y="0"/>
                  </a:moveTo>
                  <a:lnTo>
                    <a:pt x="6557740" y="0"/>
                  </a:lnTo>
                  <a:lnTo>
                    <a:pt x="6557740" y="1901011"/>
                  </a:lnTo>
                  <a:lnTo>
                    <a:pt x="0" y="1901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0" rIns="156464" bIns="156464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b="1" kern="1200" dirty="0">
                <a:latin typeface="Roboto" pitchFamily="2" charset="0"/>
                <a:ea typeface="Roboto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79388" lvl="1" indent="-179388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1. </a:t>
              </a:r>
              <a:r>
                <a:rPr lang="pt-BR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Com as reformas feitas por Nassau, </a:t>
              </a:r>
              <a:r>
                <a:rPr lang="pt-BR" sz="2400" b="1" dirty="0">
                  <a:solidFill>
                    <a:schemeClr val="bg1"/>
                  </a:solidFill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Recife</a:t>
              </a:r>
              <a:r>
                <a:rPr lang="pt-BR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 passou de povoado dependente de Olinda a cidade urbanizada e grande centro comercial. </a:t>
              </a:r>
            </a:p>
            <a:p>
              <a:pPr marL="179388" lvl="1" indent="-179388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2. </a:t>
              </a:r>
              <a:r>
                <a:rPr lang="pt-BR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Os comerciantes de Recife passaram a reivindicar, junto ao governo português, que Recife deixasse de ser um povoado e se transformasse em uma vila. </a:t>
              </a:r>
              <a:r>
                <a:rPr lang="pt-BR" kern="1200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Os comerciantes portugueses de Recife eram chamados pelos olindenses de “mascates”, pois o comércio era considerado atividade menor. </a:t>
              </a:r>
              <a:r>
                <a:rPr lang="pt-BR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Em 1709, o rei dom João V elevou Recife a vila.</a:t>
              </a:r>
            </a:p>
            <a:p>
              <a:pPr marL="179388" lvl="1" indent="-179388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t-BR" b="1" dirty="0">
                  <a:solidFill>
                    <a:schemeClr val="bg1"/>
                  </a:solidFill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3. </a:t>
              </a:r>
              <a:r>
                <a:rPr lang="pt-BR" dirty="0">
                  <a:latin typeface="+mj-lt"/>
                  <a:ea typeface="Roboto" panose="02000000000000000000" pitchFamily="2" charset="0"/>
                  <a:cs typeface="Roboto" panose="02000000000000000000" pitchFamily="2" charset="0"/>
                </a:rPr>
                <a:t>Os recifenses revidaram o ataque dos olindenses.</a:t>
              </a:r>
              <a:endParaRPr lang="pt-BR" kern="1200" dirty="0">
                <a:latin typeface="+mj-lt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118748" y="6312957"/>
            <a:ext cx="2844059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17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43888DED-94FF-0328-8DD2-E6D280AAFCFC}"/>
              </a:ext>
            </a:extLst>
          </p:cNvPr>
          <p:cNvSpPr/>
          <p:nvPr/>
        </p:nvSpPr>
        <p:spPr>
          <a:xfrm>
            <a:off x="3246458" y="3897161"/>
            <a:ext cx="5387347" cy="1951955"/>
          </a:xfrm>
          <a:custGeom>
            <a:avLst/>
            <a:gdLst>
              <a:gd name="connsiteX0" fmla="*/ 0 w 6557740"/>
              <a:gd name="connsiteY0" fmla="*/ 0 h 1901011"/>
              <a:gd name="connsiteX1" fmla="*/ 6557740 w 6557740"/>
              <a:gd name="connsiteY1" fmla="*/ 0 h 1901011"/>
              <a:gd name="connsiteX2" fmla="*/ 6557740 w 6557740"/>
              <a:gd name="connsiteY2" fmla="*/ 1901011 h 1901011"/>
              <a:gd name="connsiteX3" fmla="*/ 0 w 6557740"/>
              <a:gd name="connsiteY3" fmla="*/ 1901011 h 1901011"/>
              <a:gd name="connsiteX4" fmla="*/ 0 w 6557740"/>
              <a:gd name="connsiteY4" fmla="*/ 0 h 1901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7740" h="1901011">
                <a:moveTo>
                  <a:pt x="0" y="0"/>
                </a:moveTo>
                <a:lnTo>
                  <a:pt x="6557740" y="0"/>
                </a:lnTo>
                <a:lnTo>
                  <a:pt x="6557740" y="1901011"/>
                </a:lnTo>
                <a:lnTo>
                  <a:pt x="0" y="19010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4" tIns="0" rIns="156464" bIns="156464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b="1" kern="1200" dirty="0">
                <a:latin typeface="Roboto" pitchFamily="2" charset="0"/>
                <a:ea typeface="Roboto" pitchFamily="2" charset="0"/>
              </a:rPr>
              <a:t> 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Fluxograma: Conector fora de Página 14">
            <a:extLst>
              <a:ext uri="{FF2B5EF4-FFF2-40B4-BE49-F238E27FC236}">
                <a16:creationId xmlns:a16="http://schemas.microsoft.com/office/drawing/2014/main" id="{829D3473-2FE5-2706-072F-42C3040F0828}"/>
              </a:ext>
            </a:extLst>
          </p:cNvPr>
          <p:cNvSpPr/>
          <p:nvPr/>
        </p:nvSpPr>
        <p:spPr>
          <a:xfrm>
            <a:off x="3070077" y="5742873"/>
            <a:ext cx="6376346" cy="967773"/>
          </a:xfrm>
          <a:prstGeom prst="flowChartOffpage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Iniciava-se o conflito conhecido como </a:t>
            </a:r>
            <a:r>
              <a:rPr lang="pt-BR" sz="2000" b="1" dirty="0">
                <a:solidFill>
                  <a:schemeClr val="bg1"/>
                </a:solidFill>
              </a:rPr>
              <a:t>Guerra dos Mascates</a:t>
            </a:r>
            <a:r>
              <a:rPr lang="pt-BR" dirty="0">
                <a:solidFill>
                  <a:schemeClr val="tx1"/>
                </a:solidFill>
              </a:rPr>
              <a:t>. No final de 1711, os recifenses venceram a guerra, Recife tornou-se vila e, futuramente, a capital de Pernambuco.</a:t>
            </a:r>
          </a:p>
        </p:txBody>
      </p:sp>
    </p:spTree>
    <p:extLst>
      <p:ext uri="{BB962C8B-B14F-4D97-AF65-F5344CB8AC3E}">
        <p14:creationId xmlns:p14="http://schemas.microsoft.com/office/powerpoint/2010/main" val="137228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6512" y="764704"/>
            <a:ext cx="11128387" cy="1152128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Escravidão africana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36511" y="2924944"/>
            <a:ext cx="69700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BR" sz="2800" dirty="0">
                <a:latin typeface="Roboto" pitchFamily="2" charset="0"/>
                <a:ea typeface="Roboto" pitchFamily="2" charset="0"/>
              </a:rPr>
              <a:t>• Escravização de africanos e capitalismo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Outras formas de escravidão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cotidiano dos escravizados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 resistência dos africanos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05741CC-2255-5EE5-1229-5E0893A2F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70" y="1946803"/>
            <a:ext cx="11481729" cy="34551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B72C727-9CE5-1E21-FFEF-1E96E6B8E5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3696" y="959399"/>
            <a:ext cx="2210751" cy="5579514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9389850B-285D-56BD-9350-87DF17FA2CBF}"/>
              </a:ext>
            </a:extLst>
          </p:cNvPr>
          <p:cNvSpPr/>
          <p:nvPr/>
        </p:nvSpPr>
        <p:spPr>
          <a:xfrm>
            <a:off x="8830716" y="908720"/>
            <a:ext cx="2160240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FFA07B2-86FB-ACE9-1C25-DBF0CE9815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0596" y="5783610"/>
            <a:ext cx="1655441" cy="78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2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Escravização de africanos e capitalismo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56476235"/>
              </p:ext>
            </p:extLst>
          </p:nvPr>
        </p:nvGraphicFramePr>
        <p:xfrm>
          <a:off x="527244" y="1556792"/>
          <a:ext cx="1123032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47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8556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Outras escravidões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13974423"/>
              </p:ext>
            </p:extLst>
          </p:nvPr>
        </p:nvGraphicFramePr>
        <p:xfrm>
          <a:off x="527244" y="1541016"/>
          <a:ext cx="11038351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29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620688"/>
            <a:ext cx="11065928" cy="1224136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navio negreiro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20683076"/>
              </p:ext>
            </p:extLst>
          </p:nvPr>
        </p:nvGraphicFramePr>
        <p:xfrm>
          <a:off x="239287" y="2060848"/>
          <a:ext cx="1142229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59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304" y="40466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cotidiano dos escravizados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95200209"/>
              </p:ext>
            </p:extLst>
          </p:nvPr>
        </p:nvGraphicFramePr>
        <p:xfrm>
          <a:off x="251796" y="1916832"/>
          <a:ext cx="11685231" cy="4259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7792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922809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Violência e resistência</a:t>
            </a:r>
          </a:p>
        </p:txBody>
      </p:sp>
      <p:sp>
        <p:nvSpPr>
          <p:cNvPr id="7" name="Fluxograma: Processo 6">
            <a:extLst>
              <a:ext uri="{FF2B5EF4-FFF2-40B4-BE49-F238E27FC236}">
                <a16:creationId xmlns:a16="http://schemas.microsoft.com/office/drawing/2014/main" id="{2386AFD8-3906-29D8-E267-BC5CBB460D4B}"/>
              </a:ext>
            </a:extLst>
          </p:cNvPr>
          <p:cNvSpPr/>
          <p:nvPr/>
        </p:nvSpPr>
        <p:spPr>
          <a:xfrm>
            <a:off x="3502124" y="1628803"/>
            <a:ext cx="8280918" cy="2433962"/>
          </a:xfrm>
          <a:prstGeom prst="flowChartProcess">
            <a:avLst/>
          </a:prstGeom>
          <a:solidFill>
            <a:schemeClr val="bg1">
              <a:lumMod val="65000"/>
              <a:alpha val="90000"/>
            </a:schemeClr>
          </a:solidFill>
          <a:ln>
            <a:solidFill>
              <a:schemeClr val="tx1">
                <a:lumMod val="85000"/>
                <a:lumOff val="15000"/>
                <a:alpha val="90000"/>
              </a:schemeClr>
            </a:solidFill>
          </a:ln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316945" rIns="925435" bIns="316945" numCol="1" spcCol="1270" anchor="t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A viagem da África à América era feita em condições subumanas. Com pouca água e comida, boa parte dos transportados morria.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Na colônia, moravam e se alimentavam precariamente, trabalhavam  sem descanso e eram frequentemente punidos com castigos físicos.</a:t>
            </a:r>
          </a:p>
          <a:p>
            <a:pPr marL="0" lvl="1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pt-BR" sz="20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45C5C075-712F-CC9F-12B1-47DFD91676E1}"/>
              </a:ext>
            </a:extLst>
          </p:cNvPr>
          <p:cNvSpPr/>
          <p:nvPr/>
        </p:nvSpPr>
        <p:spPr>
          <a:xfrm>
            <a:off x="513456" y="1628803"/>
            <a:ext cx="2844652" cy="2433961"/>
          </a:xfrm>
          <a:custGeom>
            <a:avLst/>
            <a:gdLst>
              <a:gd name="connsiteX0" fmla="*/ 0 w 4338552"/>
              <a:gd name="connsiteY0" fmla="*/ 405668 h 2433961"/>
              <a:gd name="connsiteX1" fmla="*/ 405668 w 4338552"/>
              <a:gd name="connsiteY1" fmla="*/ 0 h 2433961"/>
              <a:gd name="connsiteX2" fmla="*/ 3932884 w 4338552"/>
              <a:gd name="connsiteY2" fmla="*/ 0 h 2433961"/>
              <a:gd name="connsiteX3" fmla="*/ 4338552 w 4338552"/>
              <a:gd name="connsiteY3" fmla="*/ 405668 h 2433961"/>
              <a:gd name="connsiteX4" fmla="*/ 4338552 w 4338552"/>
              <a:gd name="connsiteY4" fmla="*/ 2028293 h 2433961"/>
              <a:gd name="connsiteX5" fmla="*/ 3932884 w 4338552"/>
              <a:gd name="connsiteY5" fmla="*/ 2433961 h 2433961"/>
              <a:gd name="connsiteX6" fmla="*/ 405668 w 4338552"/>
              <a:gd name="connsiteY6" fmla="*/ 2433961 h 2433961"/>
              <a:gd name="connsiteX7" fmla="*/ 0 w 4338552"/>
              <a:gd name="connsiteY7" fmla="*/ 2028293 h 2433961"/>
              <a:gd name="connsiteX8" fmla="*/ 0 w 4338552"/>
              <a:gd name="connsiteY8" fmla="*/ 405668 h 243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38552" h="2433961">
                <a:moveTo>
                  <a:pt x="0" y="405668"/>
                </a:moveTo>
                <a:cubicBezTo>
                  <a:pt x="0" y="181624"/>
                  <a:pt x="181624" y="0"/>
                  <a:pt x="405668" y="0"/>
                </a:cubicBezTo>
                <a:lnTo>
                  <a:pt x="3932884" y="0"/>
                </a:lnTo>
                <a:cubicBezTo>
                  <a:pt x="4156928" y="0"/>
                  <a:pt x="4338552" y="181624"/>
                  <a:pt x="4338552" y="405668"/>
                </a:cubicBezTo>
                <a:lnTo>
                  <a:pt x="4338552" y="2028293"/>
                </a:lnTo>
                <a:cubicBezTo>
                  <a:pt x="4338552" y="2252337"/>
                  <a:pt x="4156928" y="2433961"/>
                  <a:pt x="3932884" y="2433961"/>
                </a:cubicBezTo>
                <a:lnTo>
                  <a:pt x="405668" y="2433961"/>
                </a:lnTo>
                <a:cubicBezTo>
                  <a:pt x="181624" y="2433961"/>
                  <a:pt x="0" y="2252337"/>
                  <a:pt x="0" y="2028293"/>
                </a:cubicBezTo>
                <a:lnTo>
                  <a:pt x="0" y="405668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016" tIns="156916" rIns="195016" bIns="156916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kern="1200" dirty="0">
                <a:latin typeface="Roboto" pitchFamily="2" charset="0"/>
                <a:ea typeface="Roboto" pitchFamily="2" charset="0"/>
              </a:rPr>
              <a:t>Violência contra os escravizados</a:t>
            </a:r>
          </a:p>
        </p:txBody>
      </p:sp>
      <p:sp>
        <p:nvSpPr>
          <p:cNvPr id="9" name="Fluxograma: Processo 8">
            <a:extLst>
              <a:ext uri="{FF2B5EF4-FFF2-40B4-BE49-F238E27FC236}">
                <a16:creationId xmlns:a16="http://schemas.microsoft.com/office/drawing/2014/main" id="{8286AE9C-C577-E4E4-4BB9-9551774042C3}"/>
              </a:ext>
            </a:extLst>
          </p:cNvPr>
          <p:cNvSpPr/>
          <p:nvPr/>
        </p:nvSpPr>
        <p:spPr>
          <a:xfrm>
            <a:off x="3502123" y="4206783"/>
            <a:ext cx="8280919" cy="2433962"/>
          </a:xfrm>
          <a:prstGeom prst="flowChartProcess">
            <a:avLst/>
          </a:prstGeom>
          <a:solidFill>
            <a:srgbClr val="F59999">
              <a:alpha val="89804"/>
            </a:srgbClr>
          </a:solidFill>
          <a:ln>
            <a:solidFill>
              <a:srgbClr val="CF3131">
                <a:alpha val="90000"/>
              </a:srgbClr>
            </a:solidFill>
          </a:ln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316945" rIns="925435" bIns="316945" numCol="1" spcCol="1270" anchor="t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Os negros sempre resistiram à escravidão: recusar-se ao trabalho, destruir máquinas e incendiar plantações eram algumas formas de resistência.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dirty="0">
                <a:latin typeface="Roboto" pitchFamily="2" charset="0"/>
                <a:ea typeface="Roboto" pitchFamily="2" charset="0"/>
              </a:rPr>
              <a:t>Preservar costumes e tradições era outra forma de recusar-se à escravidão.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Os revoltosos organizaram também rebeliões, fugas e quilombos.  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636144F0-8DBD-81F9-C872-9D881E54582D}"/>
              </a:ext>
            </a:extLst>
          </p:cNvPr>
          <p:cNvSpPr/>
          <p:nvPr/>
        </p:nvSpPr>
        <p:spPr>
          <a:xfrm>
            <a:off x="513456" y="4206783"/>
            <a:ext cx="2844652" cy="2433961"/>
          </a:xfrm>
          <a:custGeom>
            <a:avLst/>
            <a:gdLst>
              <a:gd name="connsiteX0" fmla="*/ 0 w 4338552"/>
              <a:gd name="connsiteY0" fmla="*/ 405668 h 2433961"/>
              <a:gd name="connsiteX1" fmla="*/ 405668 w 4338552"/>
              <a:gd name="connsiteY1" fmla="*/ 0 h 2433961"/>
              <a:gd name="connsiteX2" fmla="*/ 3932884 w 4338552"/>
              <a:gd name="connsiteY2" fmla="*/ 0 h 2433961"/>
              <a:gd name="connsiteX3" fmla="*/ 4338552 w 4338552"/>
              <a:gd name="connsiteY3" fmla="*/ 405668 h 2433961"/>
              <a:gd name="connsiteX4" fmla="*/ 4338552 w 4338552"/>
              <a:gd name="connsiteY4" fmla="*/ 2028293 h 2433961"/>
              <a:gd name="connsiteX5" fmla="*/ 3932884 w 4338552"/>
              <a:gd name="connsiteY5" fmla="*/ 2433961 h 2433961"/>
              <a:gd name="connsiteX6" fmla="*/ 405668 w 4338552"/>
              <a:gd name="connsiteY6" fmla="*/ 2433961 h 2433961"/>
              <a:gd name="connsiteX7" fmla="*/ 0 w 4338552"/>
              <a:gd name="connsiteY7" fmla="*/ 2028293 h 2433961"/>
              <a:gd name="connsiteX8" fmla="*/ 0 w 4338552"/>
              <a:gd name="connsiteY8" fmla="*/ 405668 h 243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38552" h="2433961">
                <a:moveTo>
                  <a:pt x="0" y="405668"/>
                </a:moveTo>
                <a:cubicBezTo>
                  <a:pt x="0" y="181624"/>
                  <a:pt x="181624" y="0"/>
                  <a:pt x="405668" y="0"/>
                </a:cubicBezTo>
                <a:lnTo>
                  <a:pt x="3932884" y="0"/>
                </a:lnTo>
                <a:cubicBezTo>
                  <a:pt x="4156928" y="0"/>
                  <a:pt x="4338552" y="181624"/>
                  <a:pt x="4338552" y="405668"/>
                </a:cubicBezTo>
                <a:lnTo>
                  <a:pt x="4338552" y="2028293"/>
                </a:lnTo>
                <a:cubicBezTo>
                  <a:pt x="4338552" y="2252337"/>
                  <a:pt x="4156928" y="2433961"/>
                  <a:pt x="3932884" y="2433961"/>
                </a:cubicBezTo>
                <a:lnTo>
                  <a:pt x="405668" y="2433961"/>
                </a:lnTo>
                <a:cubicBezTo>
                  <a:pt x="181624" y="2433961"/>
                  <a:pt x="0" y="2252337"/>
                  <a:pt x="0" y="2028293"/>
                </a:cubicBezTo>
                <a:lnTo>
                  <a:pt x="0" y="405668"/>
                </a:lnTo>
                <a:close/>
              </a:path>
            </a:pathLst>
          </a:custGeom>
          <a:solidFill>
            <a:srgbClr val="CF313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016" tIns="156916" rIns="195016" bIns="156916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kern="1200" dirty="0">
                <a:latin typeface="Roboto" pitchFamily="2" charset="0"/>
                <a:ea typeface="Roboto" pitchFamily="2" charset="0"/>
              </a:rPr>
              <a:t>Resistência à escravidão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998984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Quilombos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C5B6375B-99D6-F4D4-4C4B-FD91AE5CD800}"/>
              </a:ext>
            </a:extLst>
          </p:cNvPr>
          <p:cNvGrpSpPr/>
          <p:nvPr/>
        </p:nvGrpSpPr>
        <p:grpSpPr>
          <a:xfrm>
            <a:off x="-28286" y="1219422"/>
            <a:ext cx="11924465" cy="5675519"/>
            <a:chOff x="-28286" y="1159462"/>
            <a:chExt cx="11924465" cy="5675519"/>
          </a:xfrm>
        </p:grpSpPr>
        <p:sp>
          <p:nvSpPr>
            <p:cNvPr id="7" name="Círculo Parcial 6">
              <a:extLst>
                <a:ext uri="{FF2B5EF4-FFF2-40B4-BE49-F238E27FC236}">
                  <a16:creationId xmlns:a16="http://schemas.microsoft.com/office/drawing/2014/main" id="{F99A837F-0AB2-21A9-A096-CDBC55076FCC}"/>
                </a:ext>
              </a:extLst>
            </p:cNvPr>
            <p:cNvSpPr/>
            <p:nvPr/>
          </p:nvSpPr>
          <p:spPr>
            <a:xfrm>
              <a:off x="-28286" y="1159462"/>
              <a:ext cx="5675519" cy="5675519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D16CB454-DFC4-5D8D-A9C7-11E2BE79933D}"/>
                </a:ext>
              </a:extLst>
            </p:cNvPr>
            <p:cNvSpPr/>
            <p:nvPr/>
          </p:nvSpPr>
          <p:spPr>
            <a:xfrm>
              <a:off x="2771802" y="1159462"/>
              <a:ext cx="9117192" cy="5675519"/>
            </a:xfrm>
            <a:custGeom>
              <a:avLst/>
              <a:gdLst>
                <a:gd name="connsiteX0" fmla="*/ 0 w 9117192"/>
                <a:gd name="connsiteY0" fmla="*/ 0 h 5675519"/>
                <a:gd name="connsiteX1" fmla="*/ 9117192 w 9117192"/>
                <a:gd name="connsiteY1" fmla="*/ 0 h 5675519"/>
                <a:gd name="connsiteX2" fmla="*/ 9117192 w 9117192"/>
                <a:gd name="connsiteY2" fmla="*/ 5675519 h 5675519"/>
                <a:gd name="connsiteX3" fmla="*/ 0 w 9117192"/>
                <a:gd name="connsiteY3" fmla="*/ 5675519 h 5675519"/>
                <a:gd name="connsiteX4" fmla="*/ 0 w 9117192"/>
                <a:gd name="connsiteY4" fmla="*/ 0 h 5675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7192" h="5675519">
                  <a:moveTo>
                    <a:pt x="0" y="0"/>
                  </a:moveTo>
                  <a:lnTo>
                    <a:pt x="9117192" y="0"/>
                  </a:lnTo>
                  <a:lnTo>
                    <a:pt x="9117192" y="5675519"/>
                  </a:lnTo>
                  <a:lnTo>
                    <a:pt x="0" y="567551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4553292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Aldeias formadas em locais de difícil acesso por escravizados fugidos, onde os quilombolas viviam de acordo com as tradições africanas.  </a:t>
              </a:r>
            </a:p>
          </p:txBody>
        </p:sp>
        <p:sp>
          <p:nvSpPr>
            <p:cNvPr id="9" name="Círculo Parcial 8">
              <a:extLst>
                <a:ext uri="{FF2B5EF4-FFF2-40B4-BE49-F238E27FC236}">
                  <a16:creationId xmlns:a16="http://schemas.microsoft.com/office/drawing/2014/main" id="{6F17AA52-DB8E-C39F-1874-A7F6C4BBBD1F}"/>
                </a:ext>
              </a:extLst>
            </p:cNvPr>
            <p:cNvSpPr/>
            <p:nvPr/>
          </p:nvSpPr>
          <p:spPr>
            <a:xfrm>
              <a:off x="716625" y="2365510"/>
              <a:ext cx="4185695" cy="4185695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750088"/>
                <a:satOff val="-5627"/>
                <a:lumOff val="-915"/>
                <a:alphaOff val="0"/>
              </a:schemeClr>
            </a:fillRef>
            <a:effectRef idx="0">
              <a:schemeClr val="accent3">
                <a:hueOff val="3750088"/>
                <a:satOff val="-5627"/>
                <a:lumOff val="-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AA9FB00A-5064-02F9-ECF3-5A4E3D17E8A3}"/>
                </a:ext>
              </a:extLst>
            </p:cNvPr>
            <p:cNvSpPr/>
            <p:nvPr/>
          </p:nvSpPr>
          <p:spPr>
            <a:xfrm>
              <a:off x="2772497" y="2365509"/>
              <a:ext cx="9115801" cy="4185696"/>
            </a:xfrm>
            <a:custGeom>
              <a:avLst/>
              <a:gdLst>
                <a:gd name="connsiteX0" fmla="*/ 0 w 9115801"/>
                <a:gd name="connsiteY0" fmla="*/ 0 h 4185695"/>
                <a:gd name="connsiteX1" fmla="*/ 9115801 w 9115801"/>
                <a:gd name="connsiteY1" fmla="*/ 0 h 4185695"/>
                <a:gd name="connsiteX2" fmla="*/ 9115801 w 9115801"/>
                <a:gd name="connsiteY2" fmla="*/ 4185695 h 4185695"/>
                <a:gd name="connsiteX3" fmla="*/ 0 w 9115801"/>
                <a:gd name="connsiteY3" fmla="*/ 4185695 h 4185695"/>
                <a:gd name="connsiteX4" fmla="*/ 0 w 9115801"/>
                <a:gd name="connsiteY4" fmla="*/ 0 h 4185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5801" h="4185695">
                  <a:moveTo>
                    <a:pt x="0" y="0"/>
                  </a:moveTo>
                  <a:lnTo>
                    <a:pt x="9115801" y="0"/>
                  </a:lnTo>
                  <a:lnTo>
                    <a:pt x="9115801" y="4185695"/>
                  </a:lnTo>
                  <a:lnTo>
                    <a:pt x="0" y="41856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750088"/>
                <a:satOff val="-5627"/>
                <a:lumOff val="-9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3063468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O maior quilombo foi o dos Palmares, que chegou a ter entre 20 mil e 30 mil quilombolas. Durou cerca de 100 anos e foi destruído no final do século XVII. Situava-se entre os estados de Pernambuco e Alagoas. Um de seus líderes foi Ganga-Zumba.</a:t>
              </a:r>
            </a:p>
          </p:txBody>
        </p:sp>
        <p:sp>
          <p:nvSpPr>
            <p:cNvPr id="11" name="Círculo Parcial 10">
              <a:extLst>
                <a:ext uri="{FF2B5EF4-FFF2-40B4-BE49-F238E27FC236}">
                  <a16:creationId xmlns:a16="http://schemas.microsoft.com/office/drawing/2014/main" id="{1BBD9E29-731E-6356-5E4B-1326DF388875}"/>
                </a:ext>
              </a:extLst>
            </p:cNvPr>
            <p:cNvSpPr/>
            <p:nvPr/>
          </p:nvSpPr>
          <p:spPr>
            <a:xfrm>
              <a:off x="1461537" y="3571558"/>
              <a:ext cx="2695871" cy="26958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7500176"/>
                <a:satOff val="-11253"/>
                <a:lumOff val="-1830"/>
                <a:alphaOff val="0"/>
              </a:schemeClr>
            </a:fillRef>
            <a:effectRef idx="0">
              <a:schemeClr val="accent3">
                <a:hueOff val="7500176"/>
                <a:satOff val="-11253"/>
                <a:lumOff val="-18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D5EC6E5C-D170-3617-2319-6079D492E0E2}"/>
                </a:ext>
              </a:extLst>
            </p:cNvPr>
            <p:cNvSpPr/>
            <p:nvPr/>
          </p:nvSpPr>
          <p:spPr>
            <a:xfrm>
              <a:off x="2764617" y="3578139"/>
              <a:ext cx="9107591" cy="2695871"/>
            </a:xfrm>
            <a:custGeom>
              <a:avLst/>
              <a:gdLst>
                <a:gd name="connsiteX0" fmla="*/ 0 w 9107591"/>
                <a:gd name="connsiteY0" fmla="*/ 0 h 2695871"/>
                <a:gd name="connsiteX1" fmla="*/ 9107591 w 9107591"/>
                <a:gd name="connsiteY1" fmla="*/ 0 h 2695871"/>
                <a:gd name="connsiteX2" fmla="*/ 9107591 w 9107591"/>
                <a:gd name="connsiteY2" fmla="*/ 2695871 h 2695871"/>
                <a:gd name="connsiteX3" fmla="*/ 0 w 9107591"/>
                <a:gd name="connsiteY3" fmla="*/ 2695871 h 2695871"/>
                <a:gd name="connsiteX4" fmla="*/ 0 w 9107591"/>
                <a:gd name="connsiteY4" fmla="*/ 0 h 269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07591" h="2695871">
                  <a:moveTo>
                    <a:pt x="0" y="0"/>
                  </a:moveTo>
                  <a:lnTo>
                    <a:pt x="9107591" y="0"/>
                  </a:lnTo>
                  <a:lnTo>
                    <a:pt x="9107591" y="2695871"/>
                  </a:lnTo>
                  <a:lnTo>
                    <a:pt x="0" y="26958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7500176"/>
                <a:satOff val="-11253"/>
                <a:lumOff val="-183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157364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0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dirty="0">
                  <a:latin typeface="Roboto" pitchFamily="2" charset="0"/>
                  <a:ea typeface="Roboto" pitchFamily="2" charset="0"/>
                </a:rPr>
                <a:t>Ambrósio foi outro importante quilombo. Localizava-se em Minas Gerais e chegou a abrigar 10 mil quilombolas.</a:t>
              </a:r>
              <a:endParaRPr lang="pt-BR" sz="20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13" name="Círculo Parcial 12">
              <a:extLst>
                <a:ext uri="{FF2B5EF4-FFF2-40B4-BE49-F238E27FC236}">
                  <a16:creationId xmlns:a16="http://schemas.microsoft.com/office/drawing/2014/main" id="{C19EFA1B-0D88-1CD3-ADA3-B4FEABF1B107}"/>
                </a:ext>
              </a:extLst>
            </p:cNvPr>
            <p:cNvSpPr/>
            <p:nvPr/>
          </p:nvSpPr>
          <p:spPr>
            <a:xfrm>
              <a:off x="2206449" y="4777606"/>
              <a:ext cx="1206047" cy="1206047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7840DA14-F0AE-CCFE-3FDA-38D02AD9ACED}"/>
                </a:ext>
              </a:extLst>
            </p:cNvPr>
            <p:cNvSpPr/>
            <p:nvPr/>
          </p:nvSpPr>
          <p:spPr>
            <a:xfrm>
              <a:off x="2783093" y="4790635"/>
              <a:ext cx="9113086" cy="1206047"/>
            </a:xfrm>
            <a:custGeom>
              <a:avLst/>
              <a:gdLst>
                <a:gd name="connsiteX0" fmla="*/ 0 w 9113086"/>
                <a:gd name="connsiteY0" fmla="*/ 0 h 1206047"/>
                <a:gd name="connsiteX1" fmla="*/ 9113086 w 9113086"/>
                <a:gd name="connsiteY1" fmla="*/ 0 h 1206047"/>
                <a:gd name="connsiteX2" fmla="*/ 9113086 w 9113086"/>
                <a:gd name="connsiteY2" fmla="*/ 1206047 h 1206047"/>
                <a:gd name="connsiteX3" fmla="*/ 0 w 9113086"/>
                <a:gd name="connsiteY3" fmla="*/ 1206047 h 1206047"/>
                <a:gd name="connsiteX4" fmla="*/ 0 w 9113086"/>
                <a:gd name="connsiteY4" fmla="*/ 0 h 1206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086" h="1206047">
                  <a:moveTo>
                    <a:pt x="0" y="0"/>
                  </a:moveTo>
                  <a:lnTo>
                    <a:pt x="9113086" y="0"/>
                  </a:lnTo>
                  <a:lnTo>
                    <a:pt x="9113086" y="1206047"/>
                  </a:lnTo>
                  <a:lnTo>
                    <a:pt x="0" y="12060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11250264"/>
                <a:satOff val="-16880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dirty="0">
                  <a:latin typeface="Roboto" pitchFamily="2" charset="0"/>
                  <a:ea typeface="Roboto" pitchFamily="2" charset="0"/>
                </a:rPr>
                <a:t>A maior parte dos quilombos tinha de menos de 100 integrantes. Atualmente, há no Brasil diversas comunidades remanescentes dos quilombos.</a:t>
              </a:r>
              <a:endParaRPr lang="pt-BR" sz="2000" kern="1200" dirty="0">
                <a:latin typeface="Roboto" pitchFamily="2" charset="0"/>
                <a:ea typeface="Roboto" pitchFamily="2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84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8556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Zumbi ontem e hoje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9441" y="1372706"/>
            <a:ext cx="10969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Dia 20 de novembro é o Dia Nacional da Consciência Negra. Zumbi é o símbolo da luta dos negros contra a opressão, o preconceito e a discriminação em diversas esferas da sociedade. </a:t>
            </a:r>
            <a:endParaRPr lang="pt-BR" sz="20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47330630"/>
              </p:ext>
            </p:extLst>
          </p:nvPr>
        </p:nvGraphicFramePr>
        <p:xfrm>
          <a:off x="407262" y="2492896"/>
          <a:ext cx="11470287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330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1627</Words>
  <Application>Microsoft Office PowerPoint</Application>
  <PresentationFormat>Personalizar</PresentationFormat>
  <Paragraphs>137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Roboto</vt:lpstr>
      <vt:lpstr>Tema do Office</vt:lpstr>
      <vt:lpstr>Apresentação do PowerPoint</vt:lpstr>
      <vt:lpstr> Escravidão africana</vt:lpstr>
      <vt:lpstr>Escravização de africanos e capitalismo</vt:lpstr>
      <vt:lpstr>Outras escravidões</vt:lpstr>
      <vt:lpstr>O navio negreiro</vt:lpstr>
      <vt:lpstr>O cotidiano dos escravizados</vt:lpstr>
      <vt:lpstr>Violência e resistência</vt:lpstr>
      <vt:lpstr>Quilombos</vt:lpstr>
      <vt:lpstr>Zumbi ontem e hoje</vt:lpstr>
      <vt:lpstr> A sociedade açucareira</vt:lpstr>
      <vt:lpstr>O açúcar</vt:lpstr>
      <vt:lpstr>O engenho</vt:lpstr>
      <vt:lpstr>A sociedade do engenho</vt:lpstr>
      <vt:lpstr>A fabricação do açúcar</vt:lpstr>
      <vt:lpstr>Os holandeses na colônia</vt:lpstr>
      <vt:lpstr>Recife, a cidade de Nassau</vt:lpstr>
      <vt:lpstr>Guerra dos Mascates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