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38" r:id="rId5"/>
    <p:sldId id="395" r:id="rId6"/>
    <p:sldId id="394" r:id="rId7"/>
    <p:sldId id="396" r:id="rId8"/>
    <p:sldId id="397" r:id="rId9"/>
    <p:sldId id="398" r:id="rId10"/>
    <p:sldId id="271" r:id="rId11"/>
    <p:sldId id="399" r:id="rId12"/>
    <p:sldId id="400" r:id="rId13"/>
    <p:sldId id="272" r:id="rId14"/>
  </p:sldIdLst>
  <p:sldSz cx="12188825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queline Martinho" initials="Jaqueline" lastIdx="5" clrIdx="0"/>
  <p:cmAuthor id="1" name="Fernanda Guerriero Antunes" initials="FGA" lastIdx="90" clrIdx="1"/>
  <p:cmAuthor id="2" name="Lilian Semenichin Nogueira" initials="LSN" lastIdx="66" clrIdx="2"/>
  <p:cmAuthor id="3" name="Marcia Takeuchi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ED90"/>
    <a:srgbClr val="9DFA98"/>
    <a:srgbClr val="6AC965"/>
    <a:srgbClr val="22F254"/>
    <a:srgbClr val="F7E88D"/>
    <a:srgbClr val="F4DF5E"/>
    <a:srgbClr val="D2F85A"/>
    <a:srgbClr val="F5F5B9"/>
    <a:srgbClr val="F3DD5B"/>
    <a:srgbClr val="E6E9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7208E7-A98B-4EAA-B81E-207EA550C580}" v="55" dt="2023-05-15T13:27:40.9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4660"/>
  </p:normalViewPr>
  <p:slideViewPr>
    <p:cSldViewPr>
      <p:cViewPr varScale="1">
        <p:scale>
          <a:sx n="68" d="100"/>
          <a:sy n="68" d="100"/>
        </p:scale>
        <p:origin x="624" y="72"/>
      </p:cViewPr>
      <p:guideLst>
        <p:guide orient="horz" pos="2160"/>
        <p:guide pos="288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1A542D-CDFE-4902-9BAA-8DD2A1EFD60E}" type="doc">
      <dgm:prSet loTypeId="urn:microsoft.com/office/officeart/2005/8/layout/arrow6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pt-BR"/>
        </a:p>
      </dgm:t>
    </dgm:pt>
    <dgm:pt modelId="{581BD91B-AA64-496F-9718-58F8C7EBB09E}">
      <dgm:prSet phldrT="[Texto]" custT="1"/>
      <dgm:spPr/>
      <dgm:t>
        <a:bodyPr/>
        <a:lstStyle/>
        <a:p>
          <a:pPr algn="r"/>
          <a:r>
            <a:rPr lang="pt-BR" sz="1600" dirty="0">
              <a:latin typeface="Roboto" pitchFamily="2" charset="0"/>
              <a:ea typeface="Roboto" pitchFamily="2" charset="0"/>
            </a:rPr>
            <a:t>O gado da Bahia seguiu pelo Rio São Francisco rumo ao interior. Na década de 1670, as fazendas já haviam alcançado o atual Piauí. Essas expedições de ocupação ficaram conhecidas como </a:t>
          </a:r>
          <a:r>
            <a:rPr lang="pt-BR" sz="1600" b="1" dirty="0">
              <a:latin typeface="Roboto" pitchFamily="2" charset="0"/>
              <a:ea typeface="Roboto" pitchFamily="2" charset="0"/>
            </a:rPr>
            <a:t>“sertões de dentro”</a:t>
          </a:r>
          <a:r>
            <a:rPr lang="pt-BR" sz="1600" dirty="0">
              <a:latin typeface="Roboto" pitchFamily="2" charset="0"/>
              <a:ea typeface="Roboto" pitchFamily="2" charset="0"/>
            </a:rPr>
            <a:t>.</a:t>
          </a:r>
        </a:p>
      </dgm:t>
    </dgm:pt>
    <dgm:pt modelId="{C0122D16-90DA-400B-BB0A-4A939C422F1C}" type="parTrans" cxnId="{3A1C349A-1C25-4EC1-A5BB-C2E66A2B2A2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58D2C49-A358-40C1-81CE-F4E9FBEB6234}" type="sibTrans" cxnId="{3A1C349A-1C25-4EC1-A5BB-C2E66A2B2A24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23A82DD2-68E1-4818-830E-4B0CB7130D6E}">
      <dgm:prSet phldrT="[Texto]" custT="1"/>
      <dgm:spPr/>
      <dgm:t>
        <a:bodyPr/>
        <a:lstStyle/>
        <a:p>
          <a:r>
            <a:rPr lang="pt-BR" sz="1600" dirty="0">
              <a:latin typeface="Roboto" pitchFamily="2" charset="0"/>
              <a:ea typeface="Roboto" pitchFamily="2" charset="0"/>
            </a:rPr>
            <a:t>O gado da capitania de Pernambuco chegou às terras que hoje pertencem aos estados da Paraíba, do Rio Grande do Norte e do Ceará, como parte de uma corrente de ocupação chamada de </a:t>
          </a:r>
          <a:r>
            <a:rPr lang="pt-BR" sz="1600" b="1" dirty="0">
              <a:latin typeface="Roboto" pitchFamily="2" charset="0"/>
              <a:ea typeface="Roboto" pitchFamily="2" charset="0"/>
            </a:rPr>
            <a:t>“sertões de fora”</a:t>
          </a:r>
        </a:p>
      </dgm:t>
    </dgm:pt>
    <dgm:pt modelId="{59D3623A-A4AB-4806-B563-FA5F11D41430}" type="parTrans" cxnId="{A0EFC613-6A03-4267-917A-5DF59C5ACAB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42E49BFF-4D19-4948-B641-0EEEB6C4A131}" type="sibTrans" cxnId="{A0EFC613-6A03-4267-917A-5DF59C5ACAB6}">
      <dgm:prSet/>
      <dgm:spPr/>
      <dgm:t>
        <a:bodyPr/>
        <a:lstStyle/>
        <a:p>
          <a:endParaRPr lang="pt-BR" sz="2200">
            <a:latin typeface="Roboto" pitchFamily="2" charset="0"/>
            <a:ea typeface="Roboto" pitchFamily="2" charset="0"/>
          </a:endParaRPr>
        </a:p>
      </dgm:t>
    </dgm:pt>
    <dgm:pt modelId="{FEDF3AB0-1293-4FFA-BD95-FF2081CAE7E4}" type="pres">
      <dgm:prSet presAssocID="{171A542D-CDFE-4902-9BAA-8DD2A1EFD60E}" presName="compositeShape" presStyleCnt="0">
        <dgm:presLayoutVars>
          <dgm:chMax val="2"/>
          <dgm:dir/>
          <dgm:resizeHandles val="exact"/>
        </dgm:presLayoutVars>
      </dgm:prSet>
      <dgm:spPr/>
    </dgm:pt>
    <dgm:pt modelId="{2B86D1FD-DC68-407F-B2DD-E7FFC7B797AB}" type="pres">
      <dgm:prSet presAssocID="{171A542D-CDFE-4902-9BAA-8DD2A1EFD60E}" presName="ribbon" presStyleLbl="node1" presStyleIdx="0" presStyleCnt="1" custScaleX="115227" custScaleY="100000" custLinFactNeighborX="4155" custLinFactNeighborY="-1176"/>
      <dgm:spPr>
        <a:solidFill>
          <a:schemeClr val="accent6">
            <a:lumMod val="50000"/>
          </a:schemeClr>
        </a:solidFill>
      </dgm:spPr>
    </dgm:pt>
    <dgm:pt modelId="{13B43698-B6D2-446C-A68A-F0FEBAD0EA82}" type="pres">
      <dgm:prSet presAssocID="{171A542D-CDFE-4902-9BAA-8DD2A1EFD60E}" presName="leftArrowText" presStyleLbl="node1" presStyleIdx="0" presStyleCnt="1" custScaleX="112294" custScaleY="175209" custLinFactNeighborX="-2153" custLinFactNeighborY="-1567">
        <dgm:presLayoutVars>
          <dgm:chMax val="0"/>
          <dgm:bulletEnabled val="1"/>
        </dgm:presLayoutVars>
      </dgm:prSet>
      <dgm:spPr/>
    </dgm:pt>
    <dgm:pt modelId="{5114ECBF-E758-46C3-B071-5114F2F4E0F1}" type="pres">
      <dgm:prSet presAssocID="{171A542D-CDFE-4902-9BAA-8DD2A1EFD60E}" presName="rightArrowText" presStyleLbl="node1" presStyleIdx="0" presStyleCnt="1" custScaleX="114554" custScaleY="141419" custLinFactNeighborX="15930" custLinFactNeighborY="477">
        <dgm:presLayoutVars>
          <dgm:chMax val="0"/>
          <dgm:bulletEnabled val="1"/>
        </dgm:presLayoutVars>
      </dgm:prSet>
      <dgm:spPr/>
    </dgm:pt>
  </dgm:ptLst>
  <dgm:cxnLst>
    <dgm:cxn modelId="{A0EFC613-6A03-4267-917A-5DF59C5ACAB6}" srcId="{171A542D-CDFE-4902-9BAA-8DD2A1EFD60E}" destId="{23A82DD2-68E1-4818-830E-4B0CB7130D6E}" srcOrd="1" destOrd="0" parTransId="{59D3623A-A4AB-4806-B563-FA5F11D41430}" sibTransId="{42E49BFF-4D19-4948-B641-0EEEB6C4A131}"/>
    <dgm:cxn modelId="{618EDF1B-3080-47D9-A554-AC4350466CBD}" type="presOf" srcId="{581BD91B-AA64-496F-9718-58F8C7EBB09E}" destId="{13B43698-B6D2-446C-A68A-F0FEBAD0EA82}" srcOrd="0" destOrd="0" presId="urn:microsoft.com/office/officeart/2005/8/layout/arrow6"/>
    <dgm:cxn modelId="{E4522A20-DF84-4D62-80A3-5CA4529CF67D}" type="presOf" srcId="{171A542D-CDFE-4902-9BAA-8DD2A1EFD60E}" destId="{FEDF3AB0-1293-4FFA-BD95-FF2081CAE7E4}" srcOrd="0" destOrd="0" presId="urn:microsoft.com/office/officeart/2005/8/layout/arrow6"/>
    <dgm:cxn modelId="{3A1C349A-1C25-4EC1-A5BB-C2E66A2B2A24}" srcId="{171A542D-CDFE-4902-9BAA-8DD2A1EFD60E}" destId="{581BD91B-AA64-496F-9718-58F8C7EBB09E}" srcOrd="0" destOrd="0" parTransId="{C0122D16-90DA-400B-BB0A-4A939C422F1C}" sibTransId="{258D2C49-A358-40C1-81CE-F4E9FBEB6234}"/>
    <dgm:cxn modelId="{E6327F9D-A92A-4FCB-B89F-CC48E4A30536}" type="presOf" srcId="{23A82DD2-68E1-4818-830E-4B0CB7130D6E}" destId="{5114ECBF-E758-46C3-B071-5114F2F4E0F1}" srcOrd="0" destOrd="0" presId="urn:microsoft.com/office/officeart/2005/8/layout/arrow6"/>
    <dgm:cxn modelId="{49C85131-62E0-436D-8491-3D0F68FDFD59}" type="presParOf" srcId="{FEDF3AB0-1293-4FFA-BD95-FF2081CAE7E4}" destId="{2B86D1FD-DC68-407F-B2DD-E7FFC7B797AB}" srcOrd="0" destOrd="0" presId="urn:microsoft.com/office/officeart/2005/8/layout/arrow6"/>
    <dgm:cxn modelId="{CA76D7FE-73BC-4081-92DF-C78EC8496BCD}" type="presParOf" srcId="{FEDF3AB0-1293-4FFA-BD95-FF2081CAE7E4}" destId="{13B43698-B6D2-446C-A68A-F0FEBAD0EA82}" srcOrd="1" destOrd="0" presId="urn:microsoft.com/office/officeart/2005/8/layout/arrow6"/>
    <dgm:cxn modelId="{0A164695-6BDA-4638-AE51-32597D66117B}" type="presParOf" srcId="{FEDF3AB0-1293-4FFA-BD95-FF2081CAE7E4}" destId="{5114ECBF-E758-46C3-B071-5114F2F4E0F1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86D1FD-DC68-407F-B2DD-E7FFC7B797AB}">
      <dsp:nvSpPr>
        <dsp:cNvPr id="0" name=""/>
        <dsp:cNvSpPr/>
      </dsp:nvSpPr>
      <dsp:spPr>
        <a:xfrm>
          <a:off x="524402" y="0"/>
          <a:ext cx="10993877" cy="3816424"/>
        </a:xfrm>
        <a:prstGeom prst="leftRightRibbon">
          <a:avLst/>
        </a:prstGeom>
        <a:solidFill>
          <a:schemeClr val="accent6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B43698-B6D2-446C-A68A-F0FEBAD0EA82}">
      <dsp:nvSpPr>
        <dsp:cNvPr id="0" name=""/>
        <dsp:cNvSpPr/>
      </dsp:nvSpPr>
      <dsp:spPr>
        <a:xfrm>
          <a:off x="1872207" y="-17673"/>
          <a:ext cx="3535632" cy="327649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O gado da Bahia seguiu pelo Rio São Francisco rumo ao interior. Na década de 1670, as fazendas já haviam alcançado o atual Piauí. Essas expedições de ocupação ficaram conhecidas como </a:t>
          </a:r>
          <a:r>
            <a:rPr lang="pt-BR" sz="1600" b="1" kern="1200" dirty="0">
              <a:latin typeface="Roboto" pitchFamily="2" charset="0"/>
              <a:ea typeface="Roboto" pitchFamily="2" charset="0"/>
            </a:rPr>
            <a:t>“sertões de dentro”</a:t>
          </a:r>
          <a:r>
            <a:rPr lang="pt-BR" sz="1600" kern="1200" dirty="0">
              <a:latin typeface="Roboto" pitchFamily="2" charset="0"/>
              <a:ea typeface="Roboto" pitchFamily="2" charset="0"/>
            </a:rPr>
            <a:t>.</a:t>
          </a:r>
        </a:p>
      </dsp:txBody>
      <dsp:txXfrm>
        <a:off x="1872207" y="-17673"/>
        <a:ext cx="3535632" cy="3276491"/>
      </dsp:txXfrm>
    </dsp:sp>
    <dsp:sp modelId="{5114ECBF-E758-46C3-B071-5114F2F4E0F1}">
      <dsp:nvSpPr>
        <dsp:cNvPr id="0" name=""/>
        <dsp:cNvSpPr/>
      </dsp:nvSpPr>
      <dsp:spPr>
        <a:xfrm>
          <a:off x="6081119" y="917818"/>
          <a:ext cx="4262569" cy="2644602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6896" rIns="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600" kern="1200" dirty="0">
              <a:latin typeface="Roboto" pitchFamily="2" charset="0"/>
              <a:ea typeface="Roboto" pitchFamily="2" charset="0"/>
            </a:rPr>
            <a:t>O gado da capitania de Pernambuco chegou às terras que hoje pertencem aos estados da Paraíba, do Rio Grande do Norte e do Ceará, como parte de uma corrente de ocupação chamada de </a:t>
          </a:r>
          <a:r>
            <a:rPr lang="pt-BR" sz="1600" b="1" kern="1200" dirty="0">
              <a:latin typeface="Roboto" pitchFamily="2" charset="0"/>
              <a:ea typeface="Roboto" pitchFamily="2" charset="0"/>
            </a:rPr>
            <a:t>“sertões de fora”</a:t>
          </a:r>
        </a:p>
      </dsp:txBody>
      <dsp:txXfrm>
        <a:off x="6081119" y="917818"/>
        <a:ext cx="4262569" cy="2644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73A31-782A-064C-A561-6C0527B71742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B1FE5-2737-F343-91C3-3F4948C3B1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677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71921-2ADE-4380-9938-56E3C24B45B7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9545E-BF5A-4FD4-BA9B-823E4100F58D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19866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130058-AE7B-0345-902A-75BC614D712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8154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398ED-818C-D344-A08A-CEF4638F1E3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2469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69B49-FAA9-DB47-ABDB-C73C1014F26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59940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B2B8C-AA6D-C045-8808-85F684CF07D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6824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CD2A5-AAAC-F445-80CB-F4C648DC9549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6826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3B958-7EC5-D346-A5B9-9A2161B3A5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49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4069-CA9B-9949-B05F-21909C98159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237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15C70-EBC0-EC4B-BEC7-65D32810E7F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444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10C07-ABB3-7D43-8792-D4798FEA0E2E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137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49E45-65D0-094C-92F9-F95CF931C116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0118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21B2B-5B5E-3148-94FF-7AEAE9FB28D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9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A9E85-F760-E04C-974F-A8E11741FB0B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054C4-A80F-418A-A6AF-115824BF859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9728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145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415"/>
          <a:stretch/>
        </p:blipFill>
        <p:spPr>
          <a:xfrm>
            <a:off x="1" y="1"/>
            <a:ext cx="9334772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245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92291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Drogas do sertão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75E41B9A-FB07-0483-B729-5205E9E12DB0}"/>
              </a:ext>
            </a:extLst>
          </p:cNvPr>
          <p:cNvSpPr/>
          <p:nvPr/>
        </p:nvSpPr>
        <p:spPr>
          <a:xfrm>
            <a:off x="333772" y="1886965"/>
            <a:ext cx="8648452" cy="907300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24536 w 8648452"/>
              <a:gd name="connsiteY2" fmla="*/ 0 h 907300"/>
              <a:gd name="connsiteX3" fmla="*/ 1389002 w 8648452"/>
              <a:gd name="connsiteY3" fmla="*/ 0 h 907300"/>
              <a:gd name="connsiteX4" fmla="*/ 1868798 w 8648452"/>
              <a:gd name="connsiteY4" fmla="*/ 0 h 907300"/>
              <a:gd name="connsiteX5" fmla="*/ 2433264 w 8648452"/>
              <a:gd name="connsiteY5" fmla="*/ 0 h 907300"/>
              <a:gd name="connsiteX6" fmla="*/ 2828391 w 8648452"/>
              <a:gd name="connsiteY6" fmla="*/ 0 h 907300"/>
              <a:gd name="connsiteX7" fmla="*/ 3562197 w 8648452"/>
              <a:gd name="connsiteY7" fmla="*/ 0 h 907300"/>
              <a:gd name="connsiteX8" fmla="*/ 4296003 w 8648452"/>
              <a:gd name="connsiteY8" fmla="*/ 0 h 907300"/>
              <a:gd name="connsiteX9" fmla="*/ 5029809 w 8648452"/>
              <a:gd name="connsiteY9" fmla="*/ 0 h 907300"/>
              <a:gd name="connsiteX10" fmla="*/ 5340265 w 8648452"/>
              <a:gd name="connsiteY10" fmla="*/ 0 h 907300"/>
              <a:gd name="connsiteX11" fmla="*/ 6074071 w 8648452"/>
              <a:gd name="connsiteY11" fmla="*/ 0 h 907300"/>
              <a:gd name="connsiteX12" fmla="*/ 6807877 w 8648452"/>
              <a:gd name="connsiteY12" fmla="*/ 0 h 907300"/>
              <a:gd name="connsiteX13" fmla="*/ 7541683 w 8648452"/>
              <a:gd name="connsiteY13" fmla="*/ 0 h 907300"/>
              <a:gd name="connsiteX14" fmla="*/ 8557722 w 8648452"/>
              <a:gd name="connsiteY14" fmla="*/ 0 h 907300"/>
              <a:gd name="connsiteX15" fmla="*/ 8648452 w 8648452"/>
              <a:gd name="connsiteY15" fmla="*/ 90730 h 907300"/>
              <a:gd name="connsiteX16" fmla="*/ 8648452 w 8648452"/>
              <a:gd name="connsiteY16" fmla="*/ 446392 h 907300"/>
              <a:gd name="connsiteX17" fmla="*/ 8648452 w 8648452"/>
              <a:gd name="connsiteY17" fmla="*/ 816570 h 907300"/>
              <a:gd name="connsiteX18" fmla="*/ 8557722 w 8648452"/>
              <a:gd name="connsiteY18" fmla="*/ 907300 h 907300"/>
              <a:gd name="connsiteX19" fmla="*/ 7993256 w 8648452"/>
              <a:gd name="connsiteY19" fmla="*/ 907300 h 907300"/>
              <a:gd name="connsiteX20" fmla="*/ 7513460 w 8648452"/>
              <a:gd name="connsiteY20" fmla="*/ 907300 h 907300"/>
              <a:gd name="connsiteX21" fmla="*/ 7203003 w 8648452"/>
              <a:gd name="connsiteY21" fmla="*/ 907300 h 907300"/>
              <a:gd name="connsiteX22" fmla="*/ 6638537 w 8648452"/>
              <a:gd name="connsiteY22" fmla="*/ 907300 h 907300"/>
              <a:gd name="connsiteX23" fmla="*/ 6074071 w 8648452"/>
              <a:gd name="connsiteY23" fmla="*/ 907300 h 907300"/>
              <a:gd name="connsiteX24" fmla="*/ 5424935 w 8648452"/>
              <a:gd name="connsiteY24" fmla="*/ 907300 h 907300"/>
              <a:gd name="connsiteX25" fmla="*/ 5114479 w 8648452"/>
              <a:gd name="connsiteY25" fmla="*/ 907300 h 907300"/>
              <a:gd name="connsiteX26" fmla="*/ 4719352 w 8648452"/>
              <a:gd name="connsiteY26" fmla="*/ 907300 h 907300"/>
              <a:gd name="connsiteX27" fmla="*/ 3985546 w 8648452"/>
              <a:gd name="connsiteY27" fmla="*/ 907300 h 907300"/>
              <a:gd name="connsiteX28" fmla="*/ 3421080 w 8648452"/>
              <a:gd name="connsiteY28" fmla="*/ 907300 h 907300"/>
              <a:gd name="connsiteX29" fmla="*/ 2856614 w 8648452"/>
              <a:gd name="connsiteY29" fmla="*/ 907300 h 907300"/>
              <a:gd name="connsiteX30" fmla="*/ 2292148 w 8648452"/>
              <a:gd name="connsiteY30" fmla="*/ 907300 h 907300"/>
              <a:gd name="connsiteX31" fmla="*/ 1897022 w 8648452"/>
              <a:gd name="connsiteY31" fmla="*/ 907300 h 907300"/>
              <a:gd name="connsiteX32" fmla="*/ 1586565 w 8648452"/>
              <a:gd name="connsiteY32" fmla="*/ 907300 h 907300"/>
              <a:gd name="connsiteX33" fmla="*/ 937429 w 8648452"/>
              <a:gd name="connsiteY33" fmla="*/ 907300 h 907300"/>
              <a:gd name="connsiteX34" fmla="*/ 90730 w 8648452"/>
              <a:gd name="connsiteY34" fmla="*/ 907300 h 907300"/>
              <a:gd name="connsiteX35" fmla="*/ 0 w 8648452"/>
              <a:gd name="connsiteY35" fmla="*/ 816570 h 907300"/>
              <a:gd name="connsiteX36" fmla="*/ 0 w 8648452"/>
              <a:gd name="connsiteY36" fmla="*/ 468167 h 907300"/>
              <a:gd name="connsiteX37" fmla="*/ 0 w 8648452"/>
              <a:gd name="connsiteY37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8648452" h="907300" fill="none" extrusionOk="0">
                <a:moveTo>
                  <a:pt x="0" y="90730"/>
                </a:moveTo>
                <a:cubicBezTo>
                  <a:pt x="-6483" y="37011"/>
                  <a:pt x="35941" y="2240"/>
                  <a:pt x="90730" y="0"/>
                </a:cubicBezTo>
                <a:cubicBezTo>
                  <a:pt x="349688" y="-41304"/>
                  <a:pt x="494285" y="5973"/>
                  <a:pt x="824536" y="0"/>
                </a:cubicBezTo>
                <a:cubicBezTo>
                  <a:pt x="1154787" y="-5973"/>
                  <a:pt x="1253780" y="60126"/>
                  <a:pt x="1389002" y="0"/>
                </a:cubicBezTo>
                <a:cubicBezTo>
                  <a:pt x="1524224" y="-60126"/>
                  <a:pt x="1632269" y="43890"/>
                  <a:pt x="1868798" y="0"/>
                </a:cubicBezTo>
                <a:cubicBezTo>
                  <a:pt x="2105327" y="-43890"/>
                  <a:pt x="2241537" y="44569"/>
                  <a:pt x="2433264" y="0"/>
                </a:cubicBezTo>
                <a:cubicBezTo>
                  <a:pt x="2624991" y="-44569"/>
                  <a:pt x="2680187" y="19348"/>
                  <a:pt x="2828391" y="0"/>
                </a:cubicBezTo>
                <a:cubicBezTo>
                  <a:pt x="2976595" y="-19348"/>
                  <a:pt x="3268239" y="35922"/>
                  <a:pt x="3562197" y="0"/>
                </a:cubicBezTo>
                <a:cubicBezTo>
                  <a:pt x="3856155" y="-35922"/>
                  <a:pt x="3988972" y="75049"/>
                  <a:pt x="4296003" y="0"/>
                </a:cubicBezTo>
                <a:cubicBezTo>
                  <a:pt x="4603034" y="-75049"/>
                  <a:pt x="4764655" y="67640"/>
                  <a:pt x="5029809" y="0"/>
                </a:cubicBezTo>
                <a:cubicBezTo>
                  <a:pt x="5294963" y="-67640"/>
                  <a:pt x="5234217" y="34079"/>
                  <a:pt x="5340265" y="0"/>
                </a:cubicBezTo>
                <a:cubicBezTo>
                  <a:pt x="5446313" y="-34079"/>
                  <a:pt x="5830783" y="58412"/>
                  <a:pt x="6074071" y="0"/>
                </a:cubicBezTo>
                <a:cubicBezTo>
                  <a:pt x="6317359" y="-58412"/>
                  <a:pt x="6481722" y="74317"/>
                  <a:pt x="6807877" y="0"/>
                </a:cubicBezTo>
                <a:cubicBezTo>
                  <a:pt x="7134032" y="-74317"/>
                  <a:pt x="7344533" y="77011"/>
                  <a:pt x="7541683" y="0"/>
                </a:cubicBezTo>
                <a:cubicBezTo>
                  <a:pt x="7738833" y="-77011"/>
                  <a:pt x="8088407" y="12867"/>
                  <a:pt x="8557722" y="0"/>
                </a:cubicBezTo>
                <a:cubicBezTo>
                  <a:pt x="8615960" y="3251"/>
                  <a:pt x="8656343" y="39404"/>
                  <a:pt x="8648452" y="90730"/>
                </a:cubicBezTo>
                <a:cubicBezTo>
                  <a:pt x="8677823" y="188102"/>
                  <a:pt x="8621744" y="272426"/>
                  <a:pt x="8648452" y="446392"/>
                </a:cubicBezTo>
                <a:cubicBezTo>
                  <a:pt x="8675160" y="620358"/>
                  <a:pt x="8616369" y="726496"/>
                  <a:pt x="8648452" y="816570"/>
                </a:cubicBezTo>
                <a:cubicBezTo>
                  <a:pt x="8644091" y="865146"/>
                  <a:pt x="8607667" y="910712"/>
                  <a:pt x="8557722" y="907300"/>
                </a:cubicBezTo>
                <a:cubicBezTo>
                  <a:pt x="8376227" y="922844"/>
                  <a:pt x="8159055" y="872763"/>
                  <a:pt x="7993256" y="907300"/>
                </a:cubicBezTo>
                <a:cubicBezTo>
                  <a:pt x="7827457" y="941837"/>
                  <a:pt x="7632645" y="852044"/>
                  <a:pt x="7513460" y="907300"/>
                </a:cubicBezTo>
                <a:cubicBezTo>
                  <a:pt x="7394275" y="962556"/>
                  <a:pt x="7327211" y="890424"/>
                  <a:pt x="7203003" y="907300"/>
                </a:cubicBezTo>
                <a:cubicBezTo>
                  <a:pt x="7078795" y="924176"/>
                  <a:pt x="6891359" y="883846"/>
                  <a:pt x="6638537" y="907300"/>
                </a:cubicBezTo>
                <a:cubicBezTo>
                  <a:pt x="6385715" y="930754"/>
                  <a:pt x="6319688" y="897040"/>
                  <a:pt x="6074071" y="907300"/>
                </a:cubicBezTo>
                <a:cubicBezTo>
                  <a:pt x="5828454" y="917560"/>
                  <a:pt x="5680073" y="878017"/>
                  <a:pt x="5424935" y="907300"/>
                </a:cubicBezTo>
                <a:cubicBezTo>
                  <a:pt x="5169797" y="936583"/>
                  <a:pt x="5253579" y="885507"/>
                  <a:pt x="5114479" y="907300"/>
                </a:cubicBezTo>
                <a:cubicBezTo>
                  <a:pt x="4975379" y="929093"/>
                  <a:pt x="4849158" y="885970"/>
                  <a:pt x="4719352" y="907300"/>
                </a:cubicBezTo>
                <a:cubicBezTo>
                  <a:pt x="4589546" y="928630"/>
                  <a:pt x="4231843" y="835178"/>
                  <a:pt x="3985546" y="907300"/>
                </a:cubicBezTo>
                <a:cubicBezTo>
                  <a:pt x="3739249" y="979422"/>
                  <a:pt x="3549312" y="845123"/>
                  <a:pt x="3421080" y="907300"/>
                </a:cubicBezTo>
                <a:cubicBezTo>
                  <a:pt x="3292848" y="969477"/>
                  <a:pt x="3130203" y="851843"/>
                  <a:pt x="2856614" y="907300"/>
                </a:cubicBezTo>
                <a:cubicBezTo>
                  <a:pt x="2583025" y="962757"/>
                  <a:pt x="2438567" y="876255"/>
                  <a:pt x="2292148" y="907300"/>
                </a:cubicBezTo>
                <a:cubicBezTo>
                  <a:pt x="2145729" y="938345"/>
                  <a:pt x="1997705" y="897634"/>
                  <a:pt x="1897022" y="907300"/>
                </a:cubicBezTo>
                <a:cubicBezTo>
                  <a:pt x="1796339" y="916966"/>
                  <a:pt x="1720504" y="873237"/>
                  <a:pt x="1586565" y="907300"/>
                </a:cubicBezTo>
                <a:cubicBezTo>
                  <a:pt x="1452626" y="941363"/>
                  <a:pt x="1089422" y="842373"/>
                  <a:pt x="937429" y="907300"/>
                </a:cubicBezTo>
                <a:cubicBezTo>
                  <a:pt x="785436" y="972227"/>
                  <a:pt x="274377" y="905534"/>
                  <a:pt x="90730" y="907300"/>
                </a:cubicBezTo>
                <a:cubicBezTo>
                  <a:pt x="33906" y="900396"/>
                  <a:pt x="-946" y="866192"/>
                  <a:pt x="0" y="816570"/>
                </a:cubicBezTo>
                <a:cubicBezTo>
                  <a:pt x="-7488" y="718109"/>
                  <a:pt x="9979" y="573204"/>
                  <a:pt x="0" y="468167"/>
                </a:cubicBezTo>
                <a:cubicBezTo>
                  <a:pt x="-9979" y="363130"/>
                  <a:pt x="23352" y="197472"/>
                  <a:pt x="0" y="90730"/>
                </a:cubicBezTo>
                <a:close/>
              </a:path>
              <a:path w="8648452" h="907300" stroke="0" extrusionOk="0">
                <a:moveTo>
                  <a:pt x="0" y="90730"/>
                </a:moveTo>
                <a:cubicBezTo>
                  <a:pt x="-200" y="37658"/>
                  <a:pt x="51473" y="-7241"/>
                  <a:pt x="90730" y="0"/>
                </a:cubicBezTo>
                <a:cubicBezTo>
                  <a:pt x="202002" y="-55238"/>
                  <a:pt x="461410" y="52931"/>
                  <a:pt x="570526" y="0"/>
                </a:cubicBezTo>
                <a:cubicBezTo>
                  <a:pt x="679642" y="-52931"/>
                  <a:pt x="1006503" y="42285"/>
                  <a:pt x="1134992" y="0"/>
                </a:cubicBezTo>
                <a:cubicBezTo>
                  <a:pt x="1263481" y="-42285"/>
                  <a:pt x="1401701" y="16370"/>
                  <a:pt x="1530119" y="0"/>
                </a:cubicBezTo>
                <a:cubicBezTo>
                  <a:pt x="1658537" y="-16370"/>
                  <a:pt x="1794517" y="7455"/>
                  <a:pt x="2009915" y="0"/>
                </a:cubicBezTo>
                <a:cubicBezTo>
                  <a:pt x="2225313" y="-7455"/>
                  <a:pt x="2292224" y="54720"/>
                  <a:pt x="2574381" y="0"/>
                </a:cubicBezTo>
                <a:cubicBezTo>
                  <a:pt x="2856538" y="-54720"/>
                  <a:pt x="2871104" y="50239"/>
                  <a:pt x="3054177" y="0"/>
                </a:cubicBezTo>
                <a:cubicBezTo>
                  <a:pt x="3237250" y="-50239"/>
                  <a:pt x="3534158" y="31036"/>
                  <a:pt x="3787983" y="0"/>
                </a:cubicBezTo>
                <a:cubicBezTo>
                  <a:pt x="4041808" y="-31036"/>
                  <a:pt x="4086529" y="36465"/>
                  <a:pt x="4352449" y="0"/>
                </a:cubicBezTo>
                <a:cubicBezTo>
                  <a:pt x="4618369" y="-36465"/>
                  <a:pt x="4819019" y="50057"/>
                  <a:pt x="5001585" y="0"/>
                </a:cubicBezTo>
                <a:cubicBezTo>
                  <a:pt x="5184151" y="-50057"/>
                  <a:pt x="5263948" y="19621"/>
                  <a:pt x="5481382" y="0"/>
                </a:cubicBezTo>
                <a:cubicBezTo>
                  <a:pt x="5698816" y="-19621"/>
                  <a:pt x="5865830" y="57705"/>
                  <a:pt x="6130518" y="0"/>
                </a:cubicBezTo>
                <a:cubicBezTo>
                  <a:pt x="6395206" y="-57705"/>
                  <a:pt x="6631440" y="63579"/>
                  <a:pt x="6864324" y="0"/>
                </a:cubicBezTo>
                <a:cubicBezTo>
                  <a:pt x="7097208" y="-63579"/>
                  <a:pt x="7105584" y="618"/>
                  <a:pt x="7174780" y="0"/>
                </a:cubicBezTo>
                <a:cubicBezTo>
                  <a:pt x="7243976" y="-618"/>
                  <a:pt x="7417192" y="4457"/>
                  <a:pt x="7654576" y="0"/>
                </a:cubicBezTo>
                <a:cubicBezTo>
                  <a:pt x="7891960" y="-4457"/>
                  <a:pt x="8178996" y="463"/>
                  <a:pt x="8557722" y="0"/>
                </a:cubicBezTo>
                <a:cubicBezTo>
                  <a:pt x="8606887" y="-2917"/>
                  <a:pt x="8636205" y="47485"/>
                  <a:pt x="8648452" y="90730"/>
                </a:cubicBezTo>
                <a:cubicBezTo>
                  <a:pt x="8648515" y="205400"/>
                  <a:pt x="8642125" y="373350"/>
                  <a:pt x="8648452" y="468167"/>
                </a:cubicBezTo>
                <a:cubicBezTo>
                  <a:pt x="8654779" y="562984"/>
                  <a:pt x="8608457" y="727388"/>
                  <a:pt x="8648452" y="816570"/>
                </a:cubicBezTo>
                <a:cubicBezTo>
                  <a:pt x="8645390" y="853862"/>
                  <a:pt x="8596125" y="910614"/>
                  <a:pt x="8557722" y="907300"/>
                </a:cubicBezTo>
                <a:cubicBezTo>
                  <a:pt x="8441994" y="937130"/>
                  <a:pt x="8344022" y="898073"/>
                  <a:pt x="8162596" y="907300"/>
                </a:cubicBezTo>
                <a:cubicBezTo>
                  <a:pt x="7981170" y="916527"/>
                  <a:pt x="7768854" y="879688"/>
                  <a:pt x="7513460" y="907300"/>
                </a:cubicBezTo>
                <a:cubicBezTo>
                  <a:pt x="7258066" y="934912"/>
                  <a:pt x="7243997" y="898911"/>
                  <a:pt x="7118333" y="907300"/>
                </a:cubicBezTo>
                <a:cubicBezTo>
                  <a:pt x="6992669" y="915689"/>
                  <a:pt x="6735255" y="905219"/>
                  <a:pt x="6638537" y="907300"/>
                </a:cubicBezTo>
                <a:cubicBezTo>
                  <a:pt x="6541819" y="909381"/>
                  <a:pt x="6092764" y="884915"/>
                  <a:pt x="5904731" y="907300"/>
                </a:cubicBezTo>
                <a:cubicBezTo>
                  <a:pt x="5716698" y="929685"/>
                  <a:pt x="5548670" y="895357"/>
                  <a:pt x="5424935" y="907300"/>
                </a:cubicBezTo>
                <a:cubicBezTo>
                  <a:pt x="5301200" y="919243"/>
                  <a:pt x="4981272" y="878843"/>
                  <a:pt x="4775799" y="907300"/>
                </a:cubicBezTo>
                <a:cubicBezTo>
                  <a:pt x="4570326" y="935757"/>
                  <a:pt x="4542503" y="880205"/>
                  <a:pt x="4465343" y="907300"/>
                </a:cubicBezTo>
                <a:cubicBezTo>
                  <a:pt x="4388183" y="934395"/>
                  <a:pt x="4138944" y="849333"/>
                  <a:pt x="3900876" y="907300"/>
                </a:cubicBezTo>
                <a:cubicBezTo>
                  <a:pt x="3662808" y="965267"/>
                  <a:pt x="3451805" y="830357"/>
                  <a:pt x="3167070" y="907300"/>
                </a:cubicBezTo>
                <a:cubicBezTo>
                  <a:pt x="2882335" y="984243"/>
                  <a:pt x="2694604" y="898427"/>
                  <a:pt x="2517934" y="907300"/>
                </a:cubicBezTo>
                <a:cubicBezTo>
                  <a:pt x="2341264" y="916173"/>
                  <a:pt x="2171242" y="850747"/>
                  <a:pt x="1953468" y="907300"/>
                </a:cubicBezTo>
                <a:cubicBezTo>
                  <a:pt x="1735694" y="963853"/>
                  <a:pt x="1765244" y="891840"/>
                  <a:pt x="1643012" y="907300"/>
                </a:cubicBezTo>
                <a:cubicBezTo>
                  <a:pt x="1520780" y="922760"/>
                  <a:pt x="1183149" y="868477"/>
                  <a:pt x="909206" y="907300"/>
                </a:cubicBezTo>
                <a:cubicBezTo>
                  <a:pt x="635263" y="946123"/>
                  <a:pt x="363277" y="897755"/>
                  <a:pt x="90730" y="907300"/>
                </a:cubicBezTo>
                <a:cubicBezTo>
                  <a:pt x="38661" y="905101"/>
                  <a:pt x="-397" y="860114"/>
                  <a:pt x="0" y="816570"/>
                </a:cubicBezTo>
                <a:cubicBezTo>
                  <a:pt x="-25866" y="733896"/>
                  <a:pt x="40711" y="541727"/>
                  <a:pt x="0" y="446392"/>
                </a:cubicBezTo>
                <a:cubicBezTo>
                  <a:pt x="-40711" y="351057"/>
                  <a:pt x="37800" y="199305"/>
                  <a:pt x="0" y="90730"/>
                </a:cubicBezTo>
                <a:close/>
              </a:path>
            </a:pathLst>
          </a:custGeom>
          <a:solidFill>
            <a:srgbClr val="22F254"/>
          </a:solidFill>
          <a:ln>
            <a:extLst>
              <a:ext uri="{C807C97D-BFC1-408E-A445-0C87EB9F89A2}">
                <ask:lineSketchStyleProps xmlns:ask="http://schemas.microsoft.com/office/drawing/2018/sketchyshapes" sd="2356156140">
                  <a:custGeom>
                    <a:avLst/>
                    <a:gdLst>
                      <a:gd name="connsiteX0" fmla="*/ 0 w 8648452"/>
                      <a:gd name="connsiteY0" fmla="*/ 90730 h 907300"/>
                      <a:gd name="connsiteX1" fmla="*/ 90730 w 8648452"/>
                      <a:gd name="connsiteY1" fmla="*/ 0 h 907300"/>
                      <a:gd name="connsiteX2" fmla="*/ 8557722 w 8648452"/>
                      <a:gd name="connsiteY2" fmla="*/ 0 h 907300"/>
                      <a:gd name="connsiteX3" fmla="*/ 8648452 w 8648452"/>
                      <a:gd name="connsiteY3" fmla="*/ 90730 h 907300"/>
                      <a:gd name="connsiteX4" fmla="*/ 8648452 w 8648452"/>
                      <a:gd name="connsiteY4" fmla="*/ 816570 h 907300"/>
                      <a:gd name="connsiteX5" fmla="*/ 8557722 w 8648452"/>
                      <a:gd name="connsiteY5" fmla="*/ 907300 h 907300"/>
                      <a:gd name="connsiteX6" fmla="*/ 90730 w 8648452"/>
                      <a:gd name="connsiteY6" fmla="*/ 907300 h 907300"/>
                      <a:gd name="connsiteX7" fmla="*/ 0 w 8648452"/>
                      <a:gd name="connsiteY7" fmla="*/ 816570 h 907300"/>
                      <a:gd name="connsiteX8" fmla="*/ 0 w 8648452"/>
                      <a:gd name="connsiteY8" fmla="*/ 90730 h 907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648452" h="907300">
                        <a:moveTo>
                          <a:pt x="0" y="90730"/>
                        </a:moveTo>
                        <a:cubicBezTo>
                          <a:pt x="0" y="40621"/>
                          <a:pt x="40621" y="0"/>
                          <a:pt x="90730" y="0"/>
                        </a:cubicBezTo>
                        <a:lnTo>
                          <a:pt x="8557722" y="0"/>
                        </a:lnTo>
                        <a:cubicBezTo>
                          <a:pt x="8607831" y="0"/>
                          <a:pt x="8648452" y="40621"/>
                          <a:pt x="8648452" y="90730"/>
                        </a:cubicBezTo>
                        <a:lnTo>
                          <a:pt x="8648452" y="816570"/>
                        </a:lnTo>
                        <a:cubicBezTo>
                          <a:pt x="8648452" y="866679"/>
                          <a:pt x="8607831" y="907300"/>
                          <a:pt x="8557722" y="907300"/>
                        </a:cubicBezTo>
                        <a:lnTo>
                          <a:pt x="90730" y="907300"/>
                        </a:lnTo>
                        <a:cubicBezTo>
                          <a:pt x="40621" y="907300"/>
                          <a:pt x="0" y="866679"/>
                          <a:pt x="0" y="816570"/>
                        </a:cubicBezTo>
                        <a:lnTo>
                          <a:pt x="0" y="9073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142449" bIns="11039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Ao manter os nativos nas missões, os religiosos se apropriaram dos saberes e dos conhecimentos indígenas sobre a natureza. Foi o que ocorreu, por exemplo, com as plantas da Amazônia.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25478A04-59C0-2DC0-826C-D53637CFAF8F}"/>
              </a:ext>
            </a:extLst>
          </p:cNvPr>
          <p:cNvSpPr/>
          <p:nvPr/>
        </p:nvSpPr>
        <p:spPr>
          <a:xfrm>
            <a:off x="979597" y="2920279"/>
            <a:ext cx="8648452" cy="907300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401186 w 8648452"/>
              <a:gd name="connsiteY2" fmla="*/ 0 h 907300"/>
              <a:gd name="connsiteX3" fmla="*/ 1050322 w 8648452"/>
              <a:gd name="connsiteY3" fmla="*/ 0 h 907300"/>
              <a:gd name="connsiteX4" fmla="*/ 1445449 w 8648452"/>
              <a:gd name="connsiteY4" fmla="*/ 0 h 907300"/>
              <a:gd name="connsiteX5" fmla="*/ 1755905 w 8648452"/>
              <a:gd name="connsiteY5" fmla="*/ 0 h 907300"/>
              <a:gd name="connsiteX6" fmla="*/ 2066361 w 8648452"/>
              <a:gd name="connsiteY6" fmla="*/ 0 h 907300"/>
              <a:gd name="connsiteX7" fmla="*/ 2461488 w 8648452"/>
              <a:gd name="connsiteY7" fmla="*/ 0 h 907300"/>
              <a:gd name="connsiteX8" fmla="*/ 3110624 w 8648452"/>
              <a:gd name="connsiteY8" fmla="*/ 0 h 907300"/>
              <a:gd name="connsiteX9" fmla="*/ 3505750 w 8648452"/>
              <a:gd name="connsiteY9" fmla="*/ 0 h 907300"/>
              <a:gd name="connsiteX10" fmla="*/ 4070216 w 8648452"/>
              <a:gd name="connsiteY10" fmla="*/ 0 h 907300"/>
              <a:gd name="connsiteX11" fmla="*/ 4804022 w 8648452"/>
              <a:gd name="connsiteY11" fmla="*/ 0 h 907300"/>
              <a:gd name="connsiteX12" fmla="*/ 5114479 w 8648452"/>
              <a:gd name="connsiteY12" fmla="*/ 0 h 907300"/>
              <a:gd name="connsiteX13" fmla="*/ 5509605 w 8648452"/>
              <a:gd name="connsiteY13" fmla="*/ 0 h 907300"/>
              <a:gd name="connsiteX14" fmla="*/ 6243411 w 8648452"/>
              <a:gd name="connsiteY14" fmla="*/ 0 h 907300"/>
              <a:gd name="connsiteX15" fmla="*/ 6723207 w 8648452"/>
              <a:gd name="connsiteY15" fmla="*/ 0 h 907300"/>
              <a:gd name="connsiteX16" fmla="*/ 7033663 w 8648452"/>
              <a:gd name="connsiteY16" fmla="*/ 0 h 907300"/>
              <a:gd name="connsiteX17" fmla="*/ 7513460 w 8648452"/>
              <a:gd name="connsiteY17" fmla="*/ 0 h 907300"/>
              <a:gd name="connsiteX18" fmla="*/ 7908586 w 8648452"/>
              <a:gd name="connsiteY18" fmla="*/ 0 h 907300"/>
              <a:gd name="connsiteX19" fmla="*/ 8557722 w 8648452"/>
              <a:gd name="connsiteY19" fmla="*/ 0 h 907300"/>
              <a:gd name="connsiteX20" fmla="*/ 8648452 w 8648452"/>
              <a:gd name="connsiteY20" fmla="*/ 90730 h 907300"/>
              <a:gd name="connsiteX21" fmla="*/ 8648452 w 8648452"/>
              <a:gd name="connsiteY21" fmla="*/ 468167 h 907300"/>
              <a:gd name="connsiteX22" fmla="*/ 8648452 w 8648452"/>
              <a:gd name="connsiteY22" fmla="*/ 816570 h 907300"/>
              <a:gd name="connsiteX23" fmla="*/ 8557722 w 8648452"/>
              <a:gd name="connsiteY23" fmla="*/ 907300 h 907300"/>
              <a:gd name="connsiteX24" fmla="*/ 8162596 w 8648452"/>
              <a:gd name="connsiteY24" fmla="*/ 907300 h 907300"/>
              <a:gd name="connsiteX25" fmla="*/ 7682799 w 8648452"/>
              <a:gd name="connsiteY25" fmla="*/ 907300 h 907300"/>
              <a:gd name="connsiteX26" fmla="*/ 7118333 w 8648452"/>
              <a:gd name="connsiteY26" fmla="*/ 907300 h 907300"/>
              <a:gd name="connsiteX27" fmla="*/ 6469197 w 8648452"/>
              <a:gd name="connsiteY27" fmla="*/ 907300 h 907300"/>
              <a:gd name="connsiteX28" fmla="*/ 5735391 w 8648452"/>
              <a:gd name="connsiteY28" fmla="*/ 907300 h 907300"/>
              <a:gd name="connsiteX29" fmla="*/ 5255595 w 8648452"/>
              <a:gd name="connsiteY29" fmla="*/ 907300 h 907300"/>
              <a:gd name="connsiteX30" fmla="*/ 4860469 w 8648452"/>
              <a:gd name="connsiteY30" fmla="*/ 907300 h 907300"/>
              <a:gd name="connsiteX31" fmla="*/ 4465343 w 8648452"/>
              <a:gd name="connsiteY31" fmla="*/ 907300 h 907300"/>
              <a:gd name="connsiteX32" fmla="*/ 4154886 w 8648452"/>
              <a:gd name="connsiteY32" fmla="*/ 907300 h 907300"/>
              <a:gd name="connsiteX33" fmla="*/ 3421080 w 8648452"/>
              <a:gd name="connsiteY33" fmla="*/ 907300 h 907300"/>
              <a:gd name="connsiteX34" fmla="*/ 2941284 w 8648452"/>
              <a:gd name="connsiteY34" fmla="*/ 907300 h 907300"/>
              <a:gd name="connsiteX35" fmla="*/ 2292148 w 8648452"/>
              <a:gd name="connsiteY35" fmla="*/ 907300 h 907300"/>
              <a:gd name="connsiteX36" fmla="*/ 1812352 w 8648452"/>
              <a:gd name="connsiteY36" fmla="*/ 907300 h 907300"/>
              <a:gd name="connsiteX37" fmla="*/ 1332555 w 8648452"/>
              <a:gd name="connsiteY37" fmla="*/ 907300 h 907300"/>
              <a:gd name="connsiteX38" fmla="*/ 683419 w 8648452"/>
              <a:gd name="connsiteY38" fmla="*/ 907300 h 907300"/>
              <a:gd name="connsiteX39" fmla="*/ 90730 w 8648452"/>
              <a:gd name="connsiteY39" fmla="*/ 907300 h 907300"/>
              <a:gd name="connsiteX40" fmla="*/ 0 w 8648452"/>
              <a:gd name="connsiteY40" fmla="*/ 816570 h 907300"/>
              <a:gd name="connsiteX41" fmla="*/ 0 w 8648452"/>
              <a:gd name="connsiteY41" fmla="*/ 468167 h 907300"/>
              <a:gd name="connsiteX42" fmla="*/ 0 w 8648452"/>
              <a:gd name="connsiteY42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8648452" h="907300" fill="none" extrusionOk="0">
                <a:moveTo>
                  <a:pt x="0" y="90730"/>
                </a:moveTo>
                <a:cubicBezTo>
                  <a:pt x="-5034" y="49601"/>
                  <a:pt x="38371" y="4876"/>
                  <a:pt x="90730" y="0"/>
                </a:cubicBezTo>
                <a:cubicBezTo>
                  <a:pt x="203394" y="-33720"/>
                  <a:pt x="287285" y="17077"/>
                  <a:pt x="401186" y="0"/>
                </a:cubicBezTo>
                <a:cubicBezTo>
                  <a:pt x="515087" y="-17077"/>
                  <a:pt x="771600" y="18349"/>
                  <a:pt x="1050322" y="0"/>
                </a:cubicBezTo>
                <a:cubicBezTo>
                  <a:pt x="1329044" y="-18349"/>
                  <a:pt x="1338602" y="41814"/>
                  <a:pt x="1445449" y="0"/>
                </a:cubicBezTo>
                <a:cubicBezTo>
                  <a:pt x="1552296" y="-41814"/>
                  <a:pt x="1679328" y="19767"/>
                  <a:pt x="1755905" y="0"/>
                </a:cubicBezTo>
                <a:cubicBezTo>
                  <a:pt x="1832482" y="-19767"/>
                  <a:pt x="1958121" y="30307"/>
                  <a:pt x="2066361" y="0"/>
                </a:cubicBezTo>
                <a:cubicBezTo>
                  <a:pt x="2174601" y="-30307"/>
                  <a:pt x="2329641" y="44570"/>
                  <a:pt x="2461488" y="0"/>
                </a:cubicBezTo>
                <a:cubicBezTo>
                  <a:pt x="2593335" y="-44570"/>
                  <a:pt x="2823345" y="37889"/>
                  <a:pt x="3110624" y="0"/>
                </a:cubicBezTo>
                <a:cubicBezTo>
                  <a:pt x="3397903" y="-37889"/>
                  <a:pt x="3409812" y="46297"/>
                  <a:pt x="3505750" y="0"/>
                </a:cubicBezTo>
                <a:cubicBezTo>
                  <a:pt x="3601688" y="-46297"/>
                  <a:pt x="3809228" y="27608"/>
                  <a:pt x="4070216" y="0"/>
                </a:cubicBezTo>
                <a:cubicBezTo>
                  <a:pt x="4331204" y="-27608"/>
                  <a:pt x="4456784" y="18794"/>
                  <a:pt x="4804022" y="0"/>
                </a:cubicBezTo>
                <a:cubicBezTo>
                  <a:pt x="5151260" y="-18794"/>
                  <a:pt x="4995725" y="18852"/>
                  <a:pt x="5114479" y="0"/>
                </a:cubicBezTo>
                <a:cubicBezTo>
                  <a:pt x="5233233" y="-18852"/>
                  <a:pt x="5411924" y="41859"/>
                  <a:pt x="5509605" y="0"/>
                </a:cubicBezTo>
                <a:cubicBezTo>
                  <a:pt x="5607286" y="-41859"/>
                  <a:pt x="6049120" y="75567"/>
                  <a:pt x="6243411" y="0"/>
                </a:cubicBezTo>
                <a:cubicBezTo>
                  <a:pt x="6437702" y="-75567"/>
                  <a:pt x="6503131" y="12583"/>
                  <a:pt x="6723207" y="0"/>
                </a:cubicBezTo>
                <a:cubicBezTo>
                  <a:pt x="6943283" y="-12583"/>
                  <a:pt x="6939313" y="19802"/>
                  <a:pt x="7033663" y="0"/>
                </a:cubicBezTo>
                <a:cubicBezTo>
                  <a:pt x="7128013" y="-19802"/>
                  <a:pt x="7378264" y="7865"/>
                  <a:pt x="7513460" y="0"/>
                </a:cubicBezTo>
                <a:cubicBezTo>
                  <a:pt x="7648656" y="-7865"/>
                  <a:pt x="7800696" y="46886"/>
                  <a:pt x="7908586" y="0"/>
                </a:cubicBezTo>
                <a:cubicBezTo>
                  <a:pt x="8016476" y="-46886"/>
                  <a:pt x="8273320" y="76506"/>
                  <a:pt x="8557722" y="0"/>
                </a:cubicBezTo>
                <a:cubicBezTo>
                  <a:pt x="8597115" y="-4869"/>
                  <a:pt x="8648180" y="35347"/>
                  <a:pt x="8648452" y="90730"/>
                </a:cubicBezTo>
                <a:cubicBezTo>
                  <a:pt x="8673865" y="213144"/>
                  <a:pt x="8604986" y="371999"/>
                  <a:pt x="8648452" y="468167"/>
                </a:cubicBezTo>
                <a:cubicBezTo>
                  <a:pt x="8691918" y="564335"/>
                  <a:pt x="8641903" y="722091"/>
                  <a:pt x="8648452" y="816570"/>
                </a:cubicBezTo>
                <a:cubicBezTo>
                  <a:pt x="8650227" y="879364"/>
                  <a:pt x="8599625" y="911543"/>
                  <a:pt x="8557722" y="907300"/>
                </a:cubicBezTo>
                <a:cubicBezTo>
                  <a:pt x="8409077" y="939889"/>
                  <a:pt x="8311072" y="875288"/>
                  <a:pt x="8162596" y="907300"/>
                </a:cubicBezTo>
                <a:cubicBezTo>
                  <a:pt x="8014120" y="939312"/>
                  <a:pt x="7804084" y="870485"/>
                  <a:pt x="7682799" y="907300"/>
                </a:cubicBezTo>
                <a:cubicBezTo>
                  <a:pt x="7561514" y="944115"/>
                  <a:pt x="7373200" y="865758"/>
                  <a:pt x="7118333" y="907300"/>
                </a:cubicBezTo>
                <a:cubicBezTo>
                  <a:pt x="6863466" y="948842"/>
                  <a:pt x="6675994" y="880298"/>
                  <a:pt x="6469197" y="907300"/>
                </a:cubicBezTo>
                <a:cubicBezTo>
                  <a:pt x="6262400" y="934302"/>
                  <a:pt x="6100340" y="845572"/>
                  <a:pt x="5735391" y="907300"/>
                </a:cubicBezTo>
                <a:cubicBezTo>
                  <a:pt x="5370442" y="969028"/>
                  <a:pt x="5485941" y="896350"/>
                  <a:pt x="5255595" y="907300"/>
                </a:cubicBezTo>
                <a:cubicBezTo>
                  <a:pt x="5025249" y="918250"/>
                  <a:pt x="5009749" y="872520"/>
                  <a:pt x="4860469" y="907300"/>
                </a:cubicBezTo>
                <a:cubicBezTo>
                  <a:pt x="4711189" y="942080"/>
                  <a:pt x="4632877" y="864146"/>
                  <a:pt x="4465343" y="907300"/>
                </a:cubicBezTo>
                <a:cubicBezTo>
                  <a:pt x="4297809" y="950454"/>
                  <a:pt x="4303481" y="901115"/>
                  <a:pt x="4154886" y="907300"/>
                </a:cubicBezTo>
                <a:cubicBezTo>
                  <a:pt x="4006291" y="913485"/>
                  <a:pt x="3739329" y="851297"/>
                  <a:pt x="3421080" y="907300"/>
                </a:cubicBezTo>
                <a:cubicBezTo>
                  <a:pt x="3102831" y="963303"/>
                  <a:pt x="3174556" y="874120"/>
                  <a:pt x="2941284" y="907300"/>
                </a:cubicBezTo>
                <a:cubicBezTo>
                  <a:pt x="2708012" y="940480"/>
                  <a:pt x="2597857" y="834709"/>
                  <a:pt x="2292148" y="907300"/>
                </a:cubicBezTo>
                <a:cubicBezTo>
                  <a:pt x="1986439" y="979891"/>
                  <a:pt x="2031059" y="888464"/>
                  <a:pt x="1812352" y="907300"/>
                </a:cubicBezTo>
                <a:cubicBezTo>
                  <a:pt x="1593645" y="926136"/>
                  <a:pt x="1467122" y="884064"/>
                  <a:pt x="1332555" y="907300"/>
                </a:cubicBezTo>
                <a:cubicBezTo>
                  <a:pt x="1197988" y="930536"/>
                  <a:pt x="1002071" y="900731"/>
                  <a:pt x="683419" y="907300"/>
                </a:cubicBezTo>
                <a:cubicBezTo>
                  <a:pt x="364767" y="913869"/>
                  <a:pt x="306139" y="858140"/>
                  <a:pt x="90730" y="907300"/>
                </a:cubicBezTo>
                <a:cubicBezTo>
                  <a:pt x="37572" y="917134"/>
                  <a:pt x="-5288" y="862725"/>
                  <a:pt x="0" y="816570"/>
                </a:cubicBezTo>
                <a:cubicBezTo>
                  <a:pt x="-2744" y="707042"/>
                  <a:pt x="37719" y="538111"/>
                  <a:pt x="0" y="468167"/>
                </a:cubicBezTo>
                <a:cubicBezTo>
                  <a:pt x="-37719" y="398223"/>
                  <a:pt x="35381" y="177022"/>
                  <a:pt x="0" y="90730"/>
                </a:cubicBezTo>
                <a:close/>
              </a:path>
              <a:path w="8648452" h="907300" stroke="0" extrusionOk="0">
                <a:moveTo>
                  <a:pt x="0" y="90730"/>
                </a:moveTo>
                <a:cubicBezTo>
                  <a:pt x="-3918" y="40317"/>
                  <a:pt x="41938" y="2293"/>
                  <a:pt x="90730" y="0"/>
                </a:cubicBezTo>
                <a:cubicBezTo>
                  <a:pt x="232528" y="-31780"/>
                  <a:pt x="290789" y="35909"/>
                  <a:pt x="401186" y="0"/>
                </a:cubicBezTo>
                <a:cubicBezTo>
                  <a:pt x="511583" y="-35909"/>
                  <a:pt x="755860" y="42541"/>
                  <a:pt x="965653" y="0"/>
                </a:cubicBezTo>
                <a:cubicBezTo>
                  <a:pt x="1175446" y="-42541"/>
                  <a:pt x="1281536" y="13805"/>
                  <a:pt x="1530119" y="0"/>
                </a:cubicBezTo>
                <a:cubicBezTo>
                  <a:pt x="1778702" y="-13805"/>
                  <a:pt x="1803555" y="20551"/>
                  <a:pt x="2009915" y="0"/>
                </a:cubicBezTo>
                <a:cubicBezTo>
                  <a:pt x="2216275" y="-20551"/>
                  <a:pt x="2334286" y="43609"/>
                  <a:pt x="2574381" y="0"/>
                </a:cubicBezTo>
                <a:cubicBezTo>
                  <a:pt x="2814476" y="-43609"/>
                  <a:pt x="2735761" y="21865"/>
                  <a:pt x="2884837" y="0"/>
                </a:cubicBezTo>
                <a:cubicBezTo>
                  <a:pt x="3033913" y="-21865"/>
                  <a:pt x="3234565" y="39195"/>
                  <a:pt x="3449303" y="0"/>
                </a:cubicBezTo>
                <a:cubicBezTo>
                  <a:pt x="3664041" y="-39195"/>
                  <a:pt x="3652372" y="9177"/>
                  <a:pt x="3759760" y="0"/>
                </a:cubicBezTo>
                <a:cubicBezTo>
                  <a:pt x="3867148" y="-9177"/>
                  <a:pt x="4107087" y="35926"/>
                  <a:pt x="4408896" y="0"/>
                </a:cubicBezTo>
                <a:cubicBezTo>
                  <a:pt x="4710705" y="-35926"/>
                  <a:pt x="4838987" y="42442"/>
                  <a:pt x="4973362" y="0"/>
                </a:cubicBezTo>
                <a:cubicBezTo>
                  <a:pt x="5107737" y="-42442"/>
                  <a:pt x="5329942" y="6824"/>
                  <a:pt x="5537828" y="0"/>
                </a:cubicBezTo>
                <a:cubicBezTo>
                  <a:pt x="5745714" y="-6824"/>
                  <a:pt x="5839438" y="9964"/>
                  <a:pt x="5932954" y="0"/>
                </a:cubicBezTo>
                <a:cubicBezTo>
                  <a:pt x="6026470" y="-9964"/>
                  <a:pt x="6448674" y="43446"/>
                  <a:pt x="6582091" y="0"/>
                </a:cubicBezTo>
                <a:cubicBezTo>
                  <a:pt x="6715508" y="-43446"/>
                  <a:pt x="7009953" y="39999"/>
                  <a:pt x="7231227" y="0"/>
                </a:cubicBezTo>
                <a:cubicBezTo>
                  <a:pt x="7452501" y="-39999"/>
                  <a:pt x="7556648" y="59848"/>
                  <a:pt x="7880363" y="0"/>
                </a:cubicBezTo>
                <a:cubicBezTo>
                  <a:pt x="8204078" y="-59848"/>
                  <a:pt x="8247255" y="59449"/>
                  <a:pt x="8557722" y="0"/>
                </a:cubicBezTo>
                <a:cubicBezTo>
                  <a:pt x="8619824" y="581"/>
                  <a:pt x="8636592" y="44434"/>
                  <a:pt x="8648452" y="90730"/>
                </a:cubicBezTo>
                <a:cubicBezTo>
                  <a:pt x="8658374" y="219677"/>
                  <a:pt x="8635069" y="384853"/>
                  <a:pt x="8648452" y="468167"/>
                </a:cubicBezTo>
                <a:cubicBezTo>
                  <a:pt x="8661835" y="551481"/>
                  <a:pt x="8634508" y="657834"/>
                  <a:pt x="8648452" y="816570"/>
                </a:cubicBezTo>
                <a:cubicBezTo>
                  <a:pt x="8644859" y="867270"/>
                  <a:pt x="8610673" y="919195"/>
                  <a:pt x="8557722" y="907300"/>
                </a:cubicBezTo>
                <a:cubicBezTo>
                  <a:pt x="8373501" y="929423"/>
                  <a:pt x="8248081" y="891783"/>
                  <a:pt x="8162596" y="907300"/>
                </a:cubicBezTo>
                <a:cubicBezTo>
                  <a:pt x="8077111" y="922817"/>
                  <a:pt x="7875755" y="871007"/>
                  <a:pt x="7598130" y="907300"/>
                </a:cubicBezTo>
                <a:cubicBezTo>
                  <a:pt x="7320505" y="943593"/>
                  <a:pt x="7245805" y="844739"/>
                  <a:pt x="6948994" y="907300"/>
                </a:cubicBezTo>
                <a:cubicBezTo>
                  <a:pt x="6652183" y="969861"/>
                  <a:pt x="6611451" y="880234"/>
                  <a:pt x="6384527" y="907300"/>
                </a:cubicBezTo>
                <a:cubicBezTo>
                  <a:pt x="6157603" y="934366"/>
                  <a:pt x="5893530" y="834441"/>
                  <a:pt x="5735391" y="907300"/>
                </a:cubicBezTo>
                <a:cubicBezTo>
                  <a:pt x="5577252" y="980159"/>
                  <a:pt x="5503544" y="898391"/>
                  <a:pt x="5340265" y="907300"/>
                </a:cubicBezTo>
                <a:cubicBezTo>
                  <a:pt x="5176986" y="916209"/>
                  <a:pt x="5098437" y="898127"/>
                  <a:pt x="5029809" y="907300"/>
                </a:cubicBezTo>
                <a:cubicBezTo>
                  <a:pt x="4961181" y="916473"/>
                  <a:pt x="4842546" y="875438"/>
                  <a:pt x="4719352" y="907300"/>
                </a:cubicBezTo>
                <a:cubicBezTo>
                  <a:pt x="4596158" y="939162"/>
                  <a:pt x="4506359" y="873979"/>
                  <a:pt x="4408896" y="907300"/>
                </a:cubicBezTo>
                <a:cubicBezTo>
                  <a:pt x="4311433" y="940621"/>
                  <a:pt x="4051326" y="872189"/>
                  <a:pt x="3844430" y="907300"/>
                </a:cubicBezTo>
                <a:cubicBezTo>
                  <a:pt x="3637534" y="942411"/>
                  <a:pt x="3634084" y="862388"/>
                  <a:pt x="3449303" y="907300"/>
                </a:cubicBezTo>
                <a:cubicBezTo>
                  <a:pt x="3264522" y="952212"/>
                  <a:pt x="3203644" y="894311"/>
                  <a:pt x="3054177" y="907300"/>
                </a:cubicBezTo>
                <a:cubicBezTo>
                  <a:pt x="2904710" y="920289"/>
                  <a:pt x="2702004" y="894003"/>
                  <a:pt x="2574381" y="907300"/>
                </a:cubicBezTo>
                <a:cubicBezTo>
                  <a:pt x="2446758" y="920597"/>
                  <a:pt x="2223159" y="835752"/>
                  <a:pt x="1925245" y="907300"/>
                </a:cubicBezTo>
                <a:cubicBezTo>
                  <a:pt x="1627331" y="978848"/>
                  <a:pt x="1721037" y="898530"/>
                  <a:pt x="1614789" y="907300"/>
                </a:cubicBezTo>
                <a:cubicBezTo>
                  <a:pt x="1508541" y="916070"/>
                  <a:pt x="1366468" y="873602"/>
                  <a:pt x="1304332" y="907300"/>
                </a:cubicBezTo>
                <a:cubicBezTo>
                  <a:pt x="1242196" y="940998"/>
                  <a:pt x="932015" y="890094"/>
                  <a:pt x="570526" y="907300"/>
                </a:cubicBezTo>
                <a:cubicBezTo>
                  <a:pt x="209037" y="924506"/>
                  <a:pt x="281191" y="865230"/>
                  <a:pt x="90730" y="907300"/>
                </a:cubicBezTo>
                <a:cubicBezTo>
                  <a:pt x="36527" y="905415"/>
                  <a:pt x="-14805" y="868322"/>
                  <a:pt x="0" y="816570"/>
                </a:cubicBezTo>
                <a:cubicBezTo>
                  <a:pt x="-10396" y="717097"/>
                  <a:pt x="36770" y="622491"/>
                  <a:pt x="0" y="453650"/>
                </a:cubicBezTo>
                <a:cubicBezTo>
                  <a:pt x="-36770" y="284809"/>
                  <a:pt x="24803" y="185430"/>
                  <a:pt x="0" y="90730"/>
                </a:cubicBezTo>
                <a:close/>
              </a:path>
            </a:pathLst>
          </a:custGeom>
          <a:solidFill>
            <a:srgbClr val="6AC965"/>
          </a:solidFill>
          <a:ln>
            <a:extLst>
              <a:ext uri="{C807C97D-BFC1-408E-A445-0C87EB9F89A2}">
                <ask:lineSketchStyleProps xmlns:ask="http://schemas.microsoft.com/office/drawing/2018/sketchyshapes" sd="3742243817">
                  <a:custGeom>
                    <a:avLst/>
                    <a:gdLst>
                      <a:gd name="connsiteX0" fmla="*/ 0 w 8648452"/>
                      <a:gd name="connsiteY0" fmla="*/ 90730 h 907300"/>
                      <a:gd name="connsiteX1" fmla="*/ 90730 w 8648452"/>
                      <a:gd name="connsiteY1" fmla="*/ 0 h 907300"/>
                      <a:gd name="connsiteX2" fmla="*/ 8557722 w 8648452"/>
                      <a:gd name="connsiteY2" fmla="*/ 0 h 907300"/>
                      <a:gd name="connsiteX3" fmla="*/ 8648452 w 8648452"/>
                      <a:gd name="connsiteY3" fmla="*/ 90730 h 907300"/>
                      <a:gd name="connsiteX4" fmla="*/ 8648452 w 8648452"/>
                      <a:gd name="connsiteY4" fmla="*/ 816570 h 907300"/>
                      <a:gd name="connsiteX5" fmla="*/ 8557722 w 8648452"/>
                      <a:gd name="connsiteY5" fmla="*/ 907300 h 907300"/>
                      <a:gd name="connsiteX6" fmla="*/ 90730 w 8648452"/>
                      <a:gd name="connsiteY6" fmla="*/ 907300 h 907300"/>
                      <a:gd name="connsiteX7" fmla="*/ 0 w 8648452"/>
                      <a:gd name="connsiteY7" fmla="*/ 816570 h 907300"/>
                      <a:gd name="connsiteX8" fmla="*/ 0 w 8648452"/>
                      <a:gd name="connsiteY8" fmla="*/ 90730 h 907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648452" h="907300">
                        <a:moveTo>
                          <a:pt x="0" y="90730"/>
                        </a:moveTo>
                        <a:cubicBezTo>
                          <a:pt x="0" y="40621"/>
                          <a:pt x="40621" y="0"/>
                          <a:pt x="90730" y="0"/>
                        </a:cubicBezTo>
                        <a:lnTo>
                          <a:pt x="8557722" y="0"/>
                        </a:lnTo>
                        <a:cubicBezTo>
                          <a:pt x="8607831" y="0"/>
                          <a:pt x="8648452" y="40621"/>
                          <a:pt x="8648452" y="90730"/>
                        </a:cubicBezTo>
                        <a:lnTo>
                          <a:pt x="8648452" y="816570"/>
                        </a:lnTo>
                        <a:cubicBezTo>
                          <a:pt x="8648452" y="866679"/>
                          <a:pt x="8607831" y="907300"/>
                          <a:pt x="8557722" y="907300"/>
                        </a:cubicBezTo>
                        <a:lnTo>
                          <a:pt x="90730" y="907300"/>
                        </a:lnTo>
                        <a:cubicBezTo>
                          <a:pt x="40621" y="907300"/>
                          <a:pt x="0" y="866679"/>
                          <a:pt x="0" y="816570"/>
                        </a:cubicBezTo>
                        <a:lnTo>
                          <a:pt x="0" y="9073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Essas plantas eram chamadas de </a:t>
            </a:r>
            <a:r>
              <a:rPr lang="pt-BR" b="1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drogas do sertão</a:t>
            </a: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, como pimenta, canela, gengibre, castanha-do-pará, cacau, cravo, guaraná, baunilha e plantas aromáticas e medicinais.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DF0A0F67-1F26-932B-3357-358C8BF038CF}"/>
              </a:ext>
            </a:extLst>
          </p:cNvPr>
          <p:cNvSpPr/>
          <p:nvPr/>
        </p:nvSpPr>
        <p:spPr>
          <a:xfrm>
            <a:off x="1625423" y="3953594"/>
            <a:ext cx="8648452" cy="907300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24536 w 8648452"/>
              <a:gd name="connsiteY2" fmla="*/ 0 h 907300"/>
              <a:gd name="connsiteX3" fmla="*/ 1134992 w 8648452"/>
              <a:gd name="connsiteY3" fmla="*/ 0 h 907300"/>
              <a:gd name="connsiteX4" fmla="*/ 1699458 w 8648452"/>
              <a:gd name="connsiteY4" fmla="*/ 0 h 907300"/>
              <a:gd name="connsiteX5" fmla="*/ 2263925 w 8648452"/>
              <a:gd name="connsiteY5" fmla="*/ 0 h 907300"/>
              <a:gd name="connsiteX6" fmla="*/ 2574381 w 8648452"/>
              <a:gd name="connsiteY6" fmla="*/ 0 h 907300"/>
              <a:gd name="connsiteX7" fmla="*/ 2969507 w 8648452"/>
              <a:gd name="connsiteY7" fmla="*/ 0 h 907300"/>
              <a:gd name="connsiteX8" fmla="*/ 3364634 w 8648452"/>
              <a:gd name="connsiteY8" fmla="*/ 0 h 907300"/>
              <a:gd name="connsiteX9" fmla="*/ 3759760 w 8648452"/>
              <a:gd name="connsiteY9" fmla="*/ 0 h 907300"/>
              <a:gd name="connsiteX10" fmla="*/ 4324226 w 8648452"/>
              <a:gd name="connsiteY10" fmla="*/ 0 h 907300"/>
              <a:gd name="connsiteX11" fmla="*/ 4804022 w 8648452"/>
              <a:gd name="connsiteY11" fmla="*/ 0 h 907300"/>
              <a:gd name="connsiteX12" fmla="*/ 5283818 w 8648452"/>
              <a:gd name="connsiteY12" fmla="*/ 0 h 907300"/>
              <a:gd name="connsiteX13" fmla="*/ 6017624 w 8648452"/>
              <a:gd name="connsiteY13" fmla="*/ 0 h 907300"/>
              <a:gd name="connsiteX14" fmla="*/ 6412751 w 8648452"/>
              <a:gd name="connsiteY14" fmla="*/ 0 h 907300"/>
              <a:gd name="connsiteX15" fmla="*/ 7061887 w 8648452"/>
              <a:gd name="connsiteY15" fmla="*/ 0 h 907300"/>
              <a:gd name="connsiteX16" fmla="*/ 7457013 w 8648452"/>
              <a:gd name="connsiteY16" fmla="*/ 0 h 907300"/>
              <a:gd name="connsiteX17" fmla="*/ 8021479 w 8648452"/>
              <a:gd name="connsiteY17" fmla="*/ 0 h 907300"/>
              <a:gd name="connsiteX18" fmla="*/ 8557722 w 8648452"/>
              <a:gd name="connsiteY18" fmla="*/ 0 h 907300"/>
              <a:gd name="connsiteX19" fmla="*/ 8648452 w 8648452"/>
              <a:gd name="connsiteY19" fmla="*/ 90730 h 907300"/>
              <a:gd name="connsiteX20" fmla="*/ 8648452 w 8648452"/>
              <a:gd name="connsiteY20" fmla="*/ 468167 h 907300"/>
              <a:gd name="connsiteX21" fmla="*/ 8648452 w 8648452"/>
              <a:gd name="connsiteY21" fmla="*/ 816570 h 907300"/>
              <a:gd name="connsiteX22" fmla="*/ 8557722 w 8648452"/>
              <a:gd name="connsiteY22" fmla="*/ 907300 h 907300"/>
              <a:gd name="connsiteX23" fmla="*/ 8162596 w 8648452"/>
              <a:gd name="connsiteY23" fmla="*/ 907300 h 907300"/>
              <a:gd name="connsiteX24" fmla="*/ 7428790 w 8648452"/>
              <a:gd name="connsiteY24" fmla="*/ 907300 h 907300"/>
              <a:gd name="connsiteX25" fmla="*/ 6694984 w 8648452"/>
              <a:gd name="connsiteY25" fmla="*/ 907300 h 907300"/>
              <a:gd name="connsiteX26" fmla="*/ 6215188 w 8648452"/>
              <a:gd name="connsiteY26" fmla="*/ 907300 h 907300"/>
              <a:gd name="connsiteX27" fmla="*/ 5735391 w 8648452"/>
              <a:gd name="connsiteY27" fmla="*/ 907300 h 907300"/>
              <a:gd name="connsiteX28" fmla="*/ 5340265 w 8648452"/>
              <a:gd name="connsiteY28" fmla="*/ 907300 h 907300"/>
              <a:gd name="connsiteX29" fmla="*/ 4775799 w 8648452"/>
              <a:gd name="connsiteY29" fmla="*/ 907300 h 907300"/>
              <a:gd name="connsiteX30" fmla="*/ 4126663 w 8648452"/>
              <a:gd name="connsiteY30" fmla="*/ 907300 h 907300"/>
              <a:gd name="connsiteX31" fmla="*/ 3646867 w 8648452"/>
              <a:gd name="connsiteY31" fmla="*/ 907300 h 907300"/>
              <a:gd name="connsiteX32" fmla="*/ 3336410 w 8648452"/>
              <a:gd name="connsiteY32" fmla="*/ 907300 h 907300"/>
              <a:gd name="connsiteX33" fmla="*/ 2941284 w 8648452"/>
              <a:gd name="connsiteY33" fmla="*/ 907300 h 907300"/>
              <a:gd name="connsiteX34" fmla="*/ 2292148 w 8648452"/>
              <a:gd name="connsiteY34" fmla="*/ 907300 h 907300"/>
              <a:gd name="connsiteX35" fmla="*/ 1727682 w 8648452"/>
              <a:gd name="connsiteY35" fmla="*/ 907300 h 907300"/>
              <a:gd name="connsiteX36" fmla="*/ 1332555 w 8648452"/>
              <a:gd name="connsiteY36" fmla="*/ 907300 h 907300"/>
              <a:gd name="connsiteX37" fmla="*/ 937429 w 8648452"/>
              <a:gd name="connsiteY37" fmla="*/ 907300 h 907300"/>
              <a:gd name="connsiteX38" fmla="*/ 90730 w 8648452"/>
              <a:gd name="connsiteY38" fmla="*/ 907300 h 907300"/>
              <a:gd name="connsiteX39" fmla="*/ 0 w 8648452"/>
              <a:gd name="connsiteY39" fmla="*/ 816570 h 907300"/>
              <a:gd name="connsiteX40" fmla="*/ 0 w 8648452"/>
              <a:gd name="connsiteY40" fmla="*/ 439133 h 907300"/>
              <a:gd name="connsiteX41" fmla="*/ 0 w 8648452"/>
              <a:gd name="connsiteY41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8648452" h="907300" fill="none" extrusionOk="0">
                <a:moveTo>
                  <a:pt x="0" y="90730"/>
                </a:moveTo>
                <a:cubicBezTo>
                  <a:pt x="2588" y="41273"/>
                  <a:pt x="37483" y="-10874"/>
                  <a:pt x="90730" y="0"/>
                </a:cubicBezTo>
                <a:cubicBezTo>
                  <a:pt x="247084" y="-36011"/>
                  <a:pt x="493997" y="28183"/>
                  <a:pt x="824536" y="0"/>
                </a:cubicBezTo>
                <a:cubicBezTo>
                  <a:pt x="1155075" y="-28183"/>
                  <a:pt x="992744" y="14092"/>
                  <a:pt x="1134992" y="0"/>
                </a:cubicBezTo>
                <a:cubicBezTo>
                  <a:pt x="1277240" y="-14092"/>
                  <a:pt x="1458854" y="9871"/>
                  <a:pt x="1699458" y="0"/>
                </a:cubicBezTo>
                <a:cubicBezTo>
                  <a:pt x="1940062" y="-9871"/>
                  <a:pt x="2095327" y="46952"/>
                  <a:pt x="2263925" y="0"/>
                </a:cubicBezTo>
                <a:cubicBezTo>
                  <a:pt x="2432523" y="-46952"/>
                  <a:pt x="2421592" y="7276"/>
                  <a:pt x="2574381" y="0"/>
                </a:cubicBezTo>
                <a:cubicBezTo>
                  <a:pt x="2727170" y="-7276"/>
                  <a:pt x="2773922" y="42275"/>
                  <a:pt x="2969507" y="0"/>
                </a:cubicBezTo>
                <a:cubicBezTo>
                  <a:pt x="3165092" y="-42275"/>
                  <a:pt x="3199048" y="15511"/>
                  <a:pt x="3364634" y="0"/>
                </a:cubicBezTo>
                <a:cubicBezTo>
                  <a:pt x="3530220" y="-15511"/>
                  <a:pt x="3638951" y="13548"/>
                  <a:pt x="3759760" y="0"/>
                </a:cubicBezTo>
                <a:cubicBezTo>
                  <a:pt x="3880569" y="-13548"/>
                  <a:pt x="4204841" y="30408"/>
                  <a:pt x="4324226" y="0"/>
                </a:cubicBezTo>
                <a:cubicBezTo>
                  <a:pt x="4443611" y="-30408"/>
                  <a:pt x="4605883" y="218"/>
                  <a:pt x="4804022" y="0"/>
                </a:cubicBezTo>
                <a:cubicBezTo>
                  <a:pt x="5002161" y="-218"/>
                  <a:pt x="5128138" y="52112"/>
                  <a:pt x="5283818" y="0"/>
                </a:cubicBezTo>
                <a:cubicBezTo>
                  <a:pt x="5439498" y="-52112"/>
                  <a:pt x="5765871" y="25847"/>
                  <a:pt x="6017624" y="0"/>
                </a:cubicBezTo>
                <a:cubicBezTo>
                  <a:pt x="6269377" y="-25847"/>
                  <a:pt x="6303338" y="32316"/>
                  <a:pt x="6412751" y="0"/>
                </a:cubicBezTo>
                <a:cubicBezTo>
                  <a:pt x="6522164" y="-32316"/>
                  <a:pt x="6915407" y="28057"/>
                  <a:pt x="7061887" y="0"/>
                </a:cubicBezTo>
                <a:cubicBezTo>
                  <a:pt x="7208367" y="-28057"/>
                  <a:pt x="7316995" y="39021"/>
                  <a:pt x="7457013" y="0"/>
                </a:cubicBezTo>
                <a:cubicBezTo>
                  <a:pt x="7597031" y="-39021"/>
                  <a:pt x="7797634" y="44068"/>
                  <a:pt x="8021479" y="0"/>
                </a:cubicBezTo>
                <a:cubicBezTo>
                  <a:pt x="8245324" y="-44068"/>
                  <a:pt x="8359174" y="49837"/>
                  <a:pt x="8557722" y="0"/>
                </a:cubicBezTo>
                <a:cubicBezTo>
                  <a:pt x="8609284" y="888"/>
                  <a:pt x="8646906" y="40826"/>
                  <a:pt x="8648452" y="90730"/>
                </a:cubicBezTo>
                <a:cubicBezTo>
                  <a:pt x="8670877" y="242042"/>
                  <a:pt x="8616973" y="360295"/>
                  <a:pt x="8648452" y="468167"/>
                </a:cubicBezTo>
                <a:cubicBezTo>
                  <a:pt x="8679931" y="576039"/>
                  <a:pt x="8614405" y="695376"/>
                  <a:pt x="8648452" y="816570"/>
                </a:cubicBezTo>
                <a:cubicBezTo>
                  <a:pt x="8655123" y="874318"/>
                  <a:pt x="8597905" y="897322"/>
                  <a:pt x="8557722" y="907300"/>
                </a:cubicBezTo>
                <a:cubicBezTo>
                  <a:pt x="8437381" y="949852"/>
                  <a:pt x="8342973" y="864061"/>
                  <a:pt x="8162596" y="907300"/>
                </a:cubicBezTo>
                <a:cubicBezTo>
                  <a:pt x="7982219" y="950539"/>
                  <a:pt x="7621339" y="823506"/>
                  <a:pt x="7428790" y="907300"/>
                </a:cubicBezTo>
                <a:cubicBezTo>
                  <a:pt x="7236241" y="991094"/>
                  <a:pt x="6909376" y="865639"/>
                  <a:pt x="6694984" y="907300"/>
                </a:cubicBezTo>
                <a:cubicBezTo>
                  <a:pt x="6480592" y="948961"/>
                  <a:pt x="6313937" y="883047"/>
                  <a:pt x="6215188" y="907300"/>
                </a:cubicBezTo>
                <a:cubicBezTo>
                  <a:pt x="6116439" y="931553"/>
                  <a:pt x="5868195" y="879505"/>
                  <a:pt x="5735391" y="907300"/>
                </a:cubicBezTo>
                <a:cubicBezTo>
                  <a:pt x="5602587" y="935095"/>
                  <a:pt x="5429740" y="861093"/>
                  <a:pt x="5340265" y="907300"/>
                </a:cubicBezTo>
                <a:cubicBezTo>
                  <a:pt x="5250790" y="953507"/>
                  <a:pt x="4943088" y="864093"/>
                  <a:pt x="4775799" y="907300"/>
                </a:cubicBezTo>
                <a:cubicBezTo>
                  <a:pt x="4608510" y="950507"/>
                  <a:pt x="4409697" y="853263"/>
                  <a:pt x="4126663" y="907300"/>
                </a:cubicBezTo>
                <a:cubicBezTo>
                  <a:pt x="3843629" y="961337"/>
                  <a:pt x="3777096" y="870375"/>
                  <a:pt x="3646867" y="907300"/>
                </a:cubicBezTo>
                <a:cubicBezTo>
                  <a:pt x="3516638" y="944225"/>
                  <a:pt x="3479532" y="890116"/>
                  <a:pt x="3336410" y="907300"/>
                </a:cubicBezTo>
                <a:cubicBezTo>
                  <a:pt x="3193288" y="924484"/>
                  <a:pt x="3060216" y="860020"/>
                  <a:pt x="2941284" y="907300"/>
                </a:cubicBezTo>
                <a:cubicBezTo>
                  <a:pt x="2822352" y="954580"/>
                  <a:pt x="2552083" y="876618"/>
                  <a:pt x="2292148" y="907300"/>
                </a:cubicBezTo>
                <a:cubicBezTo>
                  <a:pt x="2032213" y="937982"/>
                  <a:pt x="1864319" y="899240"/>
                  <a:pt x="1727682" y="907300"/>
                </a:cubicBezTo>
                <a:cubicBezTo>
                  <a:pt x="1591045" y="915360"/>
                  <a:pt x="1482638" y="890933"/>
                  <a:pt x="1332555" y="907300"/>
                </a:cubicBezTo>
                <a:cubicBezTo>
                  <a:pt x="1182472" y="923667"/>
                  <a:pt x="1035558" y="905291"/>
                  <a:pt x="937429" y="907300"/>
                </a:cubicBezTo>
                <a:cubicBezTo>
                  <a:pt x="839300" y="909309"/>
                  <a:pt x="438812" y="833492"/>
                  <a:pt x="90730" y="907300"/>
                </a:cubicBezTo>
                <a:cubicBezTo>
                  <a:pt x="28166" y="898971"/>
                  <a:pt x="1794" y="862753"/>
                  <a:pt x="0" y="816570"/>
                </a:cubicBezTo>
                <a:cubicBezTo>
                  <a:pt x="-20172" y="665520"/>
                  <a:pt x="5305" y="545926"/>
                  <a:pt x="0" y="439133"/>
                </a:cubicBezTo>
                <a:cubicBezTo>
                  <a:pt x="-5305" y="332340"/>
                  <a:pt x="31289" y="189318"/>
                  <a:pt x="0" y="90730"/>
                </a:cubicBezTo>
                <a:close/>
              </a:path>
              <a:path w="8648452" h="907300" stroke="0" extrusionOk="0">
                <a:moveTo>
                  <a:pt x="0" y="90730"/>
                </a:moveTo>
                <a:cubicBezTo>
                  <a:pt x="-58" y="51747"/>
                  <a:pt x="29834" y="-4544"/>
                  <a:pt x="90730" y="0"/>
                </a:cubicBezTo>
                <a:cubicBezTo>
                  <a:pt x="287062" y="-17071"/>
                  <a:pt x="415857" y="68162"/>
                  <a:pt x="739866" y="0"/>
                </a:cubicBezTo>
                <a:cubicBezTo>
                  <a:pt x="1063875" y="-68162"/>
                  <a:pt x="983931" y="30720"/>
                  <a:pt x="1219662" y="0"/>
                </a:cubicBezTo>
                <a:cubicBezTo>
                  <a:pt x="1455393" y="-30720"/>
                  <a:pt x="1395064" y="23723"/>
                  <a:pt x="1530119" y="0"/>
                </a:cubicBezTo>
                <a:cubicBezTo>
                  <a:pt x="1665174" y="-23723"/>
                  <a:pt x="2091517" y="71413"/>
                  <a:pt x="2263925" y="0"/>
                </a:cubicBezTo>
                <a:cubicBezTo>
                  <a:pt x="2436333" y="-71413"/>
                  <a:pt x="2767418" y="6621"/>
                  <a:pt x="2913061" y="0"/>
                </a:cubicBezTo>
                <a:cubicBezTo>
                  <a:pt x="3058704" y="-6621"/>
                  <a:pt x="3426437" y="85207"/>
                  <a:pt x="3646867" y="0"/>
                </a:cubicBezTo>
                <a:cubicBezTo>
                  <a:pt x="3867297" y="-85207"/>
                  <a:pt x="4052852" y="35271"/>
                  <a:pt x="4296003" y="0"/>
                </a:cubicBezTo>
                <a:cubicBezTo>
                  <a:pt x="4539154" y="-35271"/>
                  <a:pt x="4488890" y="2852"/>
                  <a:pt x="4606459" y="0"/>
                </a:cubicBezTo>
                <a:cubicBezTo>
                  <a:pt x="4724028" y="-2852"/>
                  <a:pt x="4983495" y="13636"/>
                  <a:pt x="5086255" y="0"/>
                </a:cubicBezTo>
                <a:cubicBezTo>
                  <a:pt x="5189015" y="-13636"/>
                  <a:pt x="5511202" y="52005"/>
                  <a:pt x="5820061" y="0"/>
                </a:cubicBezTo>
                <a:cubicBezTo>
                  <a:pt x="6128920" y="-52005"/>
                  <a:pt x="6059100" y="30968"/>
                  <a:pt x="6215188" y="0"/>
                </a:cubicBezTo>
                <a:cubicBezTo>
                  <a:pt x="6371276" y="-30968"/>
                  <a:pt x="6447553" y="17273"/>
                  <a:pt x="6525644" y="0"/>
                </a:cubicBezTo>
                <a:cubicBezTo>
                  <a:pt x="6603735" y="-17273"/>
                  <a:pt x="6870371" y="63642"/>
                  <a:pt x="7174780" y="0"/>
                </a:cubicBezTo>
                <a:cubicBezTo>
                  <a:pt x="7479189" y="-63642"/>
                  <a:pt x="7434060" y="11908"/>
                  <a:pt x="7654576" y="0"/>
                </a:cubicBezTo>
                <a:cubicBezTo>
                  <a:pt x="7875092" y="-11908"/>
                  <a:pt x="7877262" y="5397"/>
                  <a:pt x="7965033" y="0"/>
                </a:cubicBezTo>
                <a:cubicBezTo>
                  <a:pt x="8052804" y="-5397"/>
                  <a:pt x="8413920" y="26270"/>
                  <a:pt x="8557722" y="0"/>
                </a:cubicBezTo>
                <a:cubicBezTo>
                  <a:pt x="8598659" y="-5821"/>
                  <a:pt x="8642986" y="39050"/>
                  <a:pt x="8648452" y="90730"/>
                </a:cubicBezTo>
                <a:cubicBezTo>
                  <a:pt x="8683788" y="235054"/>
                  <a:pt x="8644214" y="271476"/>
                  <a:pt x="8648452" y="431875"/>
                </a:cubicBezTo>
                <a:cubicBezTo>
                  <a:pt x="8652690" y="592274"/>
                  <a:pt x="8615183" y="652847"/>
                  <a:pt x="8648452" y="816570"/>
                </a:cubicBezTo>
                <a:cubicBezTo>
                  <a:pt x="8641452" y="857278"/>
                  <a:pt x="8604396" y="901422"/>
                  <a:pt x="8557722" y="907300"/>
                </a:cubicBezTo>
                <a:cubicBezTo>
                  <a:pt x="8302665" y="939218"/>
                  <a:pt x="8232452" y="851315"/>
                  <a:pt x="7908586" y="907300"/>
                </a:cubicBezTo>
                <a:cubicBezTo>
                  <a:pt x="7584720" y="963285"/>
                  <a:pt x="7718637" y="902637"/>
                  <a:pt x="7598130" y="907300"/>
                </a:cubicBezTo>
                <a:cubicBezTo>
                  <a:pt x="7477623" y="911963"/>
                  <a:pt x="7081603" y="840125"/>
                  <a:pt x="6948994" y="907300"/>
                </a:cubicBezTo>
                <a:cubicBezTo>
                  <a:pt x="6816385" y="974475"/>
                  <a:pt x="6455605" y="897322"/>
                  <a:pt x="6299857" y="907300"/>
                </a:cubicBezTo>
                <a:cubicBezTo>
                  <a:pt x="6144109" y="917278"/>
                  <a:pt x="6056891" y="853483"/>
                  <a:pt x="5820061" y="907300"/>
                </a:cubicBezTo>
                <a:cubicBezTo>
                  <a:pt x="5583231" y="961117"/>
                  <a:pt x="5411348" y="835389"/>
                  <a:pt x="5170925" y="907300"/>
                </a:cubicBezTo>
                <a:cubicBezTo>
                  <a:pt x="4930502" y="979211"/>
                  <a:pt x="4863090" y="862126"/>
                  <a:pt x="4775799" y="907300"/>
                </a:cubicBezTo>
                <a:cubicBezTo>
                  <a:pt x="4688508" y="952474"/>
                  <a:pt x="4572918" y="895106"/>
                  <a:pt x="4465343" y="907300"/>
                </a:cubicBezTo>
                <a:cubicBezTo>
                  <a:pt x="4357768" y="919494"/>
                  <a:pt x="4111145" y="905164"/>
                  <a:pt x="3985546" y="907300"/>
                </a:cubicBezTo>
                <a:cubicBezTo>
                  <a:pt x="3859947" y="909436"/>
                  <a:pt x="3558544" y="866750"/>
                  <a:pt x="3336410" y="907300"/>
                </a:cubicBezTo>
                <a:cubicBezTo>
                  <a:pt x="3114276" y="947850"/>
                  <a:pt x="2990955" y="878392"/>
                  <a:pt x="2771944" y="907300"/>
                </a:cubicBezTo>
                <a:cubicBezTo>
                  <a:pt x="2552933" y="936208"/>
                  <a:pt x="2404840" y="885028"/>
                  <a:pt x="2122808" y="907300"/>
                </a:cubicBezTo>
                <a:cubicBezTo>
                  <a:pt x="1840776" y="929572"/>
                  <a:pt x="1779919" y="901050"/>
                  <a:pt x="1643012" y="907300"/>
                </a:cubicBezTo>
                <a:cubicBezTo>
                  <a:pt x="1506105" y="913550"/>
                  <a:pt x="1307722" y="878989"/>
                  <a:pt x="1163216" y="907300"/>
                </a:cubicBezTo>
                <a:cubicBezTo>
                  <a:pt x="1018710" y="935611"/>
                  <a:pt x="335994" y="783634"/>
                  <a:pt x="90730" y="907300"/>
                </a:cubicBezTo>
                <a:cubicBezTo>
                  <a:pt x="41535" y="905793"/>
                  <a:pt x="-8077" y="867805"/>
                  <a:pt x="0" y="816570"/>
                </a:cubicBezTo>
                <a:cubicBezTo>
                  <a:pt x="-33254" y="657757"/>
                  <a:pt x="12895" y="575719"/>
                  <a:pt x="0" y="439133"/>
                </a:cubicBezTo>
                <a:cubicBezTo>
                  <a:pt x="-12895" y="302547"/>
                  <a:pt x="25936" y="211693"/>
                  <a:pt x="0" y="90730"/>
                </a:cubicBezTo>
                <a:close/>
              </a:path>
            </a:pathLst>
          </a:custGeom>
          <a:solidFill>
            <a:srgbClr val="9DFA98"/>
          </a:solidFill>
          <a:ln>
            <a:extLst>
              <a:ext uri="{C807C97D-BFC1-408E-A445-0C87EB9F89A2}">
                <ask:lineSketchStyleProps xmlns:ask="http://schemas.microsoft.com/office/drawing/2018/sketchyshapes" sd="4235559539">
                  <a:custGeom>
                    <a:avLst/>
                    <a:gdLst>
                      <a:gd name="connsiteX0" fmla="*/ 0 w 8648452"/>
                      <a:gd name="connsiteY0" fmla="*/ 90730 h 907300"/>
                      <a:gd name="connsiteX1" fmla="*/ 90730 w 8648452"/>
                      <a:gd name="connsiteY1" fmla="*/ 0 h 907300"/>
                      <a:gd name="connsiteX2" fmla="*/ 8557722 w 8648452"/>
                      <a:gd name="connsiteY2" fmla="*/ 0 h 907300"/>
                      <a:gd name="connsiteX3" fmla="*/ 8648452 w 8648452"/>
                      <a:gd name="connsiteY3" fmla="*/ 90730 h 907300"/>
                      <a:gd name="connsiteX4" fmla="*/ 8648452 w 8648452"/>
                      <a:gd name="connsiteY4" fmla="*/ 816570 h 907300"/>
                      <a:gd name="connsiteX5" fmla="*/ 8557722 w 8648452"/>
                      <a:gd name="connsiteY5" fmla="*/ 907300 h 907300"/>
                      <a:gd name="connsiteX6" fmla="*/ 90730 w 8648452"/>
                      <a:gd name="connsiteY6" fmla="*/ 907300 h 907300"/>
                      <a:gd name="connsiteX7" fmla="*/ 0 w 8648452"/>
                      <a:gd name="connsiteY7" fmla="*/ 816570 h 907300"/>
                      <a:gd name="connsiteX8" fmla="*/ 0 w 8648452"/>
                      <a:gd name="connsiteY8" fmla="*/ 90730 h 907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648452" h="907300">
                        <a:moveTo>
                          <a:pt x="0" y="90730"/>
                        </a:moveTo>
                        <a:cubicBezTo>
                          <a:pt x="0" y="40621"/>
                          <a:pt x="40621" y="0"/>
                          <a:pt x="90730" y="0"/>
                        </a:cubicBezTo>
                        <a:lnTo>
                          <a:pt x="8557722" y="0"/>
                        </a:lnTo>
                        <a:cubicBezTo>
                          <a:pt x="8607831" y="0"/>
                          <a:pt x="8648452" y="40621"/>
                          <a:pt x="8648452" y="90730"/>
                        </a:cubicBezTo>
                        <a:lnTo>
                          <a:pt x="8648452" y="816570"/>
                        </a:lnTo>
                        <a:cubicBezTo>
                          <a:pt x="8648452" y="866679"/>
                          <a:pt x="8607831" y="907300"/>
                          <a:pt x="8557722" y="907300"/>
                        </a:cubicBezTo>
                        <a:lnTo>
                          <a:pt x="90730" y="907300"/>
                        </a:lnTo>
                        <a:cubicBezTo>
                          <a:pt x="40621" y="907300"/>
                          <a:pt x="0" y="866679"/>
                          <a:pt x="0" y="816570"/>
                        </a:cubicBezTo>
                        <a:lnTo>
                          <a:pt x="0" y="9073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Durante o período colonial, as drogas do sertão eram exportadas pelas missões religiosas para a Europa, onde eram muito valorizadas.</a:t>
            </a:r>
          </a:p>
        </p:txBody>
      </p:sp>
      <p:sp>
        <p:nvSpPr>
          <p:cNvPr id="10" name="Forma Livre: Forma 9">
            <a:extLst>
              <a:ext uri="{FF2B5EF4-FFF2-40B4-BE49-F238E27FC236}">
                <a16:creationId xmlns:a16="http://schemas.microsoft.com/office/drawing/2014/main" id="{2C9B04FB-0B94-A939-524C-5E9EF4EB8674}"/>
              </a:ext>
            </a:extLst>
          </p:cNvPr>
          <p:cNvSpPr/>
          <p:nvPr/>
        </p:nvSpPr>
        <p:spPr>
          <a:xfrm>
            <a:off x="2271249" y="4986909"/>
            <a:ext cx="8648452" cy="907300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401186 w 8648452"/>
              <a:gd name="connsiteY2" fmla="*/ 0 h 907300"/>
              <a:gd name="connsiteX3" fmla="*/ 796313 w 8648452"/>
              <a:gd name="connsiteY3" fmla="*/ 0 h 907300"/>
              <a:gd name="connsiteX4" fmla="*/ 1445449 w 8648452"/>
              <a:gd name="connsiteY4" fmla="*/ 0 h 907300"/>
              <a:gd name="connsiteX5" fmla="*/ 2179255 w 8648452"/>
              <a:gd name="connsiteY5" fmla="*/ 0 h 907300"/>
              <a:gd name="connsiteX6" fmla="*/ 2659051 w 8648452"/>
              <a:gd name="connsiteY6" fmla="*/ 0 h 907300"/>
              <a:gd name="connsiteX7" fmla="*/ 3392857 w 8648452"/>
              <a:gd name="connsiteY7" fmla="*/ 0 h 907300"/>
              <a:gd name="connsiteX8" fmla="*/ 3872653 w 8648452"/>
              <a:gd name="connsiteY8" fmla="*/ 0 h 907300"/>
              <a:gd name="connsiteX9" fmla="*/ 4183109 w 8648452"/>
              <a:gd name="connsiteY9" fmla="*/ 0 h 907300"/>
              <a:gd name="connsiteX10" fmla="*/ 4916915 w 8648452"/>
              <a:gd name="connsiteY10" fmla="*/ 0 h 907300"/>
              <a:gd name="connsiteX11" fmla="*/ 5312042 w 8648452"/>
              <a:gd name="connsiteY11" fmla="*/ 0 h 907300"/>
              <a:gd name="connsiteX12" fmla="*/ 5876508 w 8648452"/>
              <a:gd name="connsiteY12" fmla="*/ 0 h 907300"/>
              <a:gd name="connsiteX13" fmla="*/ 6440974 w 8648452"/>
              <a:gd name="connsiteY13" fmla="*/ 0 h 907300"/>
              <a:gd name="connsiteX14" fmla="*/ 6751430 w 8648452"/>
              <a:gd name="connsiteY14" fmla="*/ 0 h 907300"/>
              <a:gd name="connsiteX15" fmla="*/ 7485236 w 8648452"/>
              <a:gd name="connsiteY15" fmla="*/ 0 h 907300"/>
              <a:gd name="connsiteX16" fmla="*/ 8049702 w 8648452"/>
              <a:gd name="connsiteY16" fmla="*/ 0 h 907300"/>
              <a:gd name="connsiteX17" fmla="*/ 8557722 w 8648452"/>
              <a:gd name="connsiteY17" fmla="*/ 0 h 907300"/>
              <a:gd name="connsiteX18" fmla="*/ 8648452 w 8648452"/>
              <a:gd name="connsiteY18" fmla="*/ 90730 h 907300"/>
              <a:gd name="connsiteX19" fmla="*/ 8648452 w 8648452"/>
              <a:gd name="connsiteY19" fmla="*/ 439133 h 907300"/>
              <a:gd name="connsiteX20" fmla="*/ 8648452 w 8648452"/>
              <a:gd name="connsiteY20" fmla="*/ 816570 h 907300"/>
              <a:gd name="connsiteX21" fmla="*/ 8557722 w 8648452"/>
              <a:gd name="connsiteY21" fmla="*/ 907300 h 907300"/>
              <a:gd name="connsiteX22" fmla="*/ 7993256 w 8648452"/>
              <a:gd name="connsiteY22" fmla="*/ 907300 h 907300"/>
              <a:gd name="connsiteX23" fmla="*/ 7259450 w 8648452"/>
              <a:gd name="connsiteY23" fmla="*/ 907300 h 907300"/>
              <a:gd name="connsiteX24" fmla="*/ 6779654 w 8648452"/>
              <a:gd name="connsiteY24" fmla="*/ 907300 h 907300"/>
              <a:gd name="connsiteX25" fmla="*/ 6384527 w 8648452"/>
              <a:gd name="connsiteY25" fmla="*/ 907300 h 907300"/>
              <a:gd name="connsiteX26" fmla="*/ 5650721 w 8648452"/>
              <a:gd name="connsiteY26" fmla="*/ 907300 h 907300"/>
              <a:gd name="connsiteX27" fmla="*/ 4916915 w 8648452"/>
              <a:gd name="connsiteY27" fmla="*/ 907300 h 907300"/>
              <a:gd name="connsiteX28" fmla="*/ 4606459 w 8648452"/>
              <a:gd name="connsiteY28" fmla="*/ 907300 h 907300"/>
              <a:gd name="connsiteX29" fmla="*/ 4041993 w 8648452"/>
              <a:gd name="connsiteY29" fmla="*/ 907300 h 907300"/>
              <a:gd name="connsiteX30" fmla="*/ 3477527 w 8648452"/>
              <a:gd name="connsiteY30" fmla="*/ 907300 h 907300"/>
              <a:gd name="connsiteX31" fmla="*/ 3167070 w 8648452"/>
              <a:gd name="connsiteY31" fmla="*/ 907300 h 907300"/>
              <a:gd name="connsiteX32" fmla="*/ 2687274 w 8648452"/>
              <a:gd name="connsiteY32" fmla="*/ 907300 h 907300"/>
              <a:gd name="connsiteX33" fmla="*/ 2122808 w 8648452"/>
              <a:gd name="connsiteY33" fmla="*/ 907300 h 907300"/>
              <a:gd name="connsiteX34" fmla="*/ 1473672 w 8648452"/>
              <a:gd name="connsiteY34" fmla="*/ 907300 h 907300"/>
              <a:gd name="connsiteX35" fmla="*/ 739866 w 8648452"/>
              <a:gd name="connsiteY35" fmla="*/ 907300 h 907300"/>
              <a:gd name="connsiteX36" fmla="*/ 90730 w 8648452"/>
              <a:gd name="connsiteY36" fmla="*/ 907300 h 907300"/>
              <a:gd name="connsiteX37" fmla="*/ 0 w 8648452"/>
              <a:gd name="connsiteY37" fmla="*/ 816570 h 907300"/>
              <a:gd name="connsiteX38" fmla="*/ 0 w 8648452"/>
              <a:gd name="connsiteY38" fmla="*/ 475425 h 907300"/>
              <a:gd name="connsiteX39" fmla="*/ 0 w 8648452"/>
              <a:gd name="connsiteY39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648452" h="907300" fill="none" extrusionOk="0">
                <a:moveTo>
                  <a:pt x="0" y="90730"/>
                </a:moveTo>
                <a:cubicBezTo>
                  <a:pt x="-4047" y="53941"/>
                  <a:pt x="50640" y="9615"/>
                  <a:pt x="90730" y="0"/>
                </a:cubicBezTo>
                <a:cubicBezTo>
                  <a:pt x="205203" y="-29948"/>
                  <a:pt x="298461" y="17962"/>
                  <a:pt x="401186" y="0"/>
                </a:cubicBezTo>
                <a:cubicBezTo>
                  <a:pt x="503911" y="-17962"/>
                  <a:pt x="617597" y="42720"/>
                  <a:pt x="796313" y="0"/>
                </a:cubicBezTo>
                <a:cubicBezTo>
                  <a:pt x="975029" y="-42720"/>
                  <a:pt x="1270235" y="20436"/>
                  <a:pt x="1445449" y="0"/>
                </a:cubicBezTo>
                <a:cubicBezTo>
                  <a:pt x="1620663" y="-20436"/>
                  <a:pt x="2023970" y="69192"/>
                  <a:pt x="2179255" y="0"/>
                </a:cubicBezTo>
                <a:cubicBezTo>
                  <a:pt x="2334540" y="-69192"/>
                  <a:pt x="2489829" y="7783"/>
                  <a:pt x="2659051" y="0"/>
                </a:cubicBezTo>
                <a:cubicBezTo>
                  <a:pt x="2828273" y="-7783"/>
                  <a:pt x="3136958" y="41666"/>
                  <a:pt x="3392857" y="0"/>
                </a:cubicBezTo>
                <a:cubicBezTo>
                  <a:pt x="3648756" y="-41666"/>
                  <a:pt x="3657870" y="34658"/>
                  <a:pt x="3872653" y="0"/>
                </a:cubicBezTo>
                <a:cubicBezTo>
                  <a:pt x="4087436" y="-34658"/>
                  <a:pt x="4115022" y="35427"/>
                  <a:pt x="4183109" y="0"/>
                </a:cubicBezTo>
                <a:cubicBezTo>
                  <a:pt x="4251196" y="-35427"/>
                  <a:pt x="4747962" y="1666"/>
                  <a:pt x="4916915" y="0"/>
                </a:cubicBezTo>
                <a:cubicBezTo>
                  <a:pt x="5085868" y="-1666"/>
                  <a:pt x="5204844" y="6717"/>
                  <a:pt x="5312042" y="0"/>
                </a:cubicBezTo>
                <a:cubicBezTo>
                  <a:pt x="5419240" y="-6717"/>
                  <a:pt x="5687006" y="18816"/>
                  <a:pt x="5876508" y="0"/>
                </a:cubicBezTo>
                <a:cubicBezTo>
                  <a:pt x="6066010" y="-18816"/>
                  <a:pt x="6295481" y="22567"/>
                  <a:pt x="6440974" y="0"/>
                </a:cubicBezTo>
                <a:cubicBezTo>
                  <a:pt x="6586467" y="-22567"/>
                  <a:pt x="6643899" y="19217"/>
                  <a:pt x="6751430" y="0"/>
                </a:cubicBezTo>
                <a:cubicBezTo>
                  <a:pt x="6858961" y="-19217"/>
                  <a:pt x="7308260" y="19299"/>
                  <a:pt x="7485236" y="0"/>
                </a:cubicBezTo>
                <a:cubicBezTo>
                  <a:pt x="7662212" y="-19299"/>
                  <a:pt x="7881472" y="53196"/>
                  <a:pt x="8049702" y="0"/>
                </a:cubicBezTo>
                <a:cubicBezTo>
                  <a:pt x="8217932" y="-53196"/>
                  <a:pt x="8310593" y="45668"/>
                  <a:pt x="8557722" y="0"/>
                </a:cubicBezTo>
                <a:cubicBezTo>
                  <a:pt x="8618227" y="-3093"/>
                  <a:pt x="8649237" y="39691"/>
                  <a:pt x="8648452" y="90730"/>
                </a:cubicBezTo>
                <a:cubicBezTo>
                  <a:pt x="8670199" y="182463"/>
                  <a:pt x="8630771" y="314795"/>
                  <a:pt x="8648452" y="439133"/>
                </a:cubicBezTo>
                <a:cubicBezTo>
                  <a:pt x="8666133" y="563471"/>
                  <a:pt x="8647516" y="735660"/>
                  <a:pt x="8648452" y="816570"/>
                </a:cubicBezTo>
                <a:cubicBezTo>
                  <a:pt x="8653832" y="867476"/>
                  <a:pt x="8617434" y="916223"/>
                  <a:pt x="8557722" y="907300"/>
                </a:cubicBezTo>
                <a:cubicBezTo>
                  <a:pt x="8366647" y="919209"/>
                  <a:pt x="8112919" y="873628"/>
                  <a:pt x="7993256" y="907300"/>
                </a:cubicBezTo>
                <a:cubicBezTo>
                  <a:pt x="7873593" y="940972"/>
                  <a:pt x="7431611" y="891456"/>
                  <a:pt x="7259450" y="907300"/>
                </a:cubicBezTo>
                <a:cubicBezTo>
                  <a:pt x="7087289" y="923144"/>
                  <a:pt x="6883682" y="852397"/>
                  <a:pt x="6779654" y="907300"/>
                </a:cubicBezTo>
                <a:cubicBezTo>
                  <a:pt x="6675626" y="962203"/>
                  <a:pt x="6581352" y="862755"/>
                  <a:pt x="6384527" y="907300"/>
                </a:cubicBezTo>
                <a:cubicBezTo>
                  <a:pt x="6187702" y="951845"/>
                  <a:pt x="5804645" y="880178"/>
                  <a:pt x="5650721" y="907300"/>
                </a:cubicBezTo>
                <a:cubicBezTo>
                  <a:pt x="5496797" y="934422"/>
                  <a:pt x="5154143" y="838596"/>
                  <a:pt x="4916915" y="907300"/>
                </a:cubicBezTo>
                <a:cubicBezTo>
                  <a:pt x="4679687" y="976004"/>
                  <a:pt x="4713228" y="879610"/>
                  <a:pt x="4606459" y="907300"/>
                </a:cubicBezTo>
                <a:cubicBezTo>
                  <a:pt x="4499690" y="934990"/>
                  <a:pt x="4255319" y="879254"/>
                  <a:pt x="4041993" y="907300"/>
                </a:cubicBezTo>
                <a:cubicBezTo>
                  <a:pt x="3828667" y="935346"/>
                  <a:pt x="3654608" y="866555"/>
                  <a:pt x="3477527" y="907300"/>
                </a:cubicBezTo>
                <a:cubicBezTo>
                  <a:pt x="3300446" y="948045"/>
                  <a:pt x="3234186" y="904345"/>
                  <a:pt x="3167070" y="907300"/>
                </a:cubicBezTo>
                <a:cubicBezTo>
                  <a:pt x="3099954" y="910255"/>
                  <a:pt x="2852673" y="898713"/>
                  <a:pt x="2687274" y="907300"/>
                </a:cubicBezTo>
                <a:cubicBezTo>
                  <a:pt x="2521875" y="915887"/>
                  <a:pt x="2327756" y="853859"/>
                  <a:pt x="2122808" y="907300"/>
                </a:cubicBezTo>
                <a:cubicBezTo>
                  <a:pt x="1917860" y="960741"/>
                  <a:pt x="1717390" y="830043"/>
                  <a:pt x="1473672" y="907300"/>
                </a:cubicBezTo>
                <a:cubicBezTo>
                  <a:pt x="1229954" y="984557"/>
                  <a:pt x="1001990" y="882399"/>
                  <a:pt x="739866" y="907300"/>
                </a:cubicBezTo>
                <a:cubicBezTo>
                  <a:pt x="477742" y="932201"/>
                  <a:pt x="272543" y="841395"/>
                  <a:pt x="90730" y="907300"/>
                </a:cubicBezTo>
                <a:cubicBezTo>
                  <a:pt x="38459" y="907157"/>
                  <a:pt x="5384" y="866658"/>
                  <a:pt x="0" y="816570"/>
                </a:cubicBezTo>
                <a:cubicBezTo>
                  <a:pt x="-29612" y="720194"/>
                  <a:pt x="27037" y="558238"/>
                  <a:pt x="0" y="475425"/>
                </a:cubicBezTo>
                <a:cubicBezTo>
                  <a:pt x="-27037" y="392613"/>
                  <a:pt x="14345" y="208962"/>
                  <a:pt x="0" y="90730"/>
                </a:cubicBezTo>
                <a:close/>
              </a:path>
              <a:path w="8648452" h="907300" stroke="0" extrusionOk="0">
                <a:moveTo>
                  <a:pt x="0" y="90730"/>
                </a:moveTo>
                <a:cubicBezTo>
                  <a:pt x="2392" y="52731"/>
                  <a:pt x="49045" y="-3154"/>
                  <a:pt x="90730" y="0"/>
                </a:cubicBezTo>
                <a:cubicBezTo>
                  <a:pt x="232198" y="-32568"/>
                  <a:pt x="337274" y="25102"/>
                  <a:pt x="401186" y="0"/>
                </a:cubicBezTo>
                <a:cubicBezTo>
                  <a:pt x="465098" y="-25102"/>
                  <a:pt x="800451" y="47953"/>
                  <a:pt x="1050322" y="0"/>
                </a:cubicBezTo>
                <a:cubicBezTo>
                  <a:pt x="1300193" y="-47953"/>
                  <a:pt x="1311955" y="9612"/>
                  <a:pt x="1530119" y="0"/>
                </a:cubicBezTo>
                <a:cubicBezTo>
                  <a:pt x="1748283" y="-9612"/>
                  <a:pt x="1758049" y="14718"/>
                  <a:pt x="1925245" y="0"/>
                </a:cubicBezTo>
                <a:cubicBezTo>
                  <a:pt x="2092441" y="-14718"/>
                  <a:pt x="2196941" y="47343"/>
                  <a:pt x="2320371" y="0"/>
                </a:cubicBezTo>
                <a:cubicBezTo>
                  <a:pt x="2443801" y="-47343"/>
                  <a:pt x="2733465" y="57734"/>
                  <a:pt x="2969507" y="0"/>
                </a:cubicBezTo>
                <a:cubicBezTo>
                  <a:pt x="3205549" y="-57734"/>
                  <a:pt x="3186037" y="16310"/>
                  <a:pt x="3279964" y="0"/>
                </a:cubicBezTo>
                <a:cubicBezTo>
                  <a:pt x="3373891" y="-16310"/>
                  <a:pt x="3594257" y="11811"/>
                  <a:pt x="3675090" y="0"/>
                </a:cubicBezTo>
                <a:cubicBezTo>
                  <a:pt x="3755923" y="-11811"/>
                  <a:pt x="3977334" y="62697"/>
                  <a:pt x="4239556" y="0"/>
                </a:cubicBezTo>
                <a:cubicBezTo>
                  <a:pt x="4501778" y="-62697"/>
                  <a:pt x="4566969" y="12757"/>
                  <a:pt x="4804022" y="0"/>
                </a:cubicBezTo>
                <a:cubicBezTo>
                  <a:pt x="5041075" y="-12757"/>
                  <a:pt x="5182975" y="11037"/>
                  <a:pt x="5283818" y="0"/>
                </a:cubicBezTo>
                <a:cubicBezTo>
                  <a:pt x="5384661" y="-11037"/>
                  <a:pt x="5607864" y="66604"/>
                  <a:pt x="5848285" y="0"/>
                </a:cubicBezTo>
                <a:cubicBezTo>
                  <a:pt x="6088706" y="-66604"/>
                  <a:pt x="6222452" y="17712"/>
                  <a:pt x="6497421" y="0"/>
                </a:cubicBezTo>
                <a:cubicBezTo>
                  <a:pt x="6772390" y="-17712"/>
                  <a:pt x="6916152" y="18919"/>
                  <a:pt x="7146557" y="0"/>
                </a:cubicBezTo>
                <a:cubicBezTo>
                  <a:pt x="7376962" y="-18919"/>
                  <a:pt x="7330753" y="6659"/>
                  <a:pt x="7457013" y="0"/>
                </a:cubicBezTo>
                <a:cubicBezTo>
                  <a:pt x="7583273" y="-6659"/>
                  <a:pt x="8147830" y="10205"/>
                  <a:pt x="8557722" y="0"/>
                </a:cubicBezTo>
                <a:cubicBezTo>
                  <a:pt x="8607894" y="5381"/>
                  <a:pt x="8648266" y="43048"/>
                  <a:pt x="8648452" y="90730"/>
                </a:cubicBezTo>
                <a:cubicBezTo>
                  <a:pt x="8670288" y="238168"/>
                  <a:pt x="8619570" y="357240"/>
                  <a:pt x="8648452" y="453650"/>
                </a:cubicBezTo>
                <a:cubicBezTo>
                  <a:pt x="8677334" y="550060"/>
                  <a:pt x="8637494" y="686911"/>
                  <a:pt x="8648452" y="816570"/>
                </a:cubicBezTo>
                <a:cubicBezTo>
                  <a:pt x="8639725" y="873676"/>
                  <a:pt x="8594590" y="901727"/>
                  <a:pt x="8557722" y="907300"/>
                </a:cubicBezTo>
                <a:cubicBezTo>
                  <a:pt x="8455168" y="952376"/>
                  <a:pt x="8338287" y="902217"/>
                  <a:pt x="8162596" y="907300"/>
                </a:cubicBezTo>
                <a:cubicBezTo>
                  <a:pt x="7986905" y="912383"/>
                  <a:pt x="7827327" y="865894"/>
                  <a:pt x="7682799" y="907300"/>
                </a:cubicBezTo>
                <a:cubicBezTo>
                  <a:pt x="7538271" y="948706"/>
                  <a:pt x="7279369" y="877361"/>
                  <a:pt x="7033663" y="907300"/>
                </a:cubicBezTo>
                <a:cubicBezTo>
                  <a:pt x="6787957" y="937239"/>
                  <a:pt x="6531494" y="845170"/>
                  <a:pt x="6384527" y="907300"/>
                </a:cubicBezTo>
                <a:cubicBezTo>
                  <a:pt x="6237560" y="969430"/>
                  <a:pt x="6209811" y="873649"/>
                  <a:pt x="6074071" y="907300"/>
                </a:cubicBezTo>
                <a:cubicBezTo>
                  <a:pt x="5938331" y="940951"/>
                  <a:pt x="5898875" y="889283"/>
                  <a:pt x="5763615" y="907300"/>
                </a:cubicBezTo>
                <a:cubicBezTo>
                  <a:pt x="5628355" y="925317"/>
                  <a:pt x="5506495" y="903044"/>
                  <a:pt x="5368488" y="907300"/>
                </a:cubicBezTo>
                <a:cubicBezTo>
                  <a:pt x="5230481" y="911556"/>
                  <a:pt x="5059940" y="884121"/>
                  <a:pt x="4973362" y="907300"/>
                </a:cubicBezTo>
                <a:cubicBezTo>
                  <a:pt x="4886784" y="930479"/>
                  <a:pt x="4583223" y="884780"/>
                  <a:pt x="4408896" y="907300"/>
                </a:cubicBezTo>
                <a:cubicBezTo>
                  <a:pt x="4234569" y="929820"/>
                  <a:pt x="3894920" y="835217"/>
                  <a:pt x="3675090" y="907300"/>
                </a:cubicBezTo>
                <a:cubicBezTo>
                  <a:pt x="3455260" y="979383"/>
                  <a:pt x="3469024" y="891385"/>
                  <a:pt x="3279964" y="907300"/>
                </a:cubicBezTo>
                <a:cubicBezTo>
                  <a:pt x="3090904" y="923215"/>
                  <a:pt x="2970427" y="851859"/>
                  <a:pt x="2715498" y="907300"/>
                </a:cubicBezTo>
                <a:cubicBezTo>
                  <a:pt x="2460569" y="962741"/>
                  <a:pt x="2491555" y="871089"/>
                  <a:pt x="2405041" y="907300"/>
                </a:cubicBezTo>
                <a:cubicBezTo>
                  <a:pt x="2318527" y="943511"/>
                  <a:pt x="2117407" y="870690"/>
                  <a:pt x="1840575" y="907300"/>
                </a:cubicBezTo>
                <a:cubicBezTo>
                  <a:pt x="1563743" y="943910"/>
                  <a:pt x="1601140" y="866062"/>
                  <a:pt x="1445449" y="907300"/>
                </a:cubicBezTo>
                <a:cubicBezTo>
                  <a:pt x="1289758" y="948538"/>
                  <a:pt x="1050183" y="901217"/>
                  <a:pt x="880983" y="907300"/>
                </a:cubicBezTo>
                <a:cubicBezTo>
                  <a:pt x="711783" y="913383"/>
                  <a:pt x="385250" y="875858"/>
                  <a:pt x="90730" y="907300"/>
                </a:cubicBezTo>
                <a:cubicBezTo>
                  <a:pt x="39928" y="915589"/>
                  <a:pt x="-6610" y="869957"/>
                  <a:pt x="0" y="816570"/>
                </a:cubicBezTo>
                <a:cubicBezTo>
                  <a:pt x="-4119" y="691440"/>
                  <a:pt x="20984" y="527691"/>
                  <a:pt x="0" y="446392"/>
                </a:cubicBezTo>
                <a:cubicBezTo>
                  <a:pt x="-20984" y="365093"/>
                  <a:pt x="21817" y="257464"/>
                  <a:pt x="0" y="90730"/>
                </a:cubicBezTo>
                <a:close/>
              </a:path>
            </a:pathLst>
          </a:custGeom>
          <a:solidFill>
            <a:srgbClr val="51ED90"/>
          </a:solidFill>
          <a:ln>
            <a:extLst>
              <a:ext uri="{C807C97D-BFC1-408E-A445-0C87EB9F89A2}">
                <ask:lineSketchStyleProps xmlns:ask="http://schemas.microsoft.com/office/drawing/2018/sketchyshapes" sd="450104022">
                  <a:custGeom>
                    <a:avLst/>
                    <a:gdLst>
                      <a:gd name="connsiteX0" fmla="*/ 0 w 8648452"/>
                      <a:gd name="connsiteY0" fmla="*/ 90730 h 907300"/>
                      <a:gd name="connsiteX1" fmla="*/ 90730 w 8648452"/>
                      <a:gd name="connsiteY1" fmla="*/ 0 h 907300"/>
                      <a:gd name="connsiteX2" fmla="*/ 8557722 w 8648452"/>
                      <a:gd name="connsiteY2" fmla="*/ 0 h 907300"/>
                      <a:gd name="connsiteX3" fmla="*/ 8648452 w 8648452"/>
                      <a:gd name="connsiteY3" fmla="*/ 90730 h 907300"/>
                      <a:gd name="connsiteX4" fmla="*/ 8648452 w 8648452"/>
                      <a:gd name="connsiteY4" fmla="*/ 816570 h 907300"/>
                      <a:gd name="connsiteX5" fmla="*/ 8557722 w 8648452"/>
                      <a:gd name="connsiteY5" fmla="*/ 907300 h 907300"/>
                      <a:gd name="connsiteX6" fmla="*/ 90730 w 8648452"/>
                      <a:gd name="connsiteY6" fmla="*/ 907300 h 907300"/>
                      <a:gd name="connsiteX7" fmla="*/ 0 w 8648452"/>
                      <a:gd name="connsiteY7" fmla="*/ 816570 h 907300"/>
                      <a:gd name="connsiteX8" fmla="*/ 0 w 8648452"/>
                      <a:gd name="connsiteY8" fmla="*/ 90730 h 9073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8648452" h="907300">
                        <a:moveTo>
                          <a:pt x="0" y="90730"/>
                        </a:moveTo>
                        <a:cubicBezTo>
                          <a:pt x="0" y="40621"/>
                          <a:pt x="40621" y="0"/>
                          <a:pt x="90730" y="0"/>
                        </a:cubicBezTo>
                        <a:lnTo>
                          <a:pt x="8557722" y="0"/>
                        </a:lnTo>
                        <a:cubicBezTo>
                          <a:pt x="8607831" y="0"/>
                          <a:pt x="8648452" y="40621"/>
                          <a:pt x="8648452" y="90730"/>
                        </a:cubicBezTo>
                        <a:lnTo>
                          <a:pt x="8648452" y="816570"/>
                        </a:lnTo>
                        <a:cubicBezTo>
                          <a:pt x="8648452" y="866679"/>
                          <a:pt x="8607831" y="907300"/>
                          <a:pt x="8557722" y="907300"/>
                        </a:cubicBezTo>
                        <a:lnTo>
                          <a:pt x="90730" y="907300"/>
                        </a:lnTo>
                        <a:cubicBezTo>
                          <a:pt x="40621" y="907300"/>
                          <a:pt x="0" y="866679"/>
                          <a:pt x="0" y="816570"/>
                        </a:cubicBezTo>
                        <a:lnTo>
                          <a:pt x="0" y="9073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O trabalho de se embrenhar na mata, recolher as plantas e </a:t>
            </a:r>
            <a:r>
              <a:rPr lang="pt-BR" kern="1200" dirty="0" err="1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prepará-las</a:t>
            </a:r>
            <a:r>
              <a:rPr lang="pt-BR" kern="1200" dirty="0">
                <a:solidFill>
                  <a:schemeClr val="tx1"/>
                </a:solidFill>
                <a:latin typeface="Roboto" pitchFamily="2" charset="0"/>
                <a:ea typeface="Roboto" pitchFamily="2" charset="0"/>
              </a:rPr>
              <a:t> era feito pelos nativos. Os padres usavam o conhecimento indígena para fabricar remédios, que também eram vendidos na Europa.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10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654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280" y="764704"/>
            <a:ext cx="10969943" cy="1929413"/>
          </a:xfrm>
        </p:spPr>
        <p:txBody>
          <a:bodyPr>
            <a:noAutofit/>
          </a:bodyPr>
          <a:lstStyle/>
          <a:p>
            <a:pPr algn="l"/>
            <a:br>
              <a:rPr lang="pt-BR" sz="4000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  <a:t>Século XVII: expansão </a:t>
            </a:r>
            <a:br>
              <a:rPr lang="pt-BR" sz="4000" b="1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</a:br>
            <a:r>
              <a:rPr lang="pt-BR" sz="4000" b="1" dirty="0">
                <a:latin typeface="Calibri Light" panose="020F0302020204030204" pitchFamily="34" charset="0"/>
                <a:ea typeface="Roboto" pitchFamily="2" charset="0"/>
                <a:cs typeface="Calibri Light" panose="020F0302020204030204" pitchFamily="34" charset="0"/>
              </a:rPr>
              <a:t>da colônia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629280" y="3458925"/>
            <a:ext cx="611601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itchFamily="2" charset="0"/>
                <a:ea typeface="Roboto" pitchFamily="2" charset="0"/>
              </a:rPr>
              <a:t>• O processo de expansão da colônia</a:t>
            </a:r>
          </a:p>
          <a:p>
            <a:pPr marL="174625" indent="-174625"/>
            <a:r>
              <a:rPr lang="pt-BR" sz="2800" dirty="0">
                <a:latin typeface="Roboto" pitchFamily="2" charset="0"/>
                <a:ea typeface="Roboto" pitchFamily="2" charset="0"/>
              </a:rPr>
              <a:t>• Interiorização da colonização e conflitos</a:t>
            </a:r>
          </a:p>
          <a:p>
            <a:pPr marL="179388" indent="-179388"/>
            <a:r>
              <a:rPr lang="pt-BR" sz="2800" dirty="0">
                <a:latin typeface="Roboto" pitchFamily="2" charset="0"/>
                <a:ea typeface="Roboto" pitchFamily="2" charset="0"/>
              </a:rPr>
              <a:t>• Os impactos da colonização sobre os indígenas e suas formas de resistência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AF488DE0-68FA-E71B-E2DC-FAF7F1598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83" y="2828220"/>
            <a:ext cx="11481729" cy="345515"/>
          </a:xfrm>
          <a:prstGeom prst="rect">
            <a:avLst/>
          </a:prstGeom>
        </p:spPr>
      </p:pic>
      <p:pic>
        <p:nvPicPr>
          <p:cNvPr id="12" name="Imagem 11">
            <a:extLst>
              <a:ext uri="{FF2B5EF4-FFF2-40B4-BE49-F238E27FC236}">
                <a16:creationId xmlns:a16="http://schemas.microsoft.com/office/drawing/2014/main" id="{5F040FA3-32AB-76AC-88E3-97B3C2568D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0050" y="1729410"/>
            <a:ext cx="5438775" cy="3152775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C1AA1679-6DE8-5AAD-8813-D4F73C451A5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58908" y="4797753"/>
            <a:ext cx="1438637" cy="1138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30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409" y="2492896"/>
            <a:ext cx="3999226" cy="3281842"/>
          </a:xfrm>
        </p:spPr>
        <p:txBody>
          <a:bodyPr>
            <a:normAutofit fontScale="90000"/>
          </a:bodyPr>
          <a:lstStyle/>
          <a:p>
            <a:pPr marL="177800" algn="l"/>
            <a:r>
              <a:rPr lang="pt-BR" sz="1800" dirty="0">
                <a:latin typeface="Roboto" pitchFamily="2" charset="0"/>
                <a:ea typeface="Roboto" pitchFamily="2" charset="0"/>
              </a:rPr>
              <a:t>• A partir de 1580, nas atuais regiões Norte e Nordeste, a colonização ocorreu nas proximidades dos fortes, instalados para defesa do território.</a:t>
            </a:r>
            <a:br>
              <a:rPr lang="pt-BR" sz="1800" dirty="0">
                <a:latin typeface="Roboto" pitchFamily="2" charset="0"/>
                <a:ea typeface="Roboto" pitchFamily="2" charset="0"/>
              </a:rPr>
            </a:br>
            <a:br>
              <a:rPr lang="pt-BR" sz="1800" dirty="0">
                <a:latin typeface="Roboto" pitchFamily="2" charset="0"/>
                <a:ea typeface="Roboto" pitchFamily="2" charset="0"/>
              </a:rPr>
            </a:br>
            <a:r>
              <a:rPr lang="pt-BR" sz="1800" dirty="0">
                <a:latin typeface="Roboto" pitchFamily="2" charset="0"/>
                <a:ea typeface="Roboto" pitchFamily="2" charset="0"/>
              </a:rPr>
              <a:t>• No interior nordestino, a criação de gado deu origem a novos povoados.</a:t>
            </a:r>
            <a:br>
              <a:rPr lang="pt-BR" sz="1800" dirty="0">
                <a:latin typeface="Roboto" pitchFamily="2" charset="0"/>
                <a:ea typeface="Roboto" pitchFamily="2" charset="0"/>
              </a:rPr>
            </a:br>
            <a:br>
              <a:rPr lang="pt-BR" sz="1800" dirty="0">
                <a:latin typeface="Roboto" pitchFamily="2" charset="0"/>
                <a:ea typeface="Roboto" pitchFamily="2" charset="0"/>
              </a:rPr>
            </a:br>
            <a:r>
              <a:rPr lang="pt-BR" sz="1800" dirty="0">
                <a:latin typeface="Roboto" pitchFamily="2" charset="0"/>
                <a:ea typeface="Roboto" pitchFamily="2" charset="0"/>
              </a:rPr>
              <a:t>• Ao sul da colônia, expedições dos bandeirantes em busca de ouro, de pedras preciosas e de indígenas para serem escravizados fundaram </a:t>
            </a:r>
            <a:br>
              <a:rPr lang="pt-BR" sz="1800" dirty="0">
                <a:latin typeface="Roboto" pitchFamily="2" charset="0"/>
                <a:ea typeface="Roboto" pitchFamily="2" charset="0"/>
              </a:rPr>
            </a:br>
            <a:r>
              <a:rPr lang="pt-BR" sz="1800" dirty="0">
                <a:latin typeface="Roboto" pitchFamily="2" charset="0"/>
                <a:ea typeface="Roboto" pitchFamily="2" charset="0"/>
              </a:rPr>
              <a:t>novos núcleos.</a:t>
            </a:r>
            <a:br>
              <a:rPr lang="pt-BR" sz="1800" dirty="0">
                <a:latin typeface="Roboto" pitchFamily="2" charset="0"/>
                <a:ea typeface="Roboto" pitchFamily="2" charset="0"/>
              </a:rPr>
            </a:br>
            <a:endParaRPr lang="pt-BR" sz="18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C8DDDB21-0FCA-0F55-834D-D5F173CEF3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667" y="895350"/>
            <a:ext cx="7212901" cy="5702002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4FF8201B-03E7-0273-9431-903FAB3B91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0142" y="6326039"/>
            <a:ext cx="3438525" cy="333375"/>
          </a:xfrm>
          <a:prstGeom prst="rect">
            <a:avLst/>
          </a:prstGeom>
        </p:spPr>
      </p:pic>
      <p:sp>
        <p:nvSpPr>
          <p:cNvPr id="12" name="CaixaDeTexto 11">
            <a:extLst>
              <a:ext uri="{FF2B5EF4-FFF2-40B4-BE49-F238E27FC236}">
                <a16:creationId xmlns:a16="http://schemas.microsoft.com/office/drawing/2014/main" id="{6BEB0148-D751-94AF-CCCC-FAEA79520213}"/>
              </a:ext>
            </a:extLst>
          </p:cNvPr>
          <p:cNvSpPr txBox="1"/>
          <p:nvPr/>
        </p:nvSpPr>
        <p:spPr>
          <a:xfrm>
            <a:off x="367257" y="941659"/>
            <a:ext cx="4215250" cy="12270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4400"/>
              </a:lnSpc>
            </a:pPr>
            <a:r>
              <a:rPr lang="pt-BR" sz="4400" b="1" dirty="0">
                <a:latin typeface="Roboto" pitchFamily="2" charset="0"/>
                <a:ea typeface="Roboto" pitchFamily="2" charset="0"/>
              </a:rPr>
              <a:t>A colônia se expande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163156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72491" y="562011"/>
            <a:ext cx="9789919" cy="1293788"/>
          </a:xfrm>
        </p:spPr>
        <p:txBody>
          <a:bodyPr anchor="ctr">
            <a:normAutofit/>
          </a:bodyPr>
          <a:lstStyle/>
          <a:p>
            <a:r>
              <a:rPr lang="pt-BR" b="1" dirty="0">
                <a:latin typeface="Roboto" pitchFamily="2" charset="0"/>
                <a:ea typeface="Roboto" pitchFamily="2" charset="0"/>
              </a:rPr>
              <a:t>Agricultura de subsistência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08357" y="6356350"/>
            <a:ext cx="27424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A8B054C4-A80F-418A-A6AF-115824BF859F}" type="slidenum">
              <a:rPr lang="pt-BR" smtClean="0"/>
              <a:pPr>
                <a:spcAft>
                  <a:spcPts val="600"/>
                </a:spcAft>
              </a:pPr>
              <a:t>4</a:t>
            </a:fld>
            <a:endParaRPr lang="pt-BR"/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5B6ADA7-2177-1B49-C308-B7CDA38874A5}"/>
              </a:ext>
            </a:extLst>
          </p:cNvPr>
          <p:cNvSpPr/>
          <p:nvPr/>
        </p:nvSpPr>
        <p:spPr>
          <a:xfrm>
            <a:off x="7966620" y="2477534"/>
            <a:ext cx="2235424" cy="1401511"/>
          </a:xfrm>
          <a:custGeom>
            <a:avLst/>
            <a:gdLst>
              <a:gd name="connsiteX0" fmla="*/ 0 w 2235424"/>
              <a:gd name="connsiteY0" fmla="*/ 0 h 1401511"/>
              <a:gd name="connsiteX1" fmla="*/ 2235424 w 2235424"/>
              <a:gd name="connsiteY1" fmla="*/ 0 h 1401511"/>
              <a:gd name="connsiteX2" fmla="*/ 2235424 w 2235424"/>
              <a:gd name="connsiteY2" fmla="*/ 1401511 h 1401511"/>
              <a:gd name="connsiteX3" fmla="*/ 0 w 2235424"/>
              <a:gd name="connsiteY3" fmla="*/ 1401511 h 1401511"/>
              <a:gd name="connsiteX4" fmla="*/ 0 w 2235424"/>
              <a:gd name="connsiteY4" fmla="*/ 0 h 1401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424" h="1401511">
                <a:moveTo>
                  <a:pt x="0" y="0"/>
                </a:moveTo>
                <a:lnTo>
                  <a:pt x="2235424" y="0"/>
                </a:lnTo>
                <a:lnTo>
                  <a:pt x="2235424" y="1401511"/>
                </a:lnTo>
                <a:lnTo>
                  <a:pt x="0" y="14015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lvl="0" indent="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Desde a instalação dos primeiros fortes pelos colonizadores cultivavam-se alimentos para subsistência.</a:t>
            </a: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2E6A6EEA-378B-C2BB-AC04-657FBCB85DD4}"/>
              </a:ext>
            </a:extLst>
          </p:cNvPr>
          <p:cNvSpPr/>
          <p:nvPr/>
        </p:nvSpPr>
        <p:spPr>
          <a:xfrm>
            <a:off x="4731652" y="4653136"/>
            <a:ext cx="2725519" cy="1401511"/>
          </a:xfrm>
          <a:custGeom>
            <a:avLst/>
            <a:gdLst>
              <a:gd name="connsiteX0" fmla="*/ 0 w 2725519"/>
              <a:gd name="connsiteY0" fmla="*/ 0 h 1401511"/>
              <a:gd name="connsiteX1" fmla="*/ 2725519 w 2725519"/>
              <a:gd name="connsiteY1" fmla="*/ 0 h 1401511"/>
              <a:gd name="connsiteX2" fmla="*/ 2725519 w 2725519"/>
              <a:gd name="connsiteY2" fmla="*/ 1401511 h 1401511"/>
              <a:gd name="connsiteX3" fmla="*/ 0 w 2725519"/>
              <a:gd name="connsiteY3" fmla="*/ 1401511 h 1401511"/>
              <a:gd name="connsiteX4" fmla="*/ 0 w 2725519"/>
              <a:gd name="connsiteY4" fmla="*/ 0 h 14015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25519" h="1401511">
                <a:moveTo>
                  <a:pt x="0" y="0"/>
                </a:moveTo>
                <a:lnTo>
                  <a:pt x="2725519" y="0"/>
                </a:lnTo>
                <a:lnTo>
                  <a:pt x="2725519" y="1401511"/>
                </a:lnTo>
                <a:lnTo>
                  <a:pt x="0" y="14015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Atualmente, a agricultura familiar é a base da economia de 90% dos municípios brasileiros com até 20 mil habitantes (cerca de 40 milhões de pessoas).</a:t>
            </a:r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9B0C057F-8F82-28A3-3D13-CDF26E8D1AA6}"/>
              </a:ext>
            </a:extLst>
          </p:cNvPr>
          <p:cNvSpPr/>
          <p:nvPr/>
        </p:nvSpPr>
        <p:spPr>
          <a:xfrm>
            <a:off x="2016264" y="2291846"/>
            <a:ext cx="2452084" cy="1814228"/>
          </a:xfrm>
          <a:custGeom>
            <a:avLst/>
            <a:gdLst>
              <a:gd name="connsiteX0" fmla="*/ 0 w 2452084"/>
              <a:gd name="connsiteY0" fmla="*/ 0 h 1814228"/>
              <a:gd name="connsiteX1" fmla="*/ 2452084 w 2452084"/>
              <a:gd name="connsiteY1" fmla="*/ 0 h 1814228"/>
              <a:gd name="connsiteX2" fmla="*/ 2452084 w 2452084"/>
              <a:gd name="connsiteY2" fmla="*/ 1814228 h 1814228"/>
              <a:gd name="connsiteX3" fmla="*/ 0 w 2452084"/>
              <a:gd name="connsiteY3" fmla="*/ 1814228 h 1814228"/>
              <a:gd name="connsiteX4" fmla="*/ 0 w 2452084"/>
              <a:gd name="connsiteY4" fmla="*/ 0 h 18142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52084" h="1814228">
                <a:moveTo>
                  <a:pt x="0" y="0"/>
                </a:moveTo>
                <a:lnTo>
                  <a:pt x="2452084" y="0"/>
                </a:lnTo>
                <a:lnTo>
                  <a:pt x="2452084" y="1814228"/>
                </a:lnTo>
                <a:lnTo>
                  <a:pt x="0" y="181422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0320" tIns="20320" rIns="20320" bIns="20320" numCol="1" spcCol="1270" anchor="ctr" anchorCtr="0">
            <a:noAutofit/>
          </a:bodyPr>
          <a:lstStyle/>
          <a:p>
            <a:pPr marL="0" lvl="0" indent="0" algn="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latin typeface="Roboto" pitchFamily="2" charset="0"/>
                <a:ea typeface="Roboto" pitchFamily="2" charset="0"/>
              </a:rPr>
              <a:t>É o tipo de produção agrícola cuja principal finalidade é garantir a alimentação do agricultor e de sua família.</a:t>
            </a:r>
          </a:p>
        </p:txBody>
      </p:sp>
      <p:pic>
        <p:nvPicPr>
          <p:cNvPr id="6" name="Google Shape;67;p15">
            <a:extLst>
              <a:ext uri="{FF2B5EF4-FFF2-40B4-BE49-F238E27FC236}">
                <a16:creationId xmlns:a16="http://schemas.microsoft.com/office/drawing/2014/main" id="{4A8B2E11-A8D0-FD6F-A924-265A65B60C21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Seta: Quádrupla 14">
            <a:extLst>
              <a:ext uri="{FF2B5EF4-FFF2-40B4-BE49-F238E27FC236}">
                <a16:creationId xmlns:a16="http://schemas.microsoft.com/office/drawing/2014/main" id="{92D6A0CD-5301-4D84-1238-CB8F67C791CA}"/>
              </a:ext>
            </a:extLst>
          </p:cNvPr>
          <p:cNvSpPr/>
          <p:nvPr/>
        </p:nvSpPr>
        <p:spPr>
          <a:xfrm>
            <a:off x="4979436" y="2062912"/>
            <a:ext cx="2437485" cy="2086169"/>
          </a:xfrm>
          <a:prstGeom prst="quadArrow">
            <a:avLst>
              <a:gd name="adj1" fmla="val 41074"/>
              <a:gd name="adj2" fmla="val 20537"/>
              <a:gd name="adj3" fmla="val 225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BF7CD31A-B50C-B427-9FA2-F3518D077171}"/>
              </a:ext>
            </a:extLst>
          </p:cNvPr>
          <p:cNvSpPr/>
          <p:nvPr/>
        </p:nvSpPr>
        <p:spPr>
          <a:xfrm>
            <a:off x="5446340" y="1967810"/>
            <a:ext cx="1434767" cy="59709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6516F3E4-E9AB-A1B1-B281-09BBA1EA43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V="1">
            <a:off x="2638028" y="1533617"/>
            <a:ext cx="6840760" cy="10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35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557808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Fazendas de gado</a:t>
            </a:r>
          </a:p>
        </p:txBody>
      </p: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338225490"/>
              </p:ext>
            </p:extLst>
          </p:nvPr>
        </p:nvGraphicFramePr>
        <p:xfrm>
          <a:off x="189756" y="2539927"/>
          <a:ext cx="11518280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CB19D724-A793-6F07-9286-D043198B5527}"/>
              </a:ext>
            </a:extLst>
          </p:cNvPr>
          <p:cNvSpPr txBox="1"/>
          <p:nvPr/>
        </p:nvSpPr>
        <p:spPr>
          <a:xfrm>
            <a:off x="1845940" y="1569617"/>
            <a:ext cx="849694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Os primeiros bois e vacas chegaram à colônia na década de 1530 com mudas de cana-de-açúcar. Eram utilizados principalmente para transportar produtos, arar a terra e mover a moenda. Depois, sua carne, o leite e seus derivados  passaram a ser consumidos.</a:t>
            </a:r>
          </a:p>
        </p:txBody>
      </p:sp>
    </p:spTree>
    <p:extLst>
      <p:ext uri="{BB962C8B-B14F-4D97-AF65-F5344CB8AC3E}">
        <p14:creationId xmlns:p14="http://schemas.microsoft.com/office/powerpoint/2010/main" val="3949331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441" y="34178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Interiorização da colônia e conflitos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6125FF0F-3A21-2598-542A-9BB27E41A7C0}"/>
              </a:ext>
            </a:extLst>
          </p:cNvPr>
          <p:cNvSpPr/>
          <p:nvPr/>
        </p:nvSpPr>
        <p:spPr>
          <a:xfrm>
            <a:off x="609441" y="1484785"/>
            <a:ext cx="8648452" cy="896592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  <a:solidFill>
            <a:srgbClr val="1F39FD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142449" bIns="110394" numCol="1" spcCol="1270" anchor="ctr" anchorCtr="0">
            <a:noAutofit/>
          </a:bodyPr>
          <a:lstStyle/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dirty="0">
                <a:latin typeface="Roboto" pitchFamily="2" charset="0"/>
                <a:ea typeface="Roboto" pitchFamily="2" charset="0"/>
              </a:rPr>
              <a:t> No começo do século XVIII, o </a:t>
            </a:r>
            <a:r>
              <a:rPr lang="pt-BR" sz="2200" kern="1200" dirty="0">
                <a:latin typeface="Roboto" pitchFamily="2" charset="0"/>
                <a:ea typeface="Roboto" pitchFamily="2" charset="0"/>
              </a:rPr>
              <a:t>número de bovinos no </a:t>
            </a:r>
          </a:p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Nordeste chegou a mais de 1,3 milhão.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F74070F8-63C7-EAF5-31EE-7C4D04386AA8}"/>
              </a:ext>
            </a:extLst>
          </p:cNvPr>
          <p:cNvSpPr/>
          <p:nvPr/>
        </p:nvSpPr>
        <p:spPr>
          <a:xfrm>
            <a:off x="1770186" y="2521322"/>
            <a:ext cx="8648452" cy="1143000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  <a:solidFill>
            <a:srgbClr val="00B05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As feiras onde se comercializava o gado foram dando origem a vilas e cidades, como Feira de Santana, na Bahia, e Oeiras, no Piauí.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E874A3D3-6E29-65A0-D479-A92DB16DA700}"/>
              </a:ext>
            </a:extLst>
          </p:cNvPr>
          <p:cNvSpPr/>
          <p:nvPr/>
        </p:nvSpPr>
        <p:spPr>
          <a:xfrm>
            <a:off x="2930932" y="3804267"/>
            <a:ext cx="8648452" cy="1284462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  <a:solidFill>
            <a:srgbClr val="FFC00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200" kern="1200" dirty="0">
              <a:latin typeface="Roboto" pitchFamily="2" charset="0"/>
              <a:ea typeface="Roboto" pitchFamily="2" charset="0"/>
            </a:endParaRPr>
          </a:p>
          <a:p>
            <a:pPr marL="360000" lvl="0" indent="0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200" kern="1200" dirty="0">
                <a:latin typeface="Roboto" pitchFamily="2" charset="0"/>
                <a:ea typeface="Roboto" pitchFamily="2" charset="0"/>
              </a:rPr>
              <a:t>As terras ocupadas pelo gado eram terras indígenas. Por 70 anos houve conflitos entre fazendeiros e indígenas. A Guerra do Recôncavo, na Bahia,               foi um desses conflitos.</a:t>
            </a:r>
          </a:p>
          <a:p>
            <a:pPr marL="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endParaRPr lang="pt-BR" sz="22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6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Forma Livre: Forma 3">
            <a:extLst>
              <a:ext uri="{FF2B5EF4-FFF2-40B4-BE49-F238E27FC236}">
                <a16:creationId xmlns:a16="http://schemas.microsoft.com/office/drawing/2014/main" id="{F170E5FD-340A-84FA-2FA3-5E7C09258CD5}"/>
              </a:ext>
            </a:extLst>
          </p:cNvPr>
          <p:cNvSpPr/>
          <p:nvPr/>
        </p:nvSpPr>
        <p:spPr>
          <a:xfrm>
            <a:off x="1629916" y="5228674"/>
            <a:ext cx="8788722" cy="1545190"/>
          </a:xfrm>
          <a:custGeom>
            <a:avLst/>
            <a:gdLst>
              <a:gd name="connsiteX0" fmla="*/ 0 w 8648452"/>
              <a:gd name="connsiteY0" fmla="*/ 90730 h 907300"/>
              <a:gd name="connsiteX1" fmla="*/ 90730 w 8648452"/>
              <a:gd name="connsiteY1" fmla="*/ 0 h 907300"/>
              <a:gd name="connsiteX2" fmla="*/ 8557722 w 8648452"/>
              <a:gd name="connsiteY2" fmla="*/ 0 h 907300"/>
              <a:gd name="connsiteX3" fmla="*/ 8648452 w 8648452"/>
              <a:gd name="connsiteY3" fmla="*/ 90730 h 907300"/>
              <a:gd name="connsiteX4" fmla="*/ 8648452 w 8648452"/>
              <a:gd name="connsiteY4" fmla="*/ 816570 h 907300"/>
              <a:gd name="connsiteX5" fmla="*/ 8557722 w 8648452"/>
              <a:gd name="connsiteY5" fmla="*/ 907300 h 907300"/>
              <a:gd name="connsiteX6" fmla="*/ 90730 w 8648452"/>
              <a:gd name="connsiteY6" fmla="*/ 907300 h 907300"/>
              <a:gd name="connsiteX7" fmla="*/ 0 w 8648452"/>
              <a:gd name="connsiteY7" fmla="*/ 816570 h 907300"/>
              <a:gd name="connsiteX8" fmla="*/ 0 w 8648452"/>
              <a:gd name="connsiteY8" fmla="*/ 90730 h 90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48452" h="907300">
                <a:moveTo>
                  <a:pt x="0" y="90730"/>
                </a:moveTo>
                <a:cubicBezTo>
                  <a:pt x="0" y="40621"/>
                  <a:pt x="40621" y="0"/>
                  <a:pt x="90730" y="0"/>
                </a:cubicBezTo>
                <a:lnTo>
                  <a:pt x="8557722" y="0"/>
                </a:lnTo>
                <a:cubicBezTo>
                  <a:pt x="8607831" y="0"/>
                  <a:pt x="8648452" y="40621"/>
                  <a:pt x="8648452" y="90730"/>
                </a:cubicBezTo>
                <a:lnTo>
                  <a:pt x="8648452" y="816570"/>
                </a:lnTo>
                <a:cubicBezTo>
                  <a:pt x="8648452" y="866679"/>
                  <a:pt x="8607831" y="907300"/>
                  <a:pt x="8557722" y="907300"/>
                </a:cubicBezTo>
                <a:lnTo>
                  <a:pt x="90730" y="907300"/>
                </a:lnTo>
                <a:cubicBezTo>
                  <a:pt x="40621" y="907300"/>
                  <a:pt x="0" y="866679"/>
                  <a:pt x="0" y="816570"/>
                </a:cubicBezTo>
                <a:lnTo>
                  <a:pt x="0" y="90730"/>
                </a:lnTo>
                <a:close/>
              </a:path>
            </a:pathLst>
          </a:custGeom>
          <a:solidFill>
            <a:schemeClr val="tx1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0394" tIns="110394" rIns="1345966" bIns="110394" numCol="1" spcCol="1270" anchor="ctr" anchorCtr="0">
            <a:noAutofit/>
          </a:bodyPr>
          <a:lstStyle/>
          <a:p>
            <a:pPr marL="360000" lvl="0" indent="0" algn="ctr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2000" kern="1200" dirty="0">
                <a:latin typeface="Roboto" pitchFamily="2" charset="0"/>
                <a:ea typeface="Roboto" pitchFamily="2" charset="0"/>
              </a:rPr>
              <a:t>Os fazendeiros investiam contra os nativos, na chamada “guerra justa”. Consideravam os indígenas hostis à colonização, à expansão e à "ação civilizadora" dos europeus, o que justificaria que fossem dizimados.</a:t>
            </a:r>
          </a:p>
        </p:txBody>
      </p:sp>
    </p:spTree>
    <p:extLst>
      <p:ext uri="{BB962C8B-B14F-4D97-AF65-F5344CB8AC3E}">
        <p14:creationId xmlns:p14="http://schemas.microsoft.com/office/powerpoint/2010/main" val="25658824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luxograma: Conector fora de Página 23">
            <a:extLst>
              <a:ext uri="{FF2B5EF4-FFF2-40B4-BE49-F238E27FC236}">
                <a16:creationId xmlns:a16="http://schemas.microsoft.com/office/drawing/2014/main" id="{A6A14302-B486-D522-F850-9DA3ADA3F6C8}"/>
              </a:ext>
            </a:extLst>
          </p:cNvPr>
          <p:cNvSpPr/>
          <p:nvPr/>
        </p:nvSpPr>
        <p:spPr>
          <a:xfrm flipV="1">
            <a:off x="9507454" y="3020990"/>
            <a:ext cx="2265619" cy="3837009"/>
          </a:xfrm>
          <a:prstGeom prst="flowChartOffpageConnector">
            <a:avLst/>
          </a:prstGeom>
          <a:solidFill>
            <a:srgbClr val="9ADE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Fluxograma: Conector fora de Página 15">
            <a:extLst>
              <a:ext uri="{FF2B5EF4-FFF2-40B4-BE49-F238E27FC236}">
                <a16:creationId xmlns:a16="http://schemas.microsoft.com/office/drawing/2014/main" id="{4719F9D8-CC3E-9C3E-1B3D-FAA911EB0ECE}"/>
              </a:ext>
            </a:extLst>
          </p:cNvPr>
          <p:cNvSpPr/>
          <p:nvPr/>
        </p:nvSpPr>
        <p:spPr>
          <a:xfrm flipV="1">
            <a:off x="2566020" y="1484783"/>
            <a:ext cx="3934635" cy="4918103"/>
          </a:xfrm>
          <a:prstGeom prst="flowChartOffpageConnector">
            <a:avLst/>
          </a:prstGeom>
          <a:solidFill>
            <a:srgbClr val="87D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Fluxograma: Conector fora de Página 18">
            <a:extLst>
              <a:ext uri="{FF2B5EF4-FFF2-40B4-BE49-F238E27FC236}">
                <a16:creationId xmlns:a16="http://schemas.microsoft.com/office/drawing/2014/main" id="{B6E84884-3D95-74C5-CD45-57FB4668A86C}"/>
              </a:ext>
            </a:extLst>
          </p:cNvPr>
          <p:cNvSpPr/>
          <p:nvPr/>
        </p:nvSpPr>
        <p:spPr>
          <a:xfrm flipV="1">
            <a:off x="7199582" y="1554923"/>
            <a:ext cx="2501415" cy="5070609"/>
          </a:xfrm>
          <a:prstGeom prst="flowChartOffpageConnector">
            <a:avLst/>
          </a:prstGeom>
          <a:solidFill>
            <a:srgbClr val="47E1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7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ítulo 1">
            <a:extLst>
              <a:ext uri="{FF2B5EF4-FFF2-40B4-BE49-F238E27FC236}">
                <a16:creationId xmlns:a16="http://schemas.microsoft.com/office/drawing/2014/main" id="{715A13EC-B67B-6F47-4966-58BF3CA7E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7602" y="476672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Conquista da região amazônica</a:t>
            </a:r>
          </a:p>
        </p:txBody>
      </p:sp>
      <p:sp>
        <p:nvSpPr>
          <p:cNvPr id="15" name="Fluxograma: Conector fora de Página 14">
            <a:extLst>
              <a:ext uri="{FF2B5EF4-FFF2-40B4-BE49-F238E27FC236}">
                <a16:creationId xmlns:a16="http://schemas.microsoft.com/office/drawing/2014/main" id="{98E0D236-87A0-787A-6D8D-D19A98B4B6AA}"/>
              </a:ext>
            </a:extLst>
          </p:cNvPr>
          <p:cNvSpPr/>
          <p:nvPr/>
        </p:nvSpPr>
        <p:spPr>
          <a:xfrm flipV="1">
            <a:off x="548287" y="1552649"/>
            <a:ext cx="2265619" cy="5168827"/>
          </a:xfrm>
          <a:prstGeom prst="flowChartOffpageConnector">
            <a:avLst/>
          </a:prstGeom>
          <a:solidFill>
            <a:srgbClr val="2D8B3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B438A9AA-0DAE-1907-7C0B-FA267A7A11F6}"/>
              </a:ext>
            </a:extLst>
          </p:cNvPr>
          <p:cNvSpPr txBox="1"/>
          <p:nvPr/>
        </p:nvSpPr>
        <p:spPr>
          <a:xfrm>
            <a:off x="609441" y="2645854"/>
            <a:ext cx="204959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800" dirty="0">
                <a:latin typeface="Roboto" pitchFamily="2" charset="0"/>
                <a:ea typeface="Roboto" pitchFamily="2" charset="0"/>
              </a:rPr>
              <a:t>Desde o início da colônia, a região amazônica recebeu mercadores europeus interessados no pau-brasil e outros produtos tropicais de grande valor na Europa.</a:t>
            </a:r>
            <a:endParaRPr lang="pt-BR" dirty="0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056E29C8-9585-6999-9067-7A49D610D891}"/>
              </a:ext>
            </a:extLst>
          </p:cNvPr>
          <p:cNvSpPr txBox="1"/>
          <p:nvPr/>
        </p:nvSpPr>
        <p:spPr>
          <a:xfrm>
            <a:off x="3134159" y="2414900"/>
            <a:ext cx="2024150" cy="31108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A partir da União Ibérica (1580). os governos de Portugal e da Espanha se empenharam na conquista da atual região Norte do Brasil.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6E9A585B-4327-1C54-ED0D-B9ECCC750E3F}"/>
              </a:ext>
            </a:extLst>
          </p:cNvPr>
          <p:cNvSpPr txBox="1"/>
          <p:nvPr/>
        </p:nvSpPr>
        <p:spPr>
          <a:xfrm>
            <a:off x="7772796" y="2884264"/>
            <a:ext cx="166524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Diversos fortes,  como o do Presépio (que daria origem à cidade de Belém), foram construídos na região. </a:t>
            </a:r>
          </a:p>
        </p:txBody>
      </p:sp>
      <p:sp>
        <p:nvSpPr>
          <p:cNvPr id="21" name="Fluxograma: Conector fora de Página 20">
            <a:extLst>
              <a:ext uri="{FF2B5EF4-FFF2-40B4-BE49-F238E27FC236}">
                <a16:creationId xmlns:a16="http://schemas.microsoft.com/office/drawing/2014/main" id="{D8BC9368-2CC8-4AD6-0388-40F5C066EA18}"/>
              </a:ext>
            </a:extLst>
          </p:cNvPr>
          <p:cNvSpPr/>
          <p:nvPr/>
        </p:nvSpPr>
        <p:spPr>
          <a:xfrm flipV="1">
            <a:off x="5234394" y="3193818"/>
            <a:ext cx="2265619" cy="3652513"/>
          </a:xfrm>
          <a:prstGeom prst="flowChartOffpageConnector">
            <a:avLst/>
          </a:prstGeom>
          <a:solidFill>
            <a:srgbClr val="1F5F2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269F51C-FDAC-6722-86DA-9A87FD3F9074}"/>
              </a:ext>
            </a:extLst>
          </p:cNvPr>
          <p:cNvSpPr txBox="1"/>
          <p:nvPr/>
        </p:nvSpPr>
        <p:spPr>
          <a:xfrm>
            <a:off x="5533718" y="4354014"/>
            <a:ext cx="1868299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Começaram por  expulsar os rivais europeus, sobretudos os franceses, que haviam invadido a região em 1615. </a:t>
            </a:r>
          </a:p>
        </p:txBody>
      </p:sp>
      <p:sp>
        <p:nvSpPr>
          <p:cNvPr id="26" name="CaixaDeTexto 25">
            <a:extLst>
              <a:ext uri="{FF2B5EF4-FFF2-40B4-BE49-F238E27FC236}">
                <a16:creationId xmlns:a16="http://schemas.microsoft.com/office/drawing/2014/main" id="{75C96403-47D3-4251-7915-2907B67D292B}"/>
              </a:ext>
            </a:extLst>
          </p:cNvPr>
          <p:cNvSpPr txBox="1"/>
          <p:nvPr/>
        </p:nvSpPr>
        <p:spPr>
          <a:xfrm>
            <a:off x="9950095" y="4005992"/>
            <a:ext cx="1629289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Foi criada </a:t>
            </a:r>
          </a:p>
          <a:p>
            <a:r>
              <a:rPr lang="pt-BR" dirty="0"/>
              <a:t>uma administração voltada exclusivamente para a colonização da atual região Norte.</a:t>
            </a:r>
          </a:p>
        </p:txBody>
      </p:sp>
    </p:spTree>
    <p:extLst>
      <p:ext uri="{BB962C8B-B14F-4D97-AF65-F5344CB8AC3E}">
        <p14:creationId xmlns:p14="http://schemas.microsoft.com/office/powerpoint/2010/main" val="283238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304" y="404664"/>
            <a:ext cx="10969943" cy="1143000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Escravização dos indígenas</a:t>
            </a:r>
          </a:p>
        </p:txBody>
      </p:sp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7959F26B-756B-7BD4-C61B-D7A6A1486E3A}"/>
              </a:ext>
            </a:extLst>
          </p:cNvPr>
          <p:cNvSpPr/>
          <p:nvPr/>
        </p:nvSpPr>
        <p:spPr>
          <a:xfrm>
            <a:off x="730116" y="1930626"/>
            <a:ext cx="3132048" cy="1498374"/>
          </a:xfrm>
          <a:custGeom>
            <a:avLst/>
            <a:gdLst>
              <a:gd name="connsiteX0" fmla="*/ 0 w 3132048"/>
              <a:gd name="connsiteY0" fmla="*/ 0 h 1498374"/>
              <a:gd name="connsiteX1" fmla="*/ 553328 w 3132048"/>
              <a:gd name="connsiteY1" fmla="*/ 0 h 1498374"/>
              <a:gd name="connsiteX2" fmla="*/ 1075336 w 3132048"/>
              <a:gd name="connsiteY2" fmla="*/ 0 h 1498374"/>
              <a:gd name="connsiteX3" fmla="*/ 1597344 w 3132048"/>
              <a:gd name="connsiteY3" fmla="*/ 0 h 1498374"/>
              <a:gd name="connsiteX4" fmla="*/ 2025391 w 3132048"/>
              <a:gd name="connsiteY4" fmla="*/ 0 h 1498374"/>
              <a:gd name="connsiteX5" fmla="*/ 2547399 w 3132048"/>
              <a:gd name="connsiteY5" fmla="*/ 0 h 1498374"/>
              <a:gd name="connsiteX6" fmla="*/ 3132048 w 3132048"/>
              <a:gd name="connsiteY6" fmla="*/ 0 h 1498374"/>
              <a:gd name="connsiteX7" fmla="*/ 3132048 w 3132048"/>
              <a:gd name="connsiteY7" fmla="*/ 469491 h 1498374"/>
              <a:gd name="connsiteX8" fmla="*/ 3132048 w 3132048"/>
              <a:gd name="connsiteY8" fmla="*/ 938981 h 1498374"/>
              <a:gd name="connsiteX9" fmla="*/ 3132048 w 3132048"/>
              <a:gd name="connsiteY9" fmla="*/ 1498374 h 1498374"/>
              <a:gd name="connsiteX10" fmla="*/ 2641360 w 3132048"/>
              <a:gd name="connsiteY10" fmla="*/ 1498374 h 1498374"/>
              <a:gd name="connsiteX11" fmla="*/ 2150673 w 3132048"/>
              <a:gd name="connsiteY11" fmla="*/ 1498374 h 1498374"/>
              <a:gd name="connsiteX12" fmla="*/ 1722626 w 3132048"/>
              <a:gd name="connsiteY12" fmla="*/ 1498374 h 1498374"/>
              <a:gd name="connsiteX13" fmla="*/ 1294580 w 3132048"/>
              <a:gd name="connsiteY13" fmla="*/ 1498374 h 1498374"/>
              <a:gd name="connsiteX14" fmla="*/ 866533 w 3132048"/>
              <a:gd name="connsiteY14" fmla="*/ 1498374 h 1498374"/>
              <a:gd name="connsiteX15" fmla="*/ 0 w 3132048"/>
              <a:gd name="connsiteY15" fmla="*/ 1498374 h 1498374"/>
              <a:gd name="connsiteX16" fmla="*/ 0 w 3132048"/>
              <a:gd name="connsiteY16" fmla="*/ 1043867 h 1498374"/>
              <a:gd name="connsiteX17" fmla="*/ 0 w 3132048"/>
              <a:gd name="connsiteY17" fmla="*/ 514442 h 1498374"/>
              <a:gd name="connsiteX18" fmla="*/ 0 w 3132048"/>
              <a:gd name="connsiteY18" fmla="*/ 0 h 1498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132048" h="1498374" fill="none" extrusionOk="0">
                <a:moveTo>
                  <a:pt x="0" y="0"/>
                </a:moveTo>
                <a:cubicBezTo>
                  <a:pt x="135751" y="-61458"/>
                  <a:pt x="420108" y="53025"/>
                  <a:pt x="553328" y="0"/>
                </a:cubicBezTo>
                <a:cubicBezTo>
                  <a:pt x="686548" y="-53025"/>
                  <a:pt x="860612" y="14311"/>
                  <a:pt x="1075336" y="0"/>
                </a:cubicBezTo>
                <a:cubicBezTo>
                  <a:pt x="1290060" y="-14311"/>
                  <a:pt x="1451409" y="56042"/>
                  <a:pt x="1597344" y="0"/>
                </a:cubicBezTo>
                <a:cubicBezTo>
                  <a:pt x="1743279" y="-56042"/>
                  <a:pt x="1919545" y="19377"/>
                  <a:pt x="2025391" y="0"/>
                </a:cubicBezTo>
                <a:cubicBezTo>
                  <a:pt x="2131237" y="-19377"/>
                  <a:pt x="2336586" y="61719"/>
                  <a:pt x="2547399" y="0"/>
                </a:cubicBezTo>
                <a:cubicBezTo>
                  <a:pt x="2758212" y="-61719"/>
                  <a:pt x="2885867" y="5155"/>
                  <a:pt x="3132048" y="0"/>
                </a:cubicBezTo>
                <a:cubicBezTo>
                  <a:pt x="3146109" y="95675"/>
                  <a:pt x="3085310" y="281371"/>
                  <a:pt x="3132048" y="469491"/>
                </a:cubicBezTo>
                <a:cubicBezTo>
                  <a:pt x="3178786" y="657611"/>
                  <a:pt x="3098308" y="735445"/>
                  <a:pt x="3132048" y="938981"/>
                </a:cubicBezTo>
                <a:cubicBezTo>
                  <a:pt x="3165788" y="1142517"/>
                  <a:pt x="3106907" y="1337943"/>
                  <a:pt x="3132048" y="1498374"/>
                </a:cubicBezTo>
                <a:cubicBezTo>
                  <a:pt x="2973638" y="1550562"/>
                  <a:pt x="2874299" y="1475763"/>
                  <a:pt x="2641360" y="1498374"/>
                </a:cubicBezTo>
                <a:cubicBezTo>
                  <a:pt x="2408421" y="1520985"/>
                  <a:pt x="2253963" y="1456675"/>
                  <a:pt x="2150673" y="1498374"/>
                </a:cubicBezTo>
                <a:cubicBezTo>
                  <a:pt x="2047383" y="1540073"/>
                  <a:pt x="1814439" y="1448928"/>
                  <a:pt x="1722626" y="1498374"/>
                </a:cubicBezTo>
                <a:cubicBezTo>
                  <a:pt x="1630813" y="1547820"/>
                  <a:pt x="1479048" y="1469051"/>
                  <a:pt x="1294580" y="1498374"/>
                </a:cubicBezTo>
                <a:cubicBezTo>
                  <a:pt x="1110112" y="1527697"/>
                  <a:pt x="1015164" y="1477481"/>
                  <a:pt x="866533" y="1498374"/>
                </a:cubicBezTo>
                <a:cubicBezTo>
                  <a:pt x="717902" y="1519267"/>
                  <a:pt x="399643" y="1415629"/>
                  <a:pt x="0" y="1498374"/>
                </a:cubicBezTo>
                <a:cubicBezTo>
                  <a:pt x="-12870" y="1290697"/>
                  <a:pt x="21262" y="1152868"/>
                  <a:pt x="0" y="1043867"/>
                </a:cubicBezTo>
                <a:cubicBezTo>
                  <a:pt x="-21262" y="934866"/>
                  <a:pt x="1133" y="680811"/>
                  <a:pt x="0" y="514442"/>
                </a:cubicBezTo>
                <a:cubicBezTo>
                  <a:pt x="-1133" y="348073"/>
                  <a:pt x="31744" y="245877"/>
                  <a:pt x="0" y="0"/>
                </a:cubicBezTo>
                <a:close/>
              </a:path>
              <a:path w="3132048" h="1498374" stroke="0" extrusionOk="0">
                <a:moveTo>
                  <a:pt x="0" y="0"/>
                </a:moveTo>
                <a:cubicBezTo>
                  <a:pt x="112279" y="-19250"/>
                  <a:pt x="222788" y="18878"/>
                  <a:pt x="428047" y="0"/>
                </a:cubicBezTo>
                <a:cubicBezTo>
                  <a:pt x="633306" y="-18878"/>
                  <a:pt x="791132" y="2935"/>
                  <a:pt x="981375" y="0"/>
                </a:cubicBezTo>
                <a:cubicBezTo>
                  <a:pt x="1171618" y="-2935"/>
                  <a:pt x="1367982" y="32932"/>
                  <a:pt x="1566024" y="0"/>
                </a:cubicBezTo>
                <a:cubicBezTo>
                  <a:pt x="1764066" y="-32932"/>
                  <a:pt x="1870510" y="25591"/>
                  <a:pt x="2025391" y="0"/>
                </a:cubicBezTo>
                <a:cubicBezTo>
                  <a:pt x="2180272" y="-25591"/>
                  <a:pt x="2308499" y="26875"/>
                  <a:pt x="2547399" y="0"/>
                </a:cubicBezTo>
                <a:cubicBezTo>
                  <a:pt x="2786299" y="-26875"/>
                  <a:pt x="2975193" y="12321"/>
                  <a:pt x="3132048" y="0"/>
                </a:cubicBezTo>
                <a:cubicBezTo>
                  <a:pt x="3158864" y="179285"/>
                  <a:pt x="3124868" y="236200"/>
                  <a:pt x="3132048" y="454507"/>
                </a:cubicBezTo>
                <a:cubicBezTo>
                  <a:pt x="3139228" y="672814"/>
                  <a:pt x="3079362" y="851478"/>
                  <a:pt x="3132048" y="983932"/>
                </a:cubicBezTo>
                <a:cubicBezTo>
                  <a:pt x="3184734" y="1116387"/>
                  <a:pt x="3116088" y="1358229"/>
                  <a:pt x="3132048" y="1498374"/>
                </a:cubicBezTo>
                <a:cubicBezTo>
                  <a:pt x="2985300" y="1537186"/>
                  <a:pt x="2835456" y="1483487"/>
                  <a:pt x="2578720" y="1498374"/>
                </a:cubicBezTo>
                <a:cubicBezTo>
                  <a:pt x="2321984" y="1513261"/>
                  <a:pt x="2235016" y="1450514"/>
                  <a:pt x="2025391" y="1498374"/>
                </a:cubicBezTo>
                <a:cubicBezTo>
                  <a:pt x="1815766" y="1546234"/>
                  <a:pt x="1586153" y="1486856"/>
                  <a:pt x="1440742" y="1498374"/>
                </a:cubicBezTo>
                <a:cubicBezTo>
                  <a:pt x="1295331" y="1509892"/>
                  <a:pt x="1077773" y="1471277"/>
                  <a:pt x="918734" y="1498374"/>
                </a:cubicBezTo>
                <a:cubicBezTo>
                  <a:pt x="759695" y="1525471"/>
                  <a:pt x="450178" y="1490824"/>
                  <a:pt x="0" y="1498374"/>
                </a:cubicBezTo>
                <a:cubicBezTo>
                  <a:pt x="-20826" y="1286105"/>
                  <a:pt x="21388" y="1143833"/>
                  <a:pt x="0" y="968949"/>
                </a:cubicBezTo>
                <a:cubicBezTo>
                  <a:pt x="-21388" y="794066"/>
                  <a:pt x="35554" y="718824"/>
                  <a:pt x="0" y="484474"/>
                </a:cubicBezTo>
                <a:cubicBezTo>
                  <a:pt x="-35554" y="250124"/>
                  <a:pt x="5367" y="155128"/>
                  <a:pt x="0" y="0"/>
                </a:cubicBezTo>
                <a:close/>
              </a:path>
            </a:pathLst>
          </a:custGeom>
          <a:solidFill>
            <a:srgbClr val="D4CC34"/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636028658">
                  <a:custGeom>
                    <a:avLst/>
                    <a:gdLst>
                      <a:gd name="connsiteX0" fmla="*/ 0 w 3773640"/>
                      <a:gd name="connsiteY0" fmla="*/ 0 h 2751878"/>
                      <a:gd name="connsiteX1" fmla="*/ 3773640 w 3773640"/>
                      <a:gd name="connsiteY1" fmla="*/ 0 h 2751878"/>
                      <a:gd name="connsiteX2" fmla="*/ 3773640 w 3773640"/>
                      <a:gd name="connsiteY2" fmla="*/ 2751878 h 2751878"/>
                      <a:gd name="connsiteX3" fmla="*/ 0 w 3773640"/>
                      <a:gd name="connsiteY3" fmla="*/ 2751878 h 2751878"/>
                      <a:gd name="connsiteX4" fmla="*/ 0 w 3773640"/>
                      <a:gd name="connsiteY4" fmla="*/ 0 h 275187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773640" h="2751878">
                        <a:moveTo>
                          <a:pt x="0" y="0"/>
                        </a:moveTo>
                        <a:lnTo>
                          <a:pt x="3773640" y="0"/>
                        </a:lnTo>
                        <a:lnTo>
                          <a:pt x="3773640" y="2751878"/>
                        </a:lnTo>
                        <a:lnTo>
                          <a:pt x="0" y="2751878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itchFamily="2" charset="0"/>
                <a:ea typeface="Roboto" pitchFamily="2" charset="0"/>
              </a:rPr>
              <a:t>O processo de colonização implantado pelos portugueses foi estruturado na mão de obra escrava.  </a:t>
            </a: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5E804489-BA69-B028-462E-FA35F2747D50}"/>
              </a:ext>
            </a:extLst>
          </p:cNvPr>
          <p:cNvSpPr/>
          <p:nvPr/>
        </p:nvSpPr>
        <p:spPr>
          <a:xfrm>
            <a:off x="1699772" y="3949821"/>
            <a:ext cx="3420366" cy="2016530"/>
          </a:xfrm>
          <a:custGeom>
            <a:avLst/>
            <a:gdLst>
              <a:gd name="connsiteX0" fmla="*/ 0 w 3420366"/>
              <a:gd name="connsiteY0" fmla="*/ 0 h 2016530"/>
              <a:gd name="connsiteX1" fmla="*/ 638468 w 3420366"/>
              <a:gd name="connsiteY1" fmla="*/ 0 h 2016530"/>
              <a:gd name="connsiteX2" fmla="*/ 1174326 w 3420366"/>
              <a:gd name="connsiteY2" fmla="*/ 0 h 2016530"/>
              <a:gd name="connsiteX3" fmla="*/ 1675979 w 3420366"/>
              <a:gd name="connsiteY3" fmla="*/ 0 h 2016530"/>
              <a:gd name="connsiteX4" fmla="*/ 2246040 w 3420366"/>
              <a:gd name="connsiteY4" fmla="*/ 0 h 2016530"/>
              <a:gd name="connsiteX5" fmla="*/ 2781898 w 3420366"/>
              <a:gd name="connsiteY5" fmla="*/ 0 h 2016530"/>
              <a:gd name="connsiteX6" fmla="*/ 3420366 w 3420366"/>
              <a:gd name="connsiteY6" fmla="*/ 0 h 2016530"/>
              <a:gd name="connsiteX7" fmla="*/ 3420366 w 3420366"/>
              <a:gd name="connsiteY7" fmla="*/ 483967 h 2016530"/>
              <a:gd name="connsiteX8" fmla="*/ 3420366 w 3420366"/>
              <a:gd name="connsiteY8" fmla="*/ 988100 h 2016530"/>
              <a:gd name="connsiteX9" fmla="*/ 3420366 w 3420366"/>
              <a:gd name="connsiteY9" fmla="*/ 1532563 h 2016530"/>
              <a:gd name="connsiteX10" fmla="*/ 3420366 w 3420366"/>
              <a:gd name="connsiteY10" fmla="*/ 2016530 h 2016530"/>
              <a:gd name="connsiteX11" fmla="*/ 2884509 w 3420366"/>
              <a:gd name="connsiteY11" fmla="*/ 2016530 h 2016530"/>
              <a:gd name="connsiteX12" fmla="*/ 2314448 w 3420366"/>
              <a:gd name="connsiteY12" fmla="*/ 2016530 h 2016530"/>
              <a:gd name="connsiteX13" fmla="*/ 1846998 w 3420366"/>
              <a:gd name="connsiteY13" fmla="*/ 2016530 h 2016530"/>
              <a:gd name="connsiteX14" fmla="*/ 1276937 w 3420366"/>
              <a:gd name="connsiteY14" fmla="*/ 2016530 h 2016530"/>
              <a:gd name="connsiteX15" fmla="*/ 638468 w 3420366"/>
              <a:gd name="connsiteY15" fmla="*/ 2016530 h 2016530"/>
              <a:gd name="connsiteX16" fmla="*/ 0 w 3420366"/>
              <a:gd name="connsiteY16" fmla="*/ 2016530 h 2016530"/>
              <a:gd name="connsiteX17" fmla="*/ 0 w 3420366"/>
              <a:gd name="connsiteY17" fmla="*/ 1512398 h 2016530"/>
              <a:gd name="connsiteX18" fmla="*/ 0 w 3420366"/>
              <a:gd name="connsiteY18" fmla="*/ 1068761 h 2016530"/>
              <a:gd name="connsiteX19" fmla="*/ 0 w 3420366"/>
              <a:gd name="connsiteY19" fmla="*/ 524298 h 2016530"/>
              <a:gd name="connsiteX20" fmla="*/ 0 w 3420366"/>
              <a:gd name="connsiteY20" fmla="*/ 0 h 20165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420366" h="2016530" fill="none" extrusionOk="0">
                <a:moveTo>
                  <a:pt x="0" y="0"/>
                </a:moveTo>
                <a:cubicBezTo>
                  <a:pt x="301358" y="-28717"/>
                  <a:pt x="353560" y="15700"/>
                  <a:pt x="638468" y="0"/>
                </a:cubicBezTo>
                <a:cubicBezTo>
                  <a:pt x="923376" y="-15700"/>
                  <a:pt x="975730" y="36900"/>
                  <a:pt x="1174326" y="0"/>
                </a:cubicBezTo>
                <a:cubicBezTo>
                  <a:pt x="1372922" y="-36900"/>
                  <a:pt x="1533645" y="49733"/>
                  <a:pt x="1675979" y="0"/>
                </a:cubicBezTo>
                <a:cubicBezTo>
                  <a:pt x="1818313" y="-49733"/>
                  <a:pt x="2107813" y="58368"/>
                  <a:pt x="2246040" y="0"/>
                </a:cubicBezTo>
                <a:cubicBezTo>
                  <a:pt x="2384267" y="-58368"/>
                  <a:pt x="2583958" y="19038"/>
                  <a:pt x="2781898" y="0"/>
                </a:cubicBezTo>
                <a:cubicBezTo>
                  <a:pt x="2979838" y="-19038"/>
                  <a:pt x="3140177" y="6668"/>
                  <a:pt x="3420366" y="0"/>
                </a:cubicBezTo>
                <a:cubicBezTo>
                  <a:pt x="3454410" y="187413"/>
                  <a:pt x="3415797" y="276369"/>
                  <a:pt x="3420366" y="483967"/>
                </a:cubicBezTo>
                <a:cubicBezTo>
                  <a:pt x="3424935" y="691565"/>
                  <a:pt x="3390900" y="842587"/>
                  <a:pt x="3420366" y="988100"/>
                </a:cubicBezTo>
                <a:cubicBezTo>
                  <a:pt x="3449832" y="1133613"/>
                  <a:pt x="3369360" y="1272098"/>
                  <a:pt x="3420366" y="1532563"/>
                </a:cubicBezTo>
                <a:cubicBezTo>
                  <a:pt x="3471372" y="1793028"/>
                  <a:pt x="3366874" y="1906032"/>
                  <a:pt x="3420366" y="2016530"/>
                </a:cubicBezTo>
                <a:cubicBezTo>
                  <a:pt x="3263725" y="2061606"/>
                  <a:pt x="3091458" y="1987748"/>
                  <a:pt x="2884509" y="2016530"/>
                </a:cubicBezTo>
                <a:cubicBezTo>
                  <a:pt x="2677560" y="2045312"/>
                  <a:pt x="2429585" y="1990462"/>
                  <a:pt x="2314448" y="2016530"/>
                </a:cubicBezTo>
                <a:cubicBezTo>
                  <a:pt x="2199311" y="2042598"/>
                  <a:pt x="1945175" y="2010615"/>
                  <a:pt x="1846998" y="2016530"/>
                </a:cubicBezTo>
                <a:cubicBezTo>
                  <a:pt x="1748821" y="2022445"/>
                  <a:pt x="1429709" y="1997056"/>
                  <a:pt x="1276937" y="2016530"/>
                </a:cubicBezTo>
                <a:cubicBezTo>
                  <a:pt x="1124165" y="2036004"/>
                  <a:pt x="767468" y="1951089"/>
                  <a:pt x="638468" y="2016530"/>
                </a:cubicBezTo>
                <a:cubicBezTo>
                  <a:pt x="509468" y="2081971"/>
                  <a:pt x="287912" y="1989454"/>
                  <a:pt x="0" y="2016530"/>
                </a:cubicBezTo>
                <a:cubicBezTo>
                  <a:pt x="-10410" y="1846801"/>
                  <a:pt x="37123" y="1651158"/>
                  <a:pt x="0" y="1512398"/>
                </a:cubicBezTo>
                <a:cubicBezTo>
                  <a:pt x="-37123" y="1373638"/>
                  <a:pt x="9101" y="1195200"/>
                  <a:pt x="0" y="1068761"/>
                </a:cubicBezTo>
                <a:cubicBezTo>
                  <a:pt x="-9101" y="942322"/>
                  <a:pt x="26390" y="655666"/>
                  <a:pt x="0" y="524298"/>
                </a:cubicBezTo>
                <a:cubicBezTo>
                  <a:pt x="-26390" y="392930"/>
                  <a:pt x="27810" y="164115"/>
                  <a:pt x="0" y="0"/>
                </a:cubicBezTo>
                <a:close/>
              </a:path>
              <a:path w="3420366" h="2016530" stroke="0" extrusionOk="0">
                <a:moveTo>
                  <a:pt x="0" y="0"/>
                </a:moveTo>
                <a:cubicBezTo>
                  <a:pt x="197722" y="-14975"/>
                  <a:pt x="308081" y="42142"/>
                  <a:pt x="467450" y="0"/>
                </a:cubicBezTo>
                <a:cubicBezTo>
                  <a:pt x="626819" y="-42142"/>
                  <a:pt x="891948" y="63085"/>
                  <a:pt x="1003307" y="0"/>
                </a:cubicBezTo>
                <a:cubicBezTo>
                  <a:pt x="1114666" y="-63085"/>
                  <a:pt x="1401250" y="46713"/>
                  <a:pt x="1641776" y="0"/>
                </a:cubicBezTo>
                <a:cubicBezTo>
                  <a:pt x="1882302" y="-46713"/>
                  <a:pt x="2096599" y="43449"/>
                  <a:pt x="2211837" y="0"/>
                </a:cubicBezTo>
                <a:cubicBezTo>
                  <a:pt x="2327075" y="-43449"/>
                  <a:pt x="2488071" y="32516"/>
                  <a:pt x="2747694" y="0"/>
                </a:cubicBezTo>
                <a:cubicBezTo>
                  <a:pt x="3007317" y="-32516"/>
                  <a:pt x="3131535" y="63067"/>
                  <a:pt x="3420366" y="0"/>
                </a:cubicBezTo>
                <a:cubicBezTo>
                  <a:pt x="3485603" y="148037"/>
                  <a:pt x="3366787" y="326055"/>
                  <a:pt x="3420366" y="544463"/>
                </a:cubicBezTo>
                <a:cubicBezTo>
                  <a:pt x="3473945" y="762871"/>
                  <a:pt x="3409329" y="858076"/>
                  <a:pt x="3420366" y="1048596"/>
                </a:cubicBezTo>
                <a:cubicBezTo>
                  <a:pt x="3431403" y="1239116"/>
                  <a:pt x="3391557" y="1599820"/>
                  <a:pt x="3420366" y="2016530"/>
                </a:cubicBezTo>
                <a:cubicBezTo>
                  <a:pt x="3182507" y="2059476"/>
                  <a:pt x="3007591" y="1963567"/>
                  <a:pt x="2884509" y="2016530"/>
                </a:cubicBezTo>
                <a:cubicBezTo>
                  <a:pt x="2761427" y="2069493"/>
                  <a:pt x="2457380" y="1984149"/>
                  <a:pt x="2280244" y="2016530"/>
                </a:cubicBezTo>
                <a:cubicBezTo>
                  <a:pt x="2103108" y="2048911"/>
                  <a:pt x="1833466" y="2005092"/>
                  <a:pt x="1641776" y="2016530"/>
                </a:cubicBezTo>
                <a:cubicBezTo>
                  <a:pt x="1450086" y="2027968"/>
                  <a:pt x="1255816" y="2015832"/>
                  <a:pt x="1071715" y="2016530"/>
                </a:cubicBezTo>
                <a:cubicBezTo>
                  <a:pt x="887614" y="2017228"/>
                  <a:pt x="701056" y="1980564"/>
                  <a:pt x="604265" y="2016530"/>
                </a:cubicBezTo>
                <a:cubicBezTo>
                  <a:pt x="507474" y="2052496"/>
                  <a:pt x="285024" y="1960427"/>
                  <a:pt x="0" y="2016530"/>
                </a:cubicBezTo>
                <a:cubicBezTo>
                  <a:pt x="-11957" y="1904440"/>
                  <a:pt x="17352" y="1634760"/>
                  <a:pt x="0" y="1472067"/>
                </a:cubicBezTo>
                <a:cubicBezTo>
                  <a:pt x="-17352" y="1309374"/>
                  <a:pt x="25270" y="1136821"/>
                  <a:pt x="0" y="1008265"/>
                </a:cubicBezTo>
                <a:cubicBezTo>
                  <a:pt x="-25270" y="879709"/>
                  <a:pt x="31208" y="643320"/>
                  <a:pt x="0" y="544463"/>
                </a:cubicBezTo>
                <a:cubicBezTo>
                  <a:pt x="-31208" y="445606"/>
                  <a:pt x="54670" y="169491"/>
                  <a:pt x="0" y="0"/>
                </a:cubicBezTo>
                <a:close/>
              </a:path>
            </a:pathLst>
          </a:custGeom>
          <a:solidFill>
            <a:srgbClr val="F7E88D"/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736728050">
                  <a:custGeom>
                    <a:avLst/>
                    <a:gdLst>
                      <a:gd name="connsiteX0" fmla="*/ 0 w 2120308"/>
                      <a:gd name="connsiteY0" fmla="*/ 0 h 1331431"/>
                      <a:gd name="connsiteX1" fmla="*/ 2120308 w 2120308"/>
                      <a:gd name="connsiteY1" fmla="*/ 0 h 1331431"/>
                      <a:gd name="connsiteX2" fmla="*/ 2120308 w 2120308"/>
                      <a:gd name="connsiteY2" fmla="*/ 1331431 h 1331431"/>
                      <a:gd name="connsiteX3" fmla="*/ 0 w 2120308"/>
                      <a:gd name="connsiteY3" fmla="*/ 1331431 h 1331431"/>
                      <a:gd name="connsiteX4" fmla="*/ 0 w 2120308"/>
                      <a:gd name="connsiteY4" fmla="*/ 0 h 13314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0308" h="1331431">
                        <a:moveTo>
                          <a:pt x="0" y="0"/>
                        </a:moveTo>
                        <a:lnTo>
                          <a:pt x="2120308" y="0"/>
                        </a:lnTo>
                        <a:lnTo>
                          <a:pt x="2120308" y="1331431"/>
                        </a:lnTo>
                        <a:lnTo>
                          <a:pt x="0" y="133143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itchFamily="2" charset="0"/>
                <a:ea typeface="Roboto" pitchFamily="2" charset="0"/>
              </a:rPr>
              <a:t>Para escapar do apresamento, alguns grupos de nativos preferiram fazer alianças com os colonizadores. Grande parte lutava pela liberdade e por suas terras.</a:t>
            </a:r>
          </a:p>
        </p:txBody>
      </p:sp>
      <p:sp>
        <p:nvSpPr>
          <p:cNvPr id="9" name="Forma Livre: Forma 8">
            <a:extLst>
              <a:ext uri="{FF2B5EF4-FFF2-40B4-BE49-F238E27FC236}">
                <a16:creationId xmlns:a16="http://schemas.microsoft.com/office/drawing/2014/main" id="{8978BFDD-9437-9763-D263-421F3758B92A}"/>
              </a:ext>
            </a:extLst>
          </p:cNvPr>
          <p:cNvSpPr/>
          <p:nvPr/>
        </p:nvSpPr>
        <p:spPr>
          <a:xfrm>
            <a:off x="6783540" y="4161125"/>
            <a:ext cx="3903569" cy="1956734"/>
          </a:xfrm>
          <a:custGeom>
            <a:avLst/>
            <a:gdLst>
              <a:gd name="connsiteX0" fmla="*/ 0 w 3903569"/>
              <a:gd name="connsiteY0" fmla="*/ 0 h 1956734"/>
              <a:gd name="connsiteX1" fmla="*/ 440546 w 3903569"/>
              <a:gd name="connsiteY1" fmla="*/ 0 h 1956734"/>
              <a:gd name="connsiteX2" fmla="*/ 998198 w 3903569"/>
              <a:gd name="connsiteY2" fmla="*/ 0 h 1956734"/>
              <a:gd name="connsiteX3" fmla="*/ 1633922 w 3903569"/>
              <a:gd name="connsiteY3" fmla="*/ 0 h 1956734"/>
              <a:gd name="connsiteX4" fmla="*/ 2113504 w 3903569"/>
              <a:gd name="connsiteY4" fmla="*/ 0 h 1956734"/>
              <a:gd name="connsiteX5" fmla="*/ 2671157 w 3903569"/>
              <a:gd name="connsiteY5" fmla="*/ 0 h 1956734"/>
              <a:gd name="connsiteX6" fmla="*/ 3189774 w 3903569"/>
              <a:gd name="connsiteY6" fmla="*/ 0 h 1956734"/>
              <a:gd name="connsiteX7" fmla="*/ 3903569 w 3903569"/>
              <a:gd name="connsiteY7" fmla="*/ 0 h 1956734"/>
              <a:gd name="connsiteX8" fmla="*/ 3903569 w 3903569"/>
              <a:gd name="connsiteY8" fmla="*/ 489184 h 1956734"/>
              <a:gd name="connsiteX9" fmla="*/ 3903569 w 3903569"/>
              <a:gd name="connsiteY9" fmla="*/ 919665 h 1956734"/>
              <a:gd name="connsiteX10" fmla="*/ 3903569 w 3903569"/>
              <a:gd name="connsiteY10" fmla="*/ 1408848 h 1956734"/>
              <a:gd name="connsiteX11" fmla="*/ 3903569 w 3903569"/>
              <a:gd name="connsiteY11" fmla="*/ 1956734 h 1956734"/>
              <a:gd name="connsiteX12" fmla="*/ 3384952 w 3903569"/>
              <a:gd name="connsiteY12" fmla="*/ 1956734 h 1956734"/>
              <a:gd name="connsiteX13" fmla="*/ 2749228 w 3903569"/>
              <a:gd name="connsiteY13" fmla="*/ 1956734 h 1956734"/>
              <a:gd name="connsiteX14" fmla="*/ 2191575 w 3903569"/>
              <a:gd name="connsiteY14" fmla="*/ 1956734 h 1956734"/>
              <a:gd name="connsiteX15" fmla="*/ 1672958 w 3903569"/>
              <a:gd name="connsiteY15" fmla="*/ 1956734 h 1956734"/>
              <a:gd name="connsiteX16" fmla="*/ 1037234 w 3903569"/>
              <a:gd name="connsiteY16" fmla="*/ 1956734 h 1956734"/>
              <a:gd name="connsiteX17" fmla="*/ 479581 w 3903569"/>
              <a:gd name="connsiteY17" fmla="*/ 1956734 h 1956734"/>
              <a:gd name="connsiteX18" fmla="*/ 0 w 3903569"/>
              <a:gd name="connsiteY18" fmla="*/ 1956734 h 1956734"/>
              <a:gd name="connsiteX19" fmla="*/ 0 w 3903569"/>
              <a:gd name="connsiteY19" fmla="*/ 1506685 h 1956734"/>
              <a:gd name="connsiteX20" fmla="*/ 0 w 3903569"/>
              <a:gd name="connsiteY20" fmla="*/ 1017502 h 1956734"/>
              <a:gd name="connsiteX21" fmla="*/ 0 w 3903569"/>
              <a:gd name="connsiteY21" fmla="*/ 567453 h 1956734"/>
              <a:gd name="connsiteX22" fmla="*/ 0 w 3903569"/>
              <a:gd name="connsiteY22" fmla="*/ 0 h 195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903569" h="1956734" fill="none" extrusionOk="0">
                <a:moveTo>
                  <a:pt x="0" y="0"/>
                </a:moveTo>
                <a:cubicBezTo>
                  <a:pt x="168228" y="-16079"/>
                  <a:pt x="245028" y="52630"/>
                  <a:pt x="440546" y="0"/>
                </a:cubicBezTo>
                <a:cubicBezTo>
                  <a:pt x="636064" y="-52630"/>
                  <a:pt x="877163" y="23230"/>
                  <a:pt x="998198" y="0"/>
                </a:cubicBezTo>
                <a:cubicBezTo>
                  <a:pt x="1119233" y="-23230"/>
                  <a:pt x="1380009" y="8984"/>
                  <a:pt x="1633922" y="0"/>
                </a:cubicBezTo>
                <a:cubicBezTo>
                  <a:pt x="1887835" y="-8984"/>
                  <a:pt x="1984019" y="19934"/>
                  <a:pt x="2113504" y="0"/>
                </a:cubicBezTo>
                <a:cubicBezTo>
                  <a:pt x="2242989" y="-19934"/>
                  <a:pt x="2552632" y="43395"/>
                  <a:pt x="2671157" y="0"/>
                </a:cubicBezTo>
                <a:cubicBezTo>
                  <a:pt x="2789682" y="-43395"/>
                  <a:pt x="3052621" y="38824"/>
                  <a:pt x="3189774" y="0"/>
                </a:cubicBezTo>
                <a:cubicBezTo>
                  <a:pt x="3326927" y="-38824"/>
                  <a:pt x="3753153" y="54135"/>
                  <a:pt x="3903569" y="0"/>
                </a:cubicBezTo>
                <a:cubicBezTo>
                  <a:pt x="3942817" y="243915"/>
                  <a:pt x="3887456" y="338421"/>
                  <a:pt x="3903569" y="489184"/>
                </a:cubicBezTo>
                <a:cubicBezTo>
                  <a:pt x="3919682" y="639947"/>
                  <a:pt x="3871247" y="786403"/>
                  <a:pt x="3903569" y="919665"/>
                </a:cubicBezTo>
                <a:cubicBezTo>
                  <a:pt x="3935891" y="1052927"/>
                  <a:pt x="3895658" y="1237172"/>
                  <a:pt x="3903569" y="1408848"/>
                </a:cubicBezTo>
                <a:cubicBezTo>
                  <a:pt x="3911480" y="1580524"/>
                  <a:pt x="3899924" y="1836744"/>
                  <a:pt x="3903569" y="1956734"/>
                </a:cubicBezTo>
                <a:cubicBezTo>
                  <a:pt x="3730984" y="1992239"/>
                  <a:pt x="3605481" y="1945203"/>
                  <a:pt x="3384952" y="1956734"/>
                </a:cubicBezTo>
                <a:cubicBezTo>
                  <a:pt x="3164423" y="1968265"/>
                  <a:pt x="2912863" y="1897933"/>
                  <a:pt x="2749228" y="1956734"/>
                </a:cubicBezTo>
                <a:cubicBezTo>
                  <a:pt x="2585593" y="2015535"/>
                  <a:pt x="2389549" y="1906234"/>
                  <a:pt x="2191575" y="1956734"/>
                </a:cubicBezTo>
                <a:cubicBezTo>
                  <a:pt x="1993601" y="2007234"/>
                  <a:pt x="1930468" y="1944267"/>
                  <a:pt x="1672958" y="1956734"/>
                </a:cubicBezTo>
                <a:cubicBezTo>
                  <a:pt x="1415448" y="1969201"/>
                  <a:pt x="1255319" y="1935491"/>
                  <a:pt x="1037234" y="1956734"/>
                </a:cubicBezTo>
                <a:cubicBezTo>
                  <a:pt x="819149" y="1977977"/>
                  <a:pt x="612785" y="1908158"/>
                  <a:pt x="479581" y="1956734"/>
                </a:cubicBezTo>
                <a:cubicBezTo>
                  <a:pt x="346377" y="2005310"/>
                  <a:pt x="228212" y="1939010"/>
                  <a:pt x="0" y="1956734"/>
                </a:cubicBezTo>
                <a:cubicBezTo>
                  <a:pt x="-6912" y="1760114"/>
                  <a:pt x="28785" y="1654870"/>
                  <a:pt x="0" y="1506685"/>
                </a:cubicBezTo>
                <a:cubicBezTo>
                  <a:pt x="-28785" y="1358500"/>
                  <a:pt x="5529" y="1165578"/>
                  <a:pt x="0" y="1017502"/>
                </a:cubicBezTo>
                <a:cubicBezTo>
                  <a:pt x="-5529" y="869426"/>
                  <a:pt x="46073" y="699231"/>
                  <a:pt x="0" y="567453"/>
                </a:cubicBezTo>
                <a:cubicBezTo>
                  <a:pt x="-46073" y="435675"/>
                  <a:pt x="28410" y="170047"/>
                  <a:pt x="0" y="0"/>
                </a:cubicBezTo>
                <a:close/>
              </a:path>
              <a:path w="3903569" h="1956734" stroke="0" extrusionOk="0">
                <a:moveTo>
                  <a:pt x="0" y="0"/>
                </a:moveTo>
                <a:cubicBezTo>
                  <a:pt x="221685" y="-6232"/>
                  <a:pt x="290237" y="57099"/>
                  <a:pt x="518617" y="0"/>
                </a:cubicBezTo>
                <a:cubicBezTo>
                  <a:pt x="746997" y="-57099"/>
                  <a:pt x="921766" y="32450"/>
                  <a:pt x="1037234" y="0"/>
                </a:cubicBezTo>
                <a:cubicBezTo>
                  <a:pt x="1152702" y="-32450"/>
                  <a:pt x="1407531" y="37674"/>
                  <a:pt x="1672958" y="0"/>
                </a:cubicBezTo>
                <a:cubicBezTo>
                  <a:pt x="1938385" y="-37674"/>
                  <a:pt x="1922609" y="17474"/>
                  <a:pt x="2152539" y="0"/>
                </a:cubicBezTo>
                <a:cubicBezTo>
                  <a:pt x="2382469" y="-17474"/>
                  <a:pt x="2506469" y="26624"/>
                  <a:pt x="2788264" y="0"/>
                </a:cubicBezTo>
                <a:cubicBezTo>
                  <a:pt x="3070059" y="-26624"/>
                  <a:pt x="3103852" y="39902"/>
                  <a:pt x="3345916" y="0"/>
                </a:cubicBezTo>
                <a:cubicBezTo>
                  <a:pt x="3587980" y="-39902"/>
                  <a:pt x="3628489" y="34558"/>
                  <a:pt x="3903569" y="0"/>
                </a:cubicBezTo>
                <a:cubicBezTo>
                  <a:pt x="3917558" y="219372"/>
                  <a:pt x="3871815" y="316278"/>
                  <a:pt x="3903569" y="489184"/>
                </a:cubicBezTo>
                <a:cubicBezTo>
                  <a:pt x="3935323" y="662090"/>
                  <a:pt x="3853593" y="853351"/>
                  <a:pt x="3903569" y="997934"/>
                </a:cubicBezTo>
                <a:cubicBezTo>
                  <a:pt x="3953545" y="1142517"/>
                  <a:pt x="3878979" y="1308378"/>
                  <a:pt x="3903569" y="1526253"/>
                </a:cubicBezTo>
                <a:cubicBezTo>
                  <a:pt x="3928159" y="1744128"/>
                  <a:pt x="3877304" y="1823835"/>
                  <a:pt x="3903569" y="1956734"/>
                </a:cubicBezTo>
                <a:cubicBezTo>
                  <a:pt x="3724241" y="1992256"/>
                  <a:pt x="3554719" y="1949691"/>
                  <a:pt x="3463023" y="1956734"/>
                </a:cubicBezTo>
                <a:cubicBezTo>
                  <a:pt x="3371327" y="1963777"/>
                  <a:pt x="3136525" y="1944457"/>
                  <a:pt x="3022478" y="1956734"/>
                </a:cubicBezTo>
                <a:cubicBezTo>
                  <a:pt x="2908432" y="1969011"/>
                  <a:pt x="2695601" y="1901500"/>
                  <a:pt x="2542896" y="1956734"/>
                </a:cubicBezTo>
                <a:cubicBezTo>
                  <a:pt x="2390191" y="2011968"/>
                  <a:pt x="2253854" y="1954741"/>
                  <a:pt x="2024279" y="1956734"/>
                </a:cubicBezTo>
                <a:cubicBezTo>
                  <a:pt x="1794704" y="1958727"/>
                  <a:pt x="1729919" y="1917364"/>
                  <a:pt x="1583734" y="1956734"/>
                </a:cubicBezTo>
                <a:cubicBezTo>
                  <a:pt x="1437550" y="1996104"/>
                  <a:pt x="1291459" y="1905605"/>
                  <a:pt x="1143188" y="1956734"/>
                </a:cubicBezTo>
                <a:cubicBezTo>
                  <a:pt x="994917" y="2007863"/>
                  <a:pt x="765393" y="1946571"/>
                  <a:pt x="624571" y="1956734"/>
                </a:cubicBezTo>
                <a:cubicBezTo>
                  <a:pt x="483749" y="1966897"/>
                  <a:pt x="204443" y="1910916"/>
                  <a:pt x="0" y="1956734"/>
                </a:cubicBezTo>
                <a:cubicBezTo>
                  <a:pt x="-33100" y="1780696"/>
                  <a:pt x="623" y="1627971"/>
                  <a:pt x="0" y="1487118"/>
                </a:cubicBezTo>
                <a:cubicBezTo>
                  <a:pt x="-623" y="1346265"/>
                  <a:pt x="12062" y="1226488"/>
                  <a:pt x="0" y="1017502"/>
                </a:cubicBezTo>
                <a:cubicBezTo>
                  <a:pt x="-12062" y="808516"/>
                  <a:pt x="28113" y="750343"/>
                  <a:pt x="0" y="489184"/>
                </a:cubicBezTo>
                <a:cubicBezTo>
                  <a:pt x="-28113" y="228025"/>
                  <a:pt x="2853" y="215686"/>
                  <a:pt x="0" y="0"/>
                </a:cubicBezTo>
                <a:close/>
              </a:path>
            </a:pathLst>
          </a:custGeom>
          <a:solidFill>
            <a:srgbClr val="F5F5B9"/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536944003">
                  <a:custGeom>
                    <a:avLst/>
                    <a:gdLst>
                      <a:gd name="connsiteX0" fmla="*/ 0 w 2120308"/>
                      <a:gd name="connsiteY0" fmla="*/ 0 h 1331431"/>
                      <a:gd name="connsiteX1" fmla="*/ 2120308 w 2120308"/>
                      <a:gd name="connsiteY1" fmla="*/ 0 h 1331431"/>
                      <a:gd name="connsiteX2" fmla="*/ 2120308 w 2120308"/>
                      <a:gd name="connsiteY2" fmla="*/ 1331431 h 1331431"/>
                      <a:gd name="connsiteX3" fmla="*/ 0 w 2120308"/>
                      <a:gd name="connsiteY3" fmla="*/ 1331431 h 1331431"/>
                      <a:gd name="connsiteX4" fmla="*/ 0 w 2120308"/>
                      <a:gd name="connsiteY4" fmla="*/ 0 h 13314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120308" h="1331431">
                        <a:moveTo>
                          <a:pt x="0" y="0"/>
                        </a:moveTo>
                        <a:lnTo>
                          <a:pt x="2120308" y="0"/>
                        </a:lnTo>
                        <a:lnTo>
                          <a:pt x="2120308" y="1331431"/>
                        </a:lnTo>
                        <a:lnTo>
                          <a:pt x="0" y="133143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Roboto" pitchFamily="2" charset="0"/>
                <a:ea typeface="Roboto" pitchFamily="2" charset="0"/>
              </a:rPr>
              <a:t>A Igreja Católica condenava a escravização indígena. Em tese, para protegê-los, criou aldeamentos (missões ou reduções). Na prática, porém, as missões exploravam o trabalho dos indígenas e acabaram por desagregar sua cultura. </a:t>
            </a:r>
          </a:p>
        </p:txBody>
      </p:sp>
      <p:sp>
        <p:nvSpPr>
          <p:cNvPr id="11" name="Forma Livre: Forma 10">
            <a:extLst>
              <a:ext uri="{FF2B5EF4-FFF2-40B4-BE49-F238E27FC236}">
                <a16:creationId xmlns:a16="http://schemas.microsoft.com/office/drawing/2014/main" id="{5506EB46-1EE3-8C85-862D-6995EBE2D38B}"/>
              </a:ext>
            </a:extLst>
          </p:cNvPr>
          <p:cNvSpPr/>
          <p:nvPr/>
        </p:nvSpPr>
        <p:spPr>
          <a:xfrm>
            <a:off x="5446340" y="1786156"/>
            <a:ext cx="4031436" cy="1956734"/>
          </a:xfrm>
          <a:custGeom>
            <a:avLst/>
            <a:gdLst>
              <a:gd name="connsiteX0" fmla="*/ 0 w 4031436"/>
              <a:gd name="connsiteY0" fmla="*/ 0 h 1956734"/>
              <a:gd name="connsiteX1" fmla="*/ 495291 w 4031436"/>
              <a:gd name="connsiteY1" fmla="*/ 0 h 1956734"/>
              <a:gd name="connsiteX2" fmla="*/ 1151839 w 4031436"/>
              <a:gd name="connsiteY2" fmla="*/ 0 h 1956734"/>
              <a:gd name="connsiteX3" fmla="*/ 1687444 w 4031436"/>
              <a:gd name="connsiteY3" fmla="*/ 0 h 1956734"/>
              <a:gd name="connsiteX4" fmla="*/ 2343992 w 4031436"/>
              <a:gd name="connsiteY4" fmla="*/ 0 h 1956734"/>
              <a:gd name="connsiteX5" fmla="*/ 2960226 w 4031436"/>
              <a:gd name="connsiteY5" fmla="*/ 0 h 1956734"/>
              <a:gd name="connsiteX6" fmla="*/ 3415202 w 4031436"/>
              <a:gd name="connsiteY6" fmla="*/ 0 h 1956734"/>
              <a:gd name="connsiteX7" fmla="*/ 4031436 w 4031436"/>
              <a:gd name="connsiteY7" fmla="*/ 0 h 1956734"/>
              <a:gd name="connsiteX8" fmla="*/ 4031436 w 4031436"/>
              <a:gd name="connsiteY8" fmla="*/ 430481 h 1956734"/>
              <a:gd name="connsiteX9" fmla="*/ 4031436 w 4031436"/>
              <a:gd name="connsiteY9" fmla="*/ 880530 h 1956734"/>
              <a:gd name="connsiteX10" fmla="*/ 4031436 w 4031436"/>
              <a:gd name="connsiteY10" fmla="*/ 1330579 h 1956734"/>
              <a:gd name="connsiteX11" fmla="*/ 4031436 w 4031436"/>
              <a:gd name="connsiteY11" fmla="*/ 1956734 h 1956734"/>
              <a:gd name="connsiteX12" fmla="*/ 3495831 w 4031436"/>
              <a:gd name="connsiteY12" fmla="*/ 1956734 h 1956734"/>
              <a:gd name="connsiteX13" fmla="*/ 2879597 w 4031436"/>
              <a:gd name="connsiteY13" fmla="*/ 1956734 h 1956734"/>
              <a:gd name="connsiteX14" fmla="*/ 2303678 w 4031436"/>
              <a:gd name="connsiteY14" fmla="*/ 1956734 h 1956734"/>
              <a:gd name="connsiteX15" fmla="*/ 1647130 w 4031436"/>
              <a:gd name="connsiteY15" fmla="*/ 1956734 h 1956734"/>
              <a:gd name="connsiteX16" fmla="*/ 990581 w 4031436"/>
              <a:gd name="connsiteY16" fmla="*/ 1956734 h 1956734"/>
              <a:gd name="connsiteX17" fmla="*/ 0 w 4031436"/>
              <a:gd name="connsiteY17" fmla="*/ 1956734 h 1956734"/>
              <a:gd name="connsiteX18" fmla="*/ 0 w 4031436"/>
              <a:gd name="connsiteY18" fmla="*/ 1526253 h 1956734"/>
              <a:gd name="connsiteX19" fmla="*/ 0 w 4031436"/>
              <a:gd name="connsiteY19" fmla="*/ 997934 h 1956734"/>
              <a:gd name="connsiteX20" fmla="*/ 0 w 4031436"/>
              <a:gd name="connsiteY20" fmla="*/ 469616 h 1956734"/>
              <a:gd name="connsiteX21" fmla="*/ 0 w 4031436"/>
              <a:gd name="connsiteY21" fmla="*/ 0 h 1956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031436" h="1956734" fill="none" extrusionOk="0">
                <a:moveTo>
                  <a:pt x="0" y="0"/>
                </a:moveTo>
                <a:cubicBezTo>
                  <a:pt x="211604" y="-31766"/>
                  <a:pt x="274374" y="15678"/>
                  <a:pt x="495291" y="0"/>
                </a:cubicBezTo>
                <a:cubicBezTo>
                  <a:pt x="716208" y="-15678"/>
                  <a:pt x="848868" y="67846"/>
                  <a:pt x="1151839" y="0"/>
                </a:cubicBezTo>
                <a:cubicBezTo>
                  <a:pt x="1454810" y="-67846"/>
                  <a:pt x="1420243" y="11293"/>
                  <a:pt x="1687444" y="0"/>
                </a:cubicBezTo>
                <a:cubicBezTo>
                  <a:pt x="1954645" y="-11293"/>
                  <a:pt x="2170948" y="2308"/>
                  <a:pt x="2343992" y="0"/>
                </a:cubicBezTo>
                <a:cubicBezTo>
                  <a:pt x="2517036" y="-2308"/>
                  <a:pt x="2720763" y="49895"/>
                  <a:pt x="2960226" y="0"/>
                </a:cubicBezTo>
                <a:cubicBezTo>
                  <a:pt x="3199689" y="-49895"/>
                  <a:pt x="3320763" y="9572"/>
                  <a:pt x="3415202" y="0"/>
                </a:cubicBezTo>
                <a:cubicBezTo>
                  <a:pt x="3509641" y="-9572"/>
                  <a:pt x="3785717" y="28841"/>
                  <a:pt x="4031436" y="0"/>
                </a:cubicBezTo>
                <a:cubicBezTo>
                  <a:pt x="4049531" y="110653"/>
                  <a:pt x="3980537" y="337917"/>
                  <a:pt x="4031436" y="430481"/>
                </a:cubicBezTo>
                <a:cubicBezTo>
                  <a:pt x="4082335" y="523045"/>
                  <a:pt x="4027481" y="664607"/>
                  <a:pt x="4031436" y="880530"/>
                </a:cubicBezTo>
                <a:cubicBezTo>
                  <a:pt x="4035391" y="1096453"/>
                  <a:pt x="4007902" y="1112661"/>
                  <a:pt x="4031436" y="1330579"/>
                </a:cubicBezTo>
                <a:cubicBezTo>
                  <a:pt x="4054970" y="1548497"/>
                  <a:pt x="3996086" y="1680712"/>
                  <a:pt x="4031436" y="1956734"/>
                </a:cubicBezTo>
                <a:cubicBezTo>
                  <a:pt x="3767314" y="1965183"/>
                  <a:pt x="3720646" y="1954601"/>
                  <a:pt x="3495831" y="1956734"/>
                </a:cubicBezTo>
                <a:cubicBezTo>
                  <a:pt x="3271017" y="1958867"/>
                  <a:pt x="3159081" y="1947857"/>
                  <a:pt x="2879597" y="1956734"/>
                </a:cubicBezTo>
                <a:cubicBezTo>
                  <a:pt x="2600113" y="1965611"/>
                  <a:pt x="2513534" y="1956150"/>
                  <a:pt x="2303678" y="1956734"/>
                </a:cubicBezTo>
                <a:cubicBezTo>
                  <a:pt x="2093822" y="1957318"/>
                  <a:pt x="1779261" y="1940222"/>
                  <a:pt x="1647130" y="1956734"/>
                </a:cubicBezTo>
                <a:cubicBezTo>
                  <a:pt x="1514999" y="1973246"/>
                  <a:pt x="1142562" y="1883949"/>
                  <a:pt x="990581" y="1956734"/>
                </a:cubicBezTo>
                <a:cubicBezTo>
                  <a:pt x="838600" y="2029519"/>
                  <a:pt x="264557" y="1955911"/>
                  <a:pt x="0" y="1956734"/>
                </a:cubicBezTo>
                <a:cubicBezTo>
                  <a:pt x="-36101" y="1769234"/>
                  <a:pt x="49908" y="1619311"/>
                  <a:pt x="0" y="1526253"/>
                </a:cubicBezTo>
                <a:cubicBezTo>
                  <a:pt x="-49908" y="1433195"/>
                  <a:pt x="42113" y="1131345"/>
                  <a:pt x="0" y="997934"/>
                </a:cubicBezTo>
                <a:cubicBezTo>
                  <a:pt x="-42113" y="864523"/>
                  <a:pt x="49423" y="718070"/>
                  <a:pt x="0" y="469616"/>
                </a:cubicBezTo>
                <a:cubicBezTo>
                  <a:pt x="-49423" y="221162"/>
                  <a:pt x="9470" y="198577"/>
                  <a:pt x="0" y="0"/>
                </a:cubicBezTo>
                <a:close/>
              </a:path>
              <a:path w="4031436" h="1956734" stroke="0" extrusionOk="0">
                <a:moveTo>
                  <a:pt x="0" y="0"/>
                </a:moveTo>
                <a:cubicBezTo>
                  <a:pt x="120542" y="-35636"/>
                  <a:pt x="304406" y="21499"/>
                  <a:pt x="454976" y="0"/>
                </a:cubicBezTo>
                <a:cubicBezTo>
                  <a:pt x="605546" y="-21499"/>
                  <a:pt x="812512" y="55999"/>
                  <a:pt x="990581" y="0"/>
                </a:cubicBezTo>
                <a:cubicBezTo>
                  <a:pt x="1168651" y="-55999"/>
                  <a:pt x="1394642" y="64754"/>
                  <a:pt x="1647130" y="0"/>
                </a:cubicBezTo>
                <a:cubicBezTo>
                  <a:pt x="1899618" y="-64754"/>
                  <a:pt x="2039365" y="43002"/>
                  <a:pt x="2303678" y="0"/>
                </a:cubicBezTo>
                <a:cubicBezTo>
                  <a:pt x="2567991" y="-43002"/>
                  <a:pt x="2726431" y="4181"/>
                  <a:pt x="2919912" y="0"/>
                </a:cubicBezTo>
                <a:cubicBezTo>
                  <a:pt x="3113393" y="-4181"/>
                  <a:pt x="3332728" y="18176"/>
                  <a:pt x="3455517" y="0"/>
                </a:cubicBezTo>
                <a:cubicBezTo>
                  <a:pt x="3578306" y="-18176"/>
                  <a:pt x="3768851" y="57658"/>
                  <a:pt x="4031436" y="0"/>
                </a:cubicBezTo>
                <a:cubicBezTo>
                  <a:pt x="4080115" y="202594"/>
                  <a:pt x="4020108" y="336390"/>
                  <a:pt x="4031436" y="450049"/>
                </a:cubicBezTo>
                <a:cubicBezTo>
                  <a:pt x="4042764" y="563708"/>
                  <a:pt x="3995949" y="714261"/>
                  <a:pt x="4031436" y="939232"/>
                </a:cubicBezTo>
                <a:cubicBezTo>
                  <a:pt x="4066923" y="1164203"/>
                  <a:pt x="3997157" y="1181676"/>
                  <a:pt x="4031436" y="1369714"/>
                </a:cubicBezTo>
                <a:cubicBezTo>
                  <a:pt x="4065715" y="1557752"/>
                  <a:pt x="3998991" y="1806459"/>
                  <a:pt x="4031436" y="1956734"/>
                </a:cubicBezTo>
                <a:cubicBezTo>
                  <a:pt x="3849194" y="2031952"/>
                  <a:pt x="3664207" y="1878318"/>
                  <a:pt x="3374888" y="1956734"/>
                </a:cubicBezTo>
                <a:cubicBezTo>
                  <a:pt x="3085569" y="2035150"/>
                  <a:pt x="2906255" y="1938401"/>
                  <a:pt x="2718340" y="1956734"/>
                </a:cubicBezTo>
                <a:cubicBezTo>
                  <a:pt x="2530425" y="1975067"/>
                  <a:pt x="2380398" y="1940839"/>
                  <a:pt x="2102106" y="1956734"/>
                </a:cubicBezTo>
                <a:cubicBezTo>
                  <a:pt x="1823814" y="1972629"/>
                  <a:pt x="1697552" y="1913033"/>
                  <a:pt x="1566501" y="1956734"/>
                </a:cubicBezTo>
                <a:cubicBezTo>
                  <a:pt x="1435451" y="2000435"/>
                  <a:pt x="1246683" y="1912248"/>
                  <a:pt x="990581" y="1956734"/>
                </a:cubicBezTo>
                <a:cubicBezTo>
                  <a:pt x="734479" y="2001220"/>
                  <a:pt x="202726" y="1843009"/>
                  <a:pt x="0" y="1956734"/>
                </a:cubicBezTo>
                <a:cubicBezTo>
                  <a:pt x="-3779" y="1831097"/>
                  <a:pt x="19081" y="1593130"/>
                  <a:pt x="0" y="1428416"/>
                </a:cubicBezTo>
                <a:cubicBezTo>
                  <a:pt x="-19081" y="1263702"/>
                  <a:pt x="32520" y="1189480"/>
                  <a:pt x="0" y="997934"/>
                </a:cubicBezTo>
                <a:cubicBezTo>
                  <a:pt x="-32520" y="806388"/>
                  <a:pt x="48357" y="685043"/>
                  <a:pt x="0" y="567453"/>
                </a:cubicBezTo>
                <a:cubicBezTo>
                  <a:pt x="-48357" y="449863"/>
                  <a:pt x="33174" y="166557"/>
                  <a:pt x="0" y="0"/>
                </a:cubicBezTo>
                <a:close/>
              </a:path>
            </a:pathLst>
          </a:custGeom>
          <a:solidFill>
            <a:srgbClr val="F4DF5E"/>
          </a:solidFill>
          <a:ln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2782152110">
                  <a:custGeom>
                    <a:avLst/>
                    <a:gdLst>
                      <a:gd name="connsiteX0" fmla="*/ 0 w 2315250"/>
                      <a:gd name="connsiteY0" fmla="*/ 0 h 1331431"/>
                      <a:gd name="connsiteX1" fmla="*/ 2315250 w 2315250"/>
                      <a:gd name="connsiteY1" fmla="*/ 0 h 1331431"/>
                      <a:gd name="connsiteX2" fmla="*/ 2315250 w 2315250"/>
                      <a:gd name="connsiteY2" fmla="*/ 1331431 h 1331431"/>
                      <a:gd name="connsiteX3" fmla="*/ 0 w 2315250"/>
                      <a:gd name="connsiteY3" fmla="*/ 1331431 h 1331431"/>
                      <a:gd name="connsiteX4" fmla="*/ 0 w 2315250"/>
                      <a:gd name="connsiteY4" fmla="*/ 0 h 133143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2315250" h="1331431">
                        <a:moveTo>
                          <a:pt x="0" y="0"/>
                        </a:moveTo>
                        <a:lnTo>
                          <a:pt x="2315250" y="0"/>
                        </a:lnTo>
                        <a:lnTo>
                          <a:pt x="2315250" y="1331431"/>
                        </a:lnTo>
                        <a:lnTo>
                          <a:pt x="0" y="1331431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marL="0" lvl="0" indent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t-BR" sz="1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itchFamily="2" charset="0"/>
                <a:ea typeface="Roboto" pitchFamily="2" charset="0"/>
              </a:rPr>
              <a:t>Expedições eram organizadas para capturar indígenas e utilizá-los como mão de obra </a:t>
            </a:r>
            <a:r>
              <a:rPr lang="pt-B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itchFamily="2" charset="0"/>
                <a:ea typeface="Roboto" pitchFamily="2" charset="0"/>
              </a:rPr>
              <a:t>nos engenhos </a:t>
            </a:r>
            <a:r>
              <a:rPr lang="pt-BR" sz="1600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itchFamily="2" charset="0"/>
                <a:ea typeface="Roboto" pitchFamily="2" charset="0"/>
              </a:rPr>
              <a:t>do Nordeste.  Muitas dessas expedições partiram dos fortes e vilas localizados na Bacia Amazônica.</a:t>
            </a:r>
            <a:endParaRPr lang="pt-BR" sz="1800" kern="1200" dirty="0">
              <a:latin typeface="Roboto" pitchFamily="2" charset="0"/>
              <a:ea typeface="Roboto" pitchFamily="2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8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1751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nda 10">
            <a:extLst>
              <a:ext uri="{FF2B5EF4-FFF2-40B4-BE49-F238E27FC236}">
                <a16:creationId xmlns:a16="http://schemas.microsoft.com/office/drawing/2014/main" id="{EC3C0264-4939-6184-8ABE-6E461FED4E6F}"/>
              </a:ext>
            </a:extLst>
          </p:cNvPr>
          <p:cNvSpPr/>
          <p:nvPr/>
        </p:nvSpPr>
        <p:spPr>
          <a:xfrm>
            <a:off x="958034" y="4021149"/>
            <a:ext cx="3995942" cy="2825091"/>
          </a:xfrm>
          <a:prstGeom prst="wave">
            <a:avLst>
              <a:gd name="adj1" fmla="val 12500"/>
              <a:gd name="adj2" fmla="val -576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2" name="Onda 11">
            <a:extLst>
              <a:ext uri="{FF2B5EF4-FFF2-40B4-BE49-F238E27FC236}">
                <a16:creationId xmlns:a16="http://schemas.microsoft.com/office/drawing/2014/main" id="{2265C696-333B-9F50-6CFE-0A1F78A5604B}"/>
              </a:ext>
            </a:extLst>
          </p:cNvPr>
          <p:cNvSpPr/>
          <p:nvPr/>
        </p:nvSpPr>
        <p:spPr>
          <a:xfrm>
            <a:off x="6094412" y="3987810"/>
            <a:ext cx="5184577" cy="2870190"/>
          </a:xfrm>
          <a:prstGeom prst="wave">
            <a:avLst>
              <a:gd name="adj1" fmla="val 10452"/>
              <a:gd name="adj2" fmla="val -576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9" name="Onda 8">
            <a:extLst>
              <a:ext uri="{FF2B5EF4-FFF2-40B4-BE49-F238E27FC236}">
                <a16:creationId xmlns:a16="http://schemas.microsoft.com/office/drawing/2014/main" id="{47AF685A-9C72-C24C-8F2C-C87597F0DF7F}"/>
              </a:ext>
            </a:extLst>
          </p:cNvPr>
          <p:cNvSpPr/>
          <p:nvPr/>
        </p:nvSpPr>
        <p:spPr>
          <a:xfrm>
            <a:off x="8664399" y="1118331"/>
            <a:ext cx="3338162" cy="2914578"/>
          </a:xfrm>
          <a:prstGeom prst="wave">
            <a:avLst>
              <a:gd name="adj1" fmla="val 11471"/>
              <a:gd name="adj2" fmla="val -576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Onda 7">
            <a:extLst>
              <a:ext uri="{FF2B5EF4-FFF2-40B4-BE49-F238E27FC236}">
                <a16:creationId xmlns:a16="http://schemas.microsoft.com/office/drawing/2014/main" id="{79535AE4-67DC-AB66-17CD-7531C1F46CCE}"/>
              </a:ext>
            </a:extLst>
          </p:cNvPr>
          <p:cNvSpPr/>
          <p:nvPr/>
        </p:nvSpPr>
        <p:spPr>
          <a:xfrm>
            <a:off x="4718925" y="1237420"/>
            <a:ext cx="3648322" cy="2647474"/>
          </a:xfrm>
          <a:prstGeom prst="wave">
            <a:avLst>
              <a:gd name="adj1" fmla="val 6838"/>
              <a:gd name="adj2" fmla="val 1068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94304" y="404664"/>
            <a:ext cx="10969943" cy="924942"/>
          </a:xfrm>
        </p:spPr>
        <p:txBody>
          <a:bodyPr>
            <a:normAutofit/>
          </a:bodyPr>
          <a:lstStyle/>
          <a:p>
            <a:r>
              <a:rPr lang="pt-BR" sz="4800" b="1" dirty="0">
                <a:latin typeface="Roboto" pitchFamily="2" charset="0"/>
                <a:ea typeface="Roboto" pitchFamily="2" charset="0"/>
              </a:rPr>
              <a:t>Os bandeirantes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054C4-A80F-418A-A6AF-115824BF859F}" type="slidenum">
              <a:rPr lang="pt-BR" smtClean="0"/>
              <a:t>9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nda 2">
            <a:extLst>
              <a:ext uri="{FF2B5EF4-FFF2-40B4-BE49-F238E27FC236}">
                <a16:creationId xmlns:a16="http://schemas.microsoft.com/office/drawing/2014/main" id="{8144A9B1-F2F9-8A25-5456-F19B94C6C0DC}"/>
              </a:ext>
            </a:extLst>
          </p:cNvPr>
          <p:cNvSpPr/>
          <p:nvPr/>
        </p:nvSpPr>
        <p:spPr>
          <a:xfrm>
            <a:off x="323410" y="1296705"/>
            <a:ext cx="3995942" cy="2825090"/>
          </a:xfrm>
          <a:prstGeom prst="wave">
            <a:avLst>
              <a:gd name="adj1" fmla="val 12500"/>
              <a:gd name="adj2" fmla="val -576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92CC7F7A-FBA1-6D8B-ECDF-5778F841F172}"/>
              </a:ext>
            </a:extLst>
          </p:cNvPr>
          <p:cNvSpPr txBox="1"/>
          <p:nvPr/>
        </p:nvSpPr>
        <p:spPr>
          <a:xfrm>
            <a:off x="509674" y="2024484"/>
            <a:ext cx="353009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No fim do século XVI, São Paulo de Piratininga, na capitania de São Vicente, era um dos poucos núcleos de povoamento no interior da colônia portuguesa.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DF66AD2-D49D-AC5B-7EA2-1169EB4764A2}"/>
              </a:ext>
            </a:extLst>
          </p:cNvPr>
          <p:cNvSpPr txBox="1"/>
          <p:nvPr/>
        </p:nvSpPr>
        <p:spPr>
          <a:xfrm>
            <a:off x="8664399" y="1813938"/>
            <a:ext cx="320101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As bandeiras avançaram em direção ao interior, </a:t>
            </a:r>
          </a:p>
          <a:p>
            <a:pPr algn="ctr"/>
            <a:r>
              <a:rPr lang="pt-BR" dirty="0"/>
              <a:t>alcançando terras que, pelo Tratado de Tordesilhas, pertenciam à Espanha.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C0BEC4A-F825-FAD9-CA45-6F430DDDBC6D}"/>
              </a:ext>
            </a:extLst>
          </p:cNvPr>
          <p:cNvSpPr txBox="1"/>
          <p:nvPr/>
        </p:nvSpPr>
        <p:spPr>
          <a:xfrm>
            <a:off x="1043434" y="4759814"/>
            <a:ext cx="39105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Uma das primeiras grandes bandeiras saiu de São Paulo em 1602, rumo ao atual estado do Paraná. Retornou, em 1604, com cerca de 3 mil indígenas capturados.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02C107EC-90F1-616A-D3BE-B44713173D11}"/>
              </a:ext>
            </a:extLst>
          </p:cNvPr>
          <p:cNvSpPr txBox="1"/>
          <p:nvPr/>
        </p:nvSpPr>
        <p:spPr>
          <a:xfrm>
            <a:off x="6274432" y="4710270"/>
            <a:ext cx="482453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Os bandeirantes passaram a buscar ouro pedras preciosas em regiões hoje situadas nos estados de Minas Gerais, Mato Grosso e Goiás, às vezes avançando além dos limites do Tratado de Tordesilhas e ampliando os limites da colônia.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7BF29CA-D83F-D23A-E179-7B7F21BF619E}"/>
              </a:ext>
            </a:extLst>
          </p:cNvPr>
          <p:cNvSpPr txBox="1"/>
          <p:nvPr/>
        </p:nvSpPr>
        <p:spPr>
          <a:xfrm>
            <a:off x="4778035" y="1673373"/>
            <a:ext cx="353010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dirty="0"/>
              <a:t>Os paulistas passaram a organizar expedições conhecidas como </a:t>
            </a:r>
            <a:r>
              <a:rPr lang="pt-BR" b="1" dirty="0"/>
              <a:t>bandeiras</a:t>
            </a:r>
            <a:r>
              <a:rPr lang="pt-BR" dirty="0"/>
              <a:t> para aprisionar indígenas. As pessoas que participavam delas eram os </a:t>
            </a:r>
            <a:r>
              <a:rPr lang="pt-BR" b="1" dirty="0"/>
              <a:t>bandeirantes</a:t>
            </a:r>
            <a:r>
              <a:rPr lang="pt-BR" dirty="0"/>
              <a:t> ou sertanistas.</a:t>
            </a:r>
          </a:p>
        </p:txBody>
      </p:sp>
    </p:spTree>
    <p:extLst>
      <p:ext uri="{BB962C8B-B14F-4D97-AF65-F5344CB8AC3E}">
        <p14:creationId xmlns:p14="http://schemas.microsoft.com/office/powerpoint/2010/main" val="40140704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271A2D273D8744BE83E271A22B9761" ma:contentTypeVersion="3" ma:contentTypeDescription="Crie um novo documento." ma:contentTypeScope="" ma:versionID="30b2cfa6e3894567fb1d5cbe86620b41">
  <xsd:schema xmlns:xsd="http://www.w3.org/2001/XMLSchema" xmlns:xs="http://www.w3.org/2001/XMLSchema" xmlns:p="http://schemas.microsoft.com/office/2006/metadata/properties" xmlns:ns2="2ea30351-ea1a-454c-9047-b61a60ae2ccc" targetNamespace="http://schemas.microsoft.com/office/2006/metadata/properties" ma:root="true" ma:fieldsID="ebee4db967cde23eebad35005f4c7b96" ns2:_="">
    <xsd:import namespace="2ea30351-ea1a-454c-9047-b61a60ae2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a30351-ea1a-454c-9047-b61a60ae2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5C75D3-6F3A-4E1C-A3F6-A140463B0EE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2FC19B-0178-47F6-9F2D-ADE7BF8E053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16D40FA-1748-406A-8A36-5D6547B83F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ea30351-ea1a-454c-9047-b61a60ae2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5911</TotalTime>
  <Words>939</Words>
  <Application>Microsoft Office PowerPoint</Application>
  <PresentationFormat>Personalizar</PresentationFormat>
  <Paragraphs>54</Paragraphs>
  <Slides>10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Tema do Office</vt:lpstr>
      <vt:lpstr>Apresentação do PowerPoint</vt:lpstr>
      <vt:lpstr> Século XVII: expansão  da colônia</vt:lpstr>
      <vt:lpstr>• A partir de 1580, nas atuais regiões Norte e Nordeste, a colonização ocorreu nas proximidades dos fortes, instalados para defesa do território.  • No interior nordestino, a criação de gado deu origem a novos povoados.  • Ao sul da colônia, expedições dos bandeirantes em busca de ouro, de pedras preciosas e de indígenas para serem escravizados fundaram  novos núcleos. </vt:lpstr>
      <vt:lpstr>Agricultura de subsistência</vt:lpstr>
      <vt:lpstr>Fazendas de gado</vt:lpstr>
      <vt:lpstr>Interiorização da colônia e conflitos</vt:lpstr>
      <vt:lpstr>Conquista da região amazônica</vt:lpstr>
      <vt:lpstr>Escravização dos indígenas</vt:lpstr>
      <vt:lpstr>Os bandeirantes</vt:lpstr>
      <vt:lpstr>Drogas do sertão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Humanismo e Renascimento</dc:title>
  <dc:creator>Jaqueline Martinho</dc:creator>
  <cp:lastModifiedBy> </cp:lastModifiedBy>
  <cp:revision>323</cp:revision>
  <dcterms:created xsi:type="dcterms:W3CDTF">2019-03-18T13:54:34Z</dcterms:created>
  <dcterms:modified xsi:type="dcterms:W3CDTF">2023-06-22T12:16:40Z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0x0101006E271A2D273D8744BE83E271A22B9761</vt:lpwstr>
  </property>
</Properties>
</file>