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8" r:id="rId5"/>
    <p:sldId id="371" r:id="rId6"/>
    <p:sldId id="372" r:id="rId7"/>
    <p:sldId id="373" r:id="rId8"/>
    <p:sldId id="376" r:id="rId9"/>
    <p:sldId id="269" r:id="rId10"/>
    <p:sldId id="377" r:id="rId11"/>
    <p:sldId id="378" r:id="rId12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queline Martinho" initials="Jaqueline" lastIdx="5" clrIdx="0"/>
  <p:cmAuthor id="1" name="Fernanda Guerriero Antunes" initials="FGA" lastIdx="90" clrIdx="1"/>
  <p:cmAuthor id="2" name="Lilian Semenichin Nogueira" initials="LSN" lastIdx="66" clrIdx="2"/>
  <p:cmAuthor id="3" name="Marcia Takeuchi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ED90"/>
    <a:srgbClr val="9DFA98"/>
    <a:srgbClr val="6AC965"/>
    <a:srgbClr val="22F254"/>
    <a:srgbClr val="F7E88D"/>
    <a:srgbClr val="F4DF5E"/>
    <a:srgbClr val="D2F85A"/>
    <a:srgbClr val="F5F5B9"/>
    <a:srgbClr val="F3DD5B"/>
    <a:srgbClr val="E6E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208E7-A98B-4EAA-B81E-207EA550C580}" v="55" dt="2023-05-15T13:27:40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4660"/>
  </p:normalViewPr>
  <p:slideViewPr>
    <p:cSldViewPr>
      <p:cViewPr varScale="1">
        <p:scale>
          <a:sx n="68" d="100"/>
          <a:sy n="68" d="100"/>
        </p:scale>
        <p:origin x="624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ED16DA-E15B-48D7-8F13-3AB56F6BD823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BEDDF4F7-3EF7-46C6-AB9E-E9F11326D785}">
      <dgm:prSet phldrT="[Texto]" custT="1"/>
      <dgm:spPr>
        <a:solidFill>
          <a:srgbClr val="008E40"/>
        </a:solidFill>
      </dgm:spPr>
      <dgm:t>
        <a:bodyPr/>
        <a:lstStyle/>
        <a:p>
          <a:pPr>
            <a:lnSpc>
              <a:spcPts val="2000"/>
            </a:lnSpc>
          </a:pPr>
          <a:r>
            <a:rPr lang="pt-BR" sz="2000" dirty="0">
              <a:latin typeface="Roboto" pitchFamily="2" charset="0"/>
              <a:ea typeface="Roboto" pitchFamily="2" charset="0"/>
            </a:rPr>
            <a:t>Em abril de 1500 a esquadra de Cabral chega ao litoral do atual estado da Bahia; inicia-se o período chamado Brasil Colônia.</a:t>
          </a:r>
        </a:p>
      </dgm:t>
    </dgm:pt>
    <dgm:pt modelId="{98D572AB-2C7F-402B-8AF2-D2B86D6985B0}" type="parTrans" cxnId="{F6E4CA8D-7A0A-40F2-BADD-233568C3E48A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C4235683-E8E0-40B5-9CE2-39BB7BDCFBE2}" type="sibTrans" cxnId="{F6E4CA8D-7A0A-40F2-BADD-233568C3E48A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D6D1128-3E70-4DCF-A461-93A799661A90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O pau-brasil foi inicialmente o único produto nativo que interessou à Coroa. A árvore daria nome ao território.</a:t>
          </a:r>
        </a:p>
      </dgm:t>
    </dgm:pt>
    <dgm:pt modelId="{8CA7E9D9-F340-4ACB-A24B-78420801979D}" type="parTrans" cxnId="{E5CE059A-AB38-4A2A-A373-EB05C8027F4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97100323-8E22-418C-BB77-6E465600D808}" type="sibTrans" cxnId="{E5CE059A-AB38-4A2A-A373-EB05C8027F4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13766F4D-68D8-4542-A098-E5B6C890038E}">
      <dgm:prSet phldrT="[Texto]" custT="1"/>
      <dgm:spPr>
        <a:solidFill>
          <a:srgbClr val="008E40"/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O primeiro mapa que representa o território (</a:t>
          </a:r>
          <a:r>
            <a:rPr lang="pt-BR" sz="2000" i="1" dirty="0">
              <a:latin typeface="Roboto" pitchFamily="2" charset="0"/>
              <a:ea typeface="Roboto" pitchFamily="2" charset="0"/>
            </a:rPr>
            <a:t>Terra Brasilis</a:t>
          </a:r>
          <a:r>
            <a:rPr lang="pt-BR" sz="2000" dirty="0">
              <a:latin typeface="Roboto" pitchFamily="2" charset="0"/>
              <a:ea typeface="Roboto" pitchFamily="2" charset="0"/>
            </a:rPr>
            <a:t>, de 1519) que indique a presença portuguesa, como vilas e fortes. A Coroa interessava-se por colonizar lugares onde houvesse metais preciosos.</a:t>
          </a:r>
        </a:p>
      </dgm:t>
    </dgm:pt>
    <dgm:pt modelId="{68EFAC63-58FD-4697-BBDA-FDBE889D3397}" type="parTrans" cxnId="{CE4CFEB5-25B3-4C5D-82F9-22553A711A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BB9DABA3-FE5B-4901-BD4B-D224B2EA4D26}" type="sibTrans" cxnId="{CE4CFEB5-25B3-4C5D-82F9-22553A711A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390DDAE-3C2C-49B5-AECB-23146D355ABE}" type="pres">
      <dgm:prSet presAssocID="{3EED16DA-E15B-48D7-8F13-3AB56F6BD823}" presName="Name0" presStyleCnt="0">
        <dgm:presLayoutVars>
          <dgm:dir/>
          <dgm:resizeHandles val="exact"/>
        </dgm:presLayoutVars>
      </dgm:prSet>
      <dgm:spPr/>
    </dgm:pt>
    <dgm:pt modelId="{AE5FAEAE-4978-47D2-87E2-34F4BE604CE3}" type="pres">
      <dgm:prSet presAssocID="{BEDDF4F7-3EF7-46C6-AB9E-E9F11326D785}" presName="node" presStyleLbl="node1" presStyleIdx="0" presStyleCnt="3" custLinFactNeighborX="7754" custLinFactNeighborY="4393">
        <dgm:presLayoutVars>
          <dgm:bulletEnabled val="1"/>
        </dgm:presLayoutVars>
      </dgm:prSet>
      <dgm:spPr/>
    </dgm:pt>
    <dgm:pt modelId="{239BC90B-6B65-47AC-8D85-90CECB67F72C}" type="pres">
      <dgm:prSet presAssocID="{C4235683-E8E0-40B5-9CE2-39BB7BDCFBE2}" presName="sibTrans" presStyleCnt="0"/>
      <dgm:spPr/>
    </dgm:pt>
    <dgm:pt modelId="{CA46C35F-4DE3-4570-A70E-158902A22F25}" type="pres">
      <dgm:prSet presAssocID="{AD6D1128-3E70-4DCF-A461-93A799661A90}" presName="node" presStyleLbl="node1" presStyleIdx="1" presStyleCnt="3">
        <dgm:presLayoutVars>
          <dgm:bulletEnabled val="1"/>
        </dgm:presLayoutVars>
      </dgm:prSet>
      <dgm:spPr/>
    </dgm:pt>
    <dgm:pt modelId="{DA9A6B8E-6FC3-4CE1-B241-4F0D72F5F759}" type="pres">
      <dgm:prSet presAssocID="{97100323-8E22-418C-BB77-6E465600D808}" presName="sibTrans" presStyleCnt="0"/>
      <dgm:spPr/>
    </dgm:pt>
    <dgm:pt modelId="{A9BC3D52-9D17-4987-BCF3-617FE36516F6}" type="pres">
      <dgm:prSet presAssocID="{13766F4D-68D8-4542-A098-E5B6C890038E}" presName="node" presStyleLbl="node1" presStyleIdx="2" presStyleCnt="3" custLinFactNeighborX="0">
        <dgm:presLayoutVars>
          <dgm:bulletEnabled val="1"/>
        </dgm:presLayoutVars>
      </dgm:prSet>
      <dgm:spPr/>
    </dgm:pt>
  </dgm:ptLst>
  <dgm:cxnLst>
    <dgm:cxn modelId="{D76B5662-D2B0-438A-8D7F-C3023B1E3DB5}" type="presOf" srcId="{3EED16DA-E15B-48D7-8F13-3AB56F6BD823}" destId="{A390DDAE-3C2C-49B5-AECB-23146D355ABE}" srcOrd="0" destOrd="0" presId="urn:microsoft.com/office/officeart/2005/8/layout/hList6"/>
    <dgm:cxn modelId="{BAEB7863-E6E3-4C0F-8490-C95AE5F54971}" type="presOf" srcId="{BEDDF4F7-3EF7-46C6-AB9E-E9F11326D785}" destId="{AE5FAEAE-4978-47D2-87E2-34F4BE604CE3}" srcOrd="0" destOrd="0" presId="urn:microsoft.com/office/officeart/2005/8/layout/hList6"/>
    <dgm:cxn modelId="{BB39454A-11BB-4142-B20C-E88401C89C75}" type="presOf" srcId="{13766F4D-68D8-4542-A098-E5B6C890038E}" destId="{A9BC3D52-9D17-4987-BCF3-617FE36516F6}" srcOrd="0" destOrd="0" presId="urn:microsoft.com/office/officeart/2005/8/layout/hList6"/>
    <dgm:cxn modelId="{C6741A59-4483-433F-9D6A-FF0B0AD474B2}" type="presOf" srcId="{AD6D1128-3E70-4DCF-A461-93A799661A90}" destId="{CA46C35F-4DE3-4570-A70E-158902A22F25}" srcOrd="0" destOrd="0" presId="urn:microsoft.com/office/officeart/2005/8/layout/hList6"/>
    <dgm:cxn modelId="{F6E4CA8D-7A0A-40F2-BADD-233568C3E48A}" srcId="{3EED16DA-E15B-48D7-8F13-3AB56F6BD823}" destId="{BEDDF4F7-3EF7-46C6-AB9E-E9F11326D785}" srcOrd="0" destOrd="0" parTransId="{98D572AB-2C7F-402B-8AF2-D2B86D6985B0}" sibTransId="{C4235683-E8E0-40B5-9CE2-39BB7BDCFBE2}"/>
    <dgm:cxn modelId="{E5CE059A-AB38-4A2A-A373-EB05C8027F40}" srcId="{3EED16DA-E15B-48D7-8F13-3AB56F6BD823}" destId="{AD6D1128-3E70-4DCF-A461-93A799661A90}" srcOrd="1" destOrd="0" parTransId="{8CA7E9D9-F340-4ACB-A24B-78420801979D}" sibTransId="{97100323-8E22-418C-BB77-6E465600D808}"/>
    <dgm:cxn modelId="{CE4CFEB5-25B3-4C5D-82F9-22553A711AD0}" srcId="{3EED16DA-E15B-48D7-8F13-3AB56F6BD823}" destId="{13766F4D-68D8-4542-A098-E5B6C890038E}" srcOrd="2" destOrd="0" parTransId="{68EFAC63-58FD-4697-BBDA-FDBE889D3397}" sibTransId="{BB9DABA3-FE5B-4901-BD4B-D224B2EA4D26}"/>
    <dgm:cxn modelId="{D79F9673-2891-46EA-B33F-83E94EA523EB}" type="presParOf" srcId="{A390DDAE-3C2C-49B5-AECB-23146D355ABE}" destId="{AE5FAEAE-4978-47D2-87E2-34F4BE604CE3}" srcOrd="0" destOrd="0" presId="urn:microsoft.com/office/officeart/2005/8/layout/hList6"/>
    <dgm:cxn modelId="{382BEAE0-F064-4E71-A673-408BB0589F8C}" type="presParOf" srcId="{A390DDAE-3C2C-49B5-AECB-23146D355ABE}" destId="{239BC90B-6B65-47AC-8D85-90CECB67F72C}" srcOrd="1" destOrd="0" presId="urn:microsoft.com/office/officeart/2005/8/layout/hList6"/>
    <dgm:cxn modelId="{1BB781EE-C3EA-4017-8B67-E95199AE8DEF}" type="presParOf" srcId="{A390DDAE-3C2C-49B5-AECB-23146D355ABE}" destId="{CA46C35F-4DE3-4570-A70E-158902A22F25}" srcOrd="2" destOrd="0" presId="urn:microsoft.com/office/officeart/2005/8/layout/hList6"/>
    <dgm:cxn modelId="{5E19797A-E40B-44F7-B8D1-6B77294BE22E}" type="presParOf" srcId="{A390DDAE-3C2C-49B5-AECB-23146D355ABE}" destId="{DA9A6B8E-6FC3-4CE1-B241-4F0D72F5F759}" srcOrd="3" destOrd="0" presId="urn:microsoft.com/office/officeart/2005/8/layout/hList6"/>
    <dgm:cxn modelId="{870866A1-EEA8-4F2B-A3E6-752C0CEAA79B}" type="presParOf" srcId="{A390DDAE-3C2C-49B5-AECB-23146D355ABE}" destId="{A9BC3D52-9D17-4987-BCF3-617FE36516F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208C3B-BF61-4334-9F55-D7B2157E8683}" type="doc">
      <dgm:prSet loTypeId="urn:microsoft.com/office/officeart/2005/8/layout/vProcess5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AAAC90BD-BBB7-4383-B11D-4B067B5FA26B}">
      <dgm:prSet phldrT="[Texto]" custT="1"/>
      <dgm:spPr>
        <a:solidFill>
          <a:srgbClr val="00B050"/>
        </a:solidFill>
      </dgm:spPr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Por volta de 1500, viviam no atual território brasileiro mais de mil povos indígenas, com  estruturas culturais diversas. Esses povos falavam cerca de 1300 línguas distintas, </a:t>
          </a:r>
          <a:r>
            <a:rPr lang="pt-BR" sz="1600" dirty="0" err="1">
              <a:latin typeface="Roboto" pitchFamily="2" charset="0"/>
              <a:ea typeface="Roboto" pitchFamily="2" charset="0"/>
            </a:rPr>
            <a:t>agrupadas</a:t>
          </a:r>
          <a:r>
            <a:rPr lang="pt-BR" sz="1600" dirty="0">
              <a:latin typeface="Roboto" pitchFamily="2" charset="0"/>
              <a:ea typeface="Roboto" pitchFamily="2" charset="0"/>
            </a:rPr>
            <a:t> em dois troncos linguísticos: o tupi (no litoral) e o </a:t>
          </a:r>
          <a:r>
            <a:rPr lang="pt-BR" sz="1600" dirty="0" err="1">
              <a:latin typeface="Roboto" pitchFamily="2" charset="0"/>
              <a:ea typeface="Roboto" pitchFamily="2" charset="0"/>
            </a:rPr>
            <a:t>macro-jê</a:t>
          </a:r>
          <a:r>
            <a:rPr lang="pt-BR" sz="1600" dirty="0">
              <a:latin typeface="Roboto" pitchFamily="2" charset="0"/>
              <a:ea typeface="Roboto" pitchFamily="2" charset="0"/>
            </a:rPr>
            <a:t> (no interior).</a:t>
          </a:r>
        </a:p>
      </dgm:t>
    </dgm:pt>
    <dgm:pt modelId="{B70C3EEB-6178-4CA7-B0FF-FF435EDE86AF}" type="parTrans" cxnId="{8599B100-0142-4EC2-B507-650E25FA6E4B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02620D10-E00F-43F9-8ECD-11065DA05164}" type="sibTrans" cxnId="{8599B100-0142-4EC2-B507-650E25FA6E4B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6851E50C-30DB-448A-B66E-8611BBEFA428}">
      <dgm:prSet phldrT="[Texto]" custT="1"/>
      <dgm:spPr/>
      <dgm:t>
        <a:bodyPr/>
        <a:lstStyle/>
        <a:p>
          <a:pPr algn="l"/>
          <a:r>
            <a:rPr lang="pt-BR" sz="1600" dirty="0">
              <a:latin typeface="Roboto" pitchFamily="2" charset="0"/>
              <a:ea typeface="Roboto" pitchFamily="2" charset="0"/>
            </a:rPr>
            <a:t>Viviam em pequenas aldeias, mantidas pelo trabalho coletivo. Derrubar árvores, caçar, pescar, </a:t>
          </a:r>
          <a:r>
            <a:rPr lang="pt-BR" sz="1600" dirty="0" err="1">
              <a:latin typeface="Roboto" pitchFamily="2" charset="0"/>
              <a:ea typeface="Roboto" pitchFamily="2" charset="0"/>
            </a:rPr>
            <a:t>preparar</a:t>
          </a:r>
          <a:r>
            <a:rPr lang="pt-BR" sz="1600" dirty="0">
              <a:latin typeface="Roboto" pitchFamily="2" charset="0"/>
              <a:ea typeface="Roboto" pitchFamily="2" charset="0"/>
            </a:rPr>
            <a:t> a terra para o plantio, construir malocas, armas e canoas, em geral, eram atividades dos homens; cuidar das crianças pequenas e cozinhar, </a:t>
          </a:r>
          <a:r>
            <a:rPr lang="pt-BR" sz="1600" dirty="0" err="1">
              <a:latin typeface="Roboto" pitchFamily="2" charset="0"/>
              <a:ea typeface="Roboto" pitchFamily="2" charset="0"/>
            </a:rPr>
            <a:t>trabalhavar</a:t>
          </a:r>
          <a:r>
            <a:rPr lang="pt-BR" sz="1600" dirty="0">
              <a:latin typeface="Roboto" pitchFamily="2" charset="0"/>
              <a:ea typeface="Roboto" pitchFamily="2" charset="0"/>
            </a:rPr>
            <a:t> na coleta de frutos, na plantação de roças e na colheita, das mulheres.</a:t>
          </a:r>
        </a:p>
      </dgm:t>
    </dgm:pt>
    <dgm:pt modelId="{C0F2B1DA-5D1E-4303-85D6-FFD5D18816A3}" type="parTrans" cxnId="{BB7CE6B3-7DDA-4DBD-8772-EDDA6FF9B518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A101B48E-E045-4740-94BB-84B81910FC28}" type="sibTrans" cxnId="{BB7CE6B3-7DDA-4DBD-8772-EDDA6FF9B518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9566987A-62CB-4C87-891E-8821509A348C}">
      <dgm:prSet phldrT="[Texto]" custT="1"/>
      <dgm:spPr/>
      <dgm:t>
        <a:bodyPr/>
        <a:lstStyle/>
        <a:p>
          <a:pPr algn="l"/>
          <a:r>
            <a:rPr lang="pt-BR" sz="1600" dirty="0">
              <a:latin typeface="Roboto" pitchFamily="2" charset="0"/>
              <a:ea typeface="Roboto" pitchFamily="2" charset="0"/>
            </a:rPr>
            <a:t>Os espíritos regiam os fenômenos da natureza. O pajé era quem mantinha contato com esses espíritos e tinha o poder de cura, para a qual se utilizavam as muitas ervas que conheciam.</a:t>
          </a:r>
        </a:p>
      </dgm:t>
    </dgm:pt>
    <dgm:pt modelId="{E4CC5EEB-E266-4972-8D4D-A5B61FE4F924}" type="parTrans" cxnId="{26A7778E-2FE9-4761-9190-E15AC4B78C0A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5361EAD4-8F29-4A99-B67A-1945562E758C}" type="sibTrans" cxnId="{26A7778E-2FE9-4761-9190-E15AC4B78C0A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A0AF4BE2-B27F-459D-A801-915AD3CE33CB}">
      <dgm:prSet custT="1"/>
      <dgm:spPr>
        <a:solidFill>
          <a:srgbClr val="00B050"/>
        </a:solidFill>
      </dgm:spPr>
      <dgm:t>
        <a:bodyPr/>
        <a:lstStyle/>
        <a:p>
          <a:pPr algn="l"/>
          <a:endParaRPr lang="pt-BR" sz="1600" dirty="0">
            <a:latin typeface="Roboto" pitchFamily="2" charset="0"/>
            <a:ea typeface="Roboto" pitchFamily="2" charset="0"/>
          </a:endParaRPr>
        </a:p>
        <a:p>
          <a:pPr algn="l"/>
          <a:r>
            <a:rPr lang="pt-BR" sz="1600" dirty="0">
              <a:latin typeface="Roboto" pitchFamily="2" charset="0"/>
              <a:ea typeface="Roboto" pitchFamily="2" charset="0"/>
            </a:rPr>
            <a:t>Não havia propriedade privada entre os indígenas; um conselho decidia sobre questões importantes; a educação das crianças era tarefa da comunidade e não apenas da família.</a:t>
          </a:r>
        </a:p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792CF19E-635D-4095-8664-07EE70273E67}" type="parTrans" cxnId="{33636259-1F69-4B55-980A-FF297D936798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CEC69D47-36D7-4972-A1D7-E99AA01C084B}" type="sibTrans" cxnId="{33636259-1F69-4B55-980A-FF297D936798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124A8556-EFC3-4270-9D6E-706A352F886A}" type="pres">
      <dgm:prSet presAssocID="{AB208C3B-BF61-4334-9F55-D7B2157E8683}" presName="outerComposite" presStyleCnt="0">
        <dgm:presLayoutVars>
          <dgm:chMax val="5"/>
          <dgm:dir/>
          <dgm:resizeHandles val="exact"/>
        </dgm:presLayoutVars>
      </dgm:prSet>
      <dgm:spPr/>
    </dgm:pt>
    <dgm:pt modelId="{5BDE9EAB-EBDB-436F-BA55-656E36B7AD92}" type="pres">
      <dgm:prSet presAssocID="{AB208C3B-BF61-4334-9F55-D7B2157E8683}" presName="dummyMaxCanvas" presStyleCnt="0">
        <dgm:presLayoutVars/>
      </dgm:prSet>
      <dgm:spPr/>
    </dgm:pt>
    <dgm:pt modelId="{C05DA8C6-DEEB-4855-A8A2-15D19AB4EBD4}" type="pres">
      <dgm:prSet presAssocID="{AB208C3B-BF61-4334-9F55-D7B2157E8683}" presName="FourNodes_1" presStyleLbl="node1" presStyleIdx="0" presStyleCnt="4">
        <dgm:presLayoutVars>
          <dgm:bulletEnabled val="1"/>
        </dgm:presLayoutVars>
      </dgm:prSet>
      <dgm:spPr/>
    </dgm:pt>
    <dgm:pt modelId="{7E90A4CB-7E3A-4D5B-98EC-DE6E0A3924A9}" type="pres">
      <dgm:prSet presAssocID="{AB208C3B-BF61-4334-9F55-D7B2157E8683}" presName="FourNodes_2" presStyleLbl="node1" presStyleIdx="1" presStyleCnt="4" custScaleX="103928">
        <dgm:presLayoutVars>
          <dgm:bulletEnabled val="1"/>
        </dgm:presLayoutVars>
      </dgm:prSet>
      <dgm:spPr/>
    </dgm:pt>
    <dgm:pt modelId="{8195C4BF-254B-4EF3-B16F-9E3416F9D1AC}" type="pres">
      <dgm:prSet presAssocID="{AB208C3B-BF61-4334-9F55-D7B2157E8683}" presName="FourNodes_3" presStyleLbl="node1" presStyleIdx="2" presStyleCnt="4" custScaleY="79455">
        <dgm:presLayoutVars>
          <dgm:bulletEnabled val="1"/>
        </dgm:presLayoutVars>
      </dgm:prSet>
      <dgm:spPr/>
    </dgm:pt>
    <dgm:pt modelId="{50749A99-53F7-4323-8750-9B5FE0B79239}" type="pres">
      <dgm:prSet presAssocID="{AB208C3B-BF61-4334-9F55-D7B2157E8683}" presName="FourNodes_4" presStyleLbl="node1" presStyleIdx="3" presStyleCnt="4">
        <dgm:presLayoutVars>
          <dgm:bulletEnabled val="1"/>
        </dgm:presLayoutVars>
      </dgm:prSet>
      <dgm:spPr/>
    </dgm:pt>
    <dgm:pt modelId="{0F3440E3-BE45-4CA6-BDD6-E7BD5DAF7E10}" type="pres">
      <dgm:prSet presAssocID="{AB208C3B-BF61-4334-9F55-D7B2157E8683}" presName="FourConn_1-2" presStyleLbl="fgAccFollowNode1" presStyleIdx="0" presStyleCnt="3" custLinFactX="2921" custLinFactY="-100000" custLinFactNeighborX="100000" custLinFactNeighborY="-143270">
        <dgm:presLayoutVars>
          <dgm:bulletEnabled val="1"/>
        </dgm:presLayoutVars>
      </dgm:prSet>
      <dgm:spPr/>
    </dgm:pt>
    <dgm:pt modelId="{AA0FB730-7A3F-46F9-AF83-0F66164A2F85}" type="pres">
      <dgm:prSet presAssocID="{AB208C3B-BF61-4334-9F55-D7B2157E8683}" presName="FourConn_2-3" presStyleLbl="fgAccFollowNode1" presStyleIdx="1" presStyleCnt="3" custLinFactY="-200000" custLinFactNeighborX="4838" custLinFactNeighborY="-216250">
        <dgm:presLayoutVars>
          <dgm:bulletEnabled val="1"/>
        </dgm:presLayoutVars>
      </dgm:prSet>
      <dgm:spPr/>
    </dgm:pt>
    <dgm:pt modelId="{8868CE69-011E-4E69-9DA9-EC0CC46F759F}" type="pres">
      <dgm:prSet presAssocID="{AB208C3B-BF61-4334-9F55-D7B2157E8683}" presName="FourConn_3-4" presStyleLbl="fgAccFollowNode1" presStyleIdx="2" presStyleCnt="3" custLinFactY="-300000" custLinFactNeighborX="-73431" custLinFactNeighborY="-305844">
        <dgm:presLayoutVars>
          <dgm:bulletEnabled val="1"/>
        </dgm:presLayoutVars>
      </dgm:prSet>
      <dgm:spPr/>
    </dgm:pt>
    <dgm:pt modelId="{8D0503BB-4D3D-46BA-8BC4-EDA17DEDE97C}" type="pres">
      <dgm:prSet presAssocID="{AB208C3B-BF61-4334-9F55-D7B2157E8683}" presName="FourNodes_1_text" presStyleLbl="node1" presStyleIdx="3" presStyleCnt="4">
        <dgm:presLayoutVars>
          <dgm:bulletEnabled val="1"/>
        </dgm:presLayoutVars>
      </dgm:prSet>
      <dgm:spPr/>
    </dgm:pt>
    <dgm:pt modelId="{BE49BB41-B9D7-4067-B74F-5F8AA7A2BF36}" type="pres">
      <dgm:prSet presAssocID="{AB208C3B-BF61-4334-9F55-D7B2157E8683}" presName="FourNodes_2_text" presStyleLbl="node1" presStyleIdx="3" presStyleCnt="4">
        <dgm:presLayoutVars>
          <dgm:bulletEnabled val="1"/>
        </dgm:presLayoutVars>
      </dgm:prSet>
      <dgm:spPr/>
    </dgm:pt>
    <dgm:pt modelId="{BF96799E-0F65-4DC0-8DC4-9A139AD29E70}" type="pres">
      <dgm:prSet presAssocID="{AB208C3B-BF61-4334-9F55-D7B2157E8683}" presName="FourNodes_3_text" presStyleLbl="node1" presStyleIdx="3" presStyleCnt="4">
        <dgm:presLayoutVars>
          <dgm:bulletEnabled val="1"/>
        </dgm:presLayoutVars>
      </dgm:prSet>
      <dgm:spPr/>
    </dgm:pt>
    <dgm:pt modelId="{E87E53B7-97FD-48FA-987E-D10D7B68178A}" type="pres">
      <dgm:prSet presAssocID="{AB208C3B-BF61-4334-9F55-D7B2157E868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599B100-0142-4EC2-B507-650E25FA6E4B}" srcId="{AB208C3B-BF61-4334-9F55-D7B2157E8683}" destId="{AAAC90BD-BBB7-4383-B11D-4B067B5FA26B}" srcOrd="0" destOrd="0" parTransId="{B70C3EEB-6178-4CA7-B0FF-FF435EDE86AF}" sibTransId="{02620D10-E00F-43F9-8ECD-11065DA05164}"/>
    <dgm:cxn modelId="{38CF7118-C149-43B6-9EFC-90D9F4F093EE}" type="presOf" srcId="{6851E50C-30DB-448A-B66E-8611BBEFA428}" destId="{BE49BB41-B9D7-4067-B74F-5F8AA7A2BF36}" srcOrd="1" destOrd="0" presId="urn:microsoft.com/office/officeart/2005/8/layout/vProcess5"/>
    <dgm:cxn modelId="{C3ACD75D-40D7-4A26-A5A3-79751E71CEA9}" type="presOf" srcId="{9566987A-62CB-4C87-891E-8821509A348C}" destId="{E87E53B7-97FD-48FA-987E-D10D7B68178A}" srcOrd="1" destOrd="0" presId="urn:microsoft.com/office/officeart/2005/8/layout/vProcess5"/>
    <dgm:cxn modelId="{33636259-1F69-4B55-980A-FF297D936798}" srcId="{AB208C3B-BF61-4334-9F55-D7B2157E8683}" destId="{A0AF4BE2-B27F-459D-A801-915AD3CE33CB}" srcOrd="2" destOrd="0" parTransId="{792CF19E-635D-4095-8664-07EE70273E67}" sibTransId="{CEC69D47-36D7-4972-A1D7-E99AA01C084B}"/>
    <dgm:cxn modelId="{2A009159-581D-4AE8-A795-6FE79E42682F}" type="presOf" srcId="{AAAC90BD-BBB7-4383-B11D-4B067B5FA26B}" destId="{C05DA8C6-DEEB-4855-A8A2-15D19AB4EBD4}" srcOrd="0" destOrd="0" presId="urn:microsoft.com/office/officeart/2005/8/layout/vProcess5"/>
    <dgm:cxn modelId="{D4691F8C-3A82-4852-9FDC-F5BF6A167422}" type="presOf" srcId="{02620D10-E00F-43F9-8ECD-11065DA05164}" destId="{0F3440E3-BE45-4CA6-BDD6-E7BD5DAF7E10}" srcOrd="0" destOrd="0" presId="urn:microsoft.com/office/officeart/2005/8/layout/vProcess5"/>
    <dgm:cxn modelId="{26A7778E-2FE9-4761-9190-E15AC4B78C0A}" srcId="{AB208C3B-BF61-4334-9F55-D7B2157E8683}" destId="{9566987A-62CB-4C87-891E-8821509A348C}" srcOrd="3" destOrd="0" parTransId="{E4CC5EEB-E266-4972-8D4D-A5B61FE4F924}" sibTransId="{5361EAD4-8F29-4A99-B67A-1945562E758C}"/>
    <dgm:cxn modelId="{545AEAAB-E7F1-4D8E-9F8E-11B3F826D67B}" type="presOf" srcId="{CEC69D47-36D7-4972-A1D7-E99AA01C084B}" destId="{8868CE69-011E-4E69-9DA9-EC0CC46F759F}" srcOrd="0" destOrd="0" presId="urn:microsoft.com/office/officeart/2005/8/layout/vProcess5"/>
    <dgm:cxn modelId="{970233B3-0B22-4859-831A-C3133694CA52}" type="presOf" srcId="{6851E50C-30DB-448A-B66E-8611BBEFA428}" destId="{7E90A4CB-7E3A-4D5B-98EC-DE6E0A3924A9}" srcOrd="0" destOrd="0" presId="urn:microsoft.com/office/officeart/2005/8/layout/vProcess5"/>
    <dgm:cxn modelId="{BB7CE6B3-7DDA-4DBD-8772-EDDA6FF9B518}" srcId="{AB208C3B-BF61-4334-9F55-D7B2157E8683}" destId="{6851E50C-30DB-448A-B66E-8611BBEFA428}" srcOrd="1" destOrd="0" parTransId="{C0F2B1DA-5D1E-4303-85D6-FFD5D18816A3}" sibTransId="{A101B48E-E045-4740-94BB-84B81910FC28}"/>
    <dgm:cxn modelId="{11BAC9C6-577A-4CE4-B499-4204E1AF1767}" type="presOf" srcId="{A0AF4BE2-B27F-459D-A801-915AD3CE33CB}" destId="{BF96799E-0F65-4DC0-8DC4-9A139AD29E70}" srcOrd="1" destOrd="0" presId="urn:microsoft.com/office/officeart/2005/8/layout/vProcess5"/>
    <dgm:cxn modelId="{3D47D4DA-9EF4-4EF1-BC03-3F65400BA897}" type="presOf" srcId="{AB208C3B-BF61-4334-9F55-D7B2157E8683}" destId="{124A8556-EFC3-4270-9D6E-706A352F886A}" srcOrd="0" destOrd="0" presId="urn:microsoft.com/office/officeart/2005/8/layout/vProcess5"/>
    <dgm:cxn modelId="{291146E2-49CA-481C-8271-0FB0189ECE09}" type="presOf" srcId="{A101B48E-E045-4740-94BB-84B81910FC28}" destId="{AA0FB730-7A3F-46F9-AF83-0F66164A2F85}" srcOrd="0" destOrd="0" presId="urn:microsoft.com/office/officeart/2005/8/layout/vProcess5"/>
    <dgm:cxn modelId="{10B641E3-C67C-4C03-B10C-16ACF27B6AC9}" type="presOf" srcId="{9566987A-62CB-4C87-891E-8821509A348C}" destId="{50749A99-53F7-4323-8750-9B5FE0B79239}" srcOrd="0" destOrd="0" presId="urn:microsoft.com/office/officeart/2005/8/layout/vProcess5"/>
    <dgm:cxn modelId="{C5ECE1EA-D50F-46D6-A234-8BFC9B7B9DDB}" type="presOf" srcId="{AAAC90BD-BBB7-4383-B11D-4B067B5FA26B}" destId="{8D0503BB-4D3D-46BA-8BC4-EDA17DEDE97C}" srcOrd="1" destOrd="0" presId="urn:microsoft.com/office/officeart/2005/8/layout/vProcess5"/>
    <dgm:cxn modelId="{6B49B3FF-62C9-4621-B1B1-23F26DFFB206}" type="presOf" srcId="{A0AF4BE2-B27F-459D-A801-915AD3CE33CB}" destId="{8195C4BF-254B-4EF3-B16F-9E3416F9D1AC}" srcOrd="0" destOrd="0" presId="urn:microsoft.com/office/officeart/2005/8/layout/vProcess5"/>
    <dgm:cxn modelId="{781F7305-C64C-447B-B921-4D36E7F0F82F}" type="presParOf" srcId="{124A8556-EFC3-4270-9D6E-706A352F886A}" destId="{5BDE9EAB-EBDB-436F-BA55-656E36B7AD92}" srcOrd="0" destOrd="0" presId="urn:microsoft.com/office/officeart/2005/8/layout/vProcess5"/>
    <dgm:cxn modelId="{93C2D318-D77D-4ECB-BFF3-B0D128FC2ACC}" type="presParOf" srcId="{124A8556-EFC3-4270-9D6E-706A352F886A}" destId="{C05DA8C6-DEEB-4855-A8A2-15D19AB4EBD4}" srcOrd="1" destOrd="0" presId="urn:microsoft.com/office/officeart/2005/8/layout/vProcess5"/>
    <dgm:cxn modelId="{3D67E5F4-84D2-485A-A285-98BD57AAACFF}" type="presParOf" srcId="{124A8556-EFC3-4270-9D6E-706A352F886A}" destId="{7E90A4CB-7E3A-4D5B-98EC-DE6E0A3924A9}" srcOrd="2" destOrd="0" presId="urn:microsoft.com/office/officeart/2005/8/layout/vProcess5"/>
    <dgm:cxn modelId="{C537B906-93EE-49AB-B34E-D62617F87169}" type="presParOf" srcId="{124A8556-EFC3-4270-9D6E-706A352F886A}" destId="{8195C4BF-254B-4EF3-B16F-9E3416F9D1AC}" srcOrd="3" destOrd="0" presId="urn:microsoft.com/office/officeart/2005/8/layout/vProcess5"/>
    <dgm:cxn modelId="{2230D517-B3B7-4AC4-B4AD-190B309C2D69}" type="presParOf" srcId="{124A8556-EFC3-4270-9D6E-706A352F886A}" destId="{50749A99-53F7-4323-8750-9B5FE0B79239}" srcOrd="4" destOrd="0" presId="urn:microsoft.com/office/officeart/2005/8/layout/vProcess5"/>
    <dgm:cxn modelId="{104EB7AB-59BA-41B5-A4E9-81605D731C53}" type="presParOf" srcId="{124A8556-EFC3-4270-9D6E-706A352F886A}" destId="{0F3440E3-BE45-4CA6-BDD6-E7BD5DAF7E10}" srcOrd="5" destOrd="0" presId="urn:microsoft.com/office/officeart/2005/8/layout/vProcess5"/>
    <dgm:cxn modelId="{991E0C25-F843-4C56-8068-425C50447A2C}" type="presParOf" srcId="{124A8556-EFC3-4270-9D6E-706A352F886A}" destId="{AA0FB730-7A3F-46F9-AF83-0F66164A2F85}" srcOrd="6" destOrd="0" presId="urn:microsoft.com/office/officeart/2005/8/layout/vProcess5"/>
    <dgm:cxn modelId="{898FA3F3-3651-4840-9120-017654E8A15D}" type="presParOf" srcId="{124A8556-EFC3-4270-9D6E-706A352F886A}" destId="{8868CE69-011E-4E69-9DA9-EC0CC46F759F}" srcOrd="7" destOrd="0" presId="urn:microsoft.com/office/officeart/2005/8/layout/vProcess5"/>
    <dgm:cxn modelId="{3B47E818-214D-40A1-B26C-BB71D5EF441C}" type="presParOf" srcId="{124A8556-EFC3-4270-9D6E-706A352F886A}" destId="{8D0503BB-4D3D-46BA-8BC4-EDA17DEDE97C}" srcOrd="8" destOrd="0" presId="urn:microsoft.com/office/officeart/2005/8/layout/vProcess5"/>
    <dgm:cxn modelId="{DE9DAA31-D21B-4FC9-96FD-435EDD4806D1}" type="presParOf" srcId="{124A8556-EFC3-4270-9D6E-706A352F886A}" destId="{BE49BB41-B9D7-4067-B74F-5F8AA7A2BF36}" srcOrd="9" destOrd="0" presId="urn:microsoft.com/office/officeart/2005/8/layout/vProcess5"/>
    <dgm:cxn modelId="{1CB200F3-3CE8-41E6-ABF3-541648E1FAE3}" type="presParOf" srcId="{124A8556-EFC3-4270-9D6E-706A352F886A}" destId="{BF96799E-0F65-4DC0-8DC4-9A139AD29E70}" srcOrd="10" destOrd="0" presId="urn:microsoft.com/office/officeart/2005/8/layout/vProcess5"/>
    <dgm:cxn modelId="{1877EDBD-5C97-4CFF-AA6B-8659621DA62F}" type="presParOf" srcId="{124A8556-EFC3-4270-9D6E-706A352F886A}" destId="{E87E53B7-97FD-48FA-987E-D10D7B68178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6D7B28-F2ED-4EAA-A361-75C83F80F4C7}" type="doc">
      <dgm:prSet loTypeId="urn:microsoft.com/office/officeart/2005/8/layout/process2" loCatId="process" qsTypeId="urn:microsoft.com/office/officeart/2005/8/quickstyle/simple1" qsCatId="simple" csTypeId="urn:microsoft.com/office/officeart/2005/8/colors/colorful4" csCatId="colorful" phldr="1"/>
      <dgm:spPr/>
    </dgm:pt>
    <dgm:pt modelId="{EAC55831-7D31-4AE4-A082-3F28BCAC4625}">
      <dgm:prSet phldrT="[Texto]" custT="1"/>
      <dgm:spPr>
        <a:solidFill>
          <a:schemeClr val="accent3">
            <a:lumMod val="50000"/>
          </a:schemeClr>
        </a:solidFill>
      </dgm:spPr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  <a:p>
          <a:r>
            <a:rPr lang="pt-BR" sz="2000" dirty="0">
              <a:latin typeface="Roboto" pitchFamily="2" charset="0"/>
              <a:ea typeface="Roboto" pitchFamily="2" charset="0"/>
            </a:rPr>
            <a:t>Os indígenas não aceitaram passivamente o domínio do colonizador português. Inicialmente foram amigáveis, depois resistiram atacando os núcleos de povoamento da colônia. Ainda hoje os indígenas lutam por terras e pelos bens naturais.</a:t>
          </a:r>
        </a:p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2E50B084-D41B-40BE-9B60-8DF12D9D08D0}" type="parTrans" cxnId="{E91A8F4E-F0F1-4B02-A503-ED786B9E7192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7CB93900-D969-4623-A973-457E927FE259}" type="sibTrans" cxnId="{E91A8F4E-F0F1-4B02-A503-ED786B9E7192}">
      <dgm:prSet/>
      <dgm:spPr>
        <a:solidFill>
          <a:schemeClr val="bg1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pt-BR" dirty="0">
            <a:latin typeface="Roboto" pitchFamily="2" charset="0"/>
            <a:ea typeface="Roboto" pitchFamily="2" charset="0"/>
          </a:endParaRPr>
        </a:p>
      </dgm:t>
    </dgm:pt>
    <dgm:pt modelId="{D0FFB640-A83C-4FE9-8C88-A922B21DCCE0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No século XVI, os tupinambás se aliaram aos franceses na </a:t>
          </a:r>
          <a:r>
            <a:rPr lang="pt-BR" sz="2000" b="1" dirty="0">
              <a:latin typeface="Roboto" pitchFamily="2" charset="0"/>
              <a:ea typeface="Roboto" pitchFamily="2" charset="0"/>
            </a:rPr>
            <a:t>Confederação dos Tamoios</a:t>
          </a:r>
          <a:r>
            <a:rPr lang="pt-BR" sz="2000" dirty="0">
              <a:latin typeface="Roboto" pitchFamily="2" charset="0"/>
              <a:ea typeface="Roboto" pitchFamily="2" charset="0"/>
            </a:rPr>
            <a:t>, para lutar contra os portugueses. As batalhas duraram 10 anos.</a:t>
          </a:r>
        </a:p>
      </dgm:t>
    </dgm:pt>
    <dgm:pt modelId="{5103D609-7F0F-4FE8-9020-336774D063D6}" type="parTrans" cxnId="{3FCCF27C-FE0C-408A-9AE1-44F0F0F5F64C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CF9CC002-AD0B-4148-9F0B-C5F8FEB096D0}" type="sibTrans" cxnId="{3FCCF27C-FE0C-408A-9AE1-44F0F0F5F64C}">
      <dgm:prSet/>
      <dgm:spPr>
        <a:solidFill>
          <a:schemeClr val="bg1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pt-BR" dirty="0">
            <a:latin typeface="Roboto" pitchFamily="2" charset="0"/>
            <a:ea typeface="Roboto" pitchFamily="2" charset="0"/>
          </a:endParaRPr>
        </a:p>
      </dgm:t>
    </dgm:pt>
    <dgm:pt modelId="{6556578E-7552-4949-8209-5E6817053A8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Outros conflitos: </a:t>
          </a:r>
          <a:r>
            <a:rPr lang="pt-BR" sz="2000" b="1" dirty="0">
              <a:latin typeface="Roboto" pitchFamily="2" charset="0"/>
              <a:ea typeface="Roboto" pitchFamily="2" charset="0"/>
            </a:rPr>
            <a:t>Guerra do Recôncavo</a:t>
          </a:r>
          <a:r>
            <a:rPr lang="pt-BR" sz="2000" dirty="0">
              <a:latin typeface="Roboto" pitchFamily="2" charset="0"/>
              <a:ea typeface="Roboto" pitchFamily="2" charset="0"/>
            </a:rPr>
            <a:t>, na Bahia (1651-1679). </a:t>
          </a:r>
          <a:r>
            <a:rPr lang="pt-BR" sz="2000" b="1" dirty="0">
              <a:latin typeface="Roboto" pitchFamily="2" charset="0"/>
              <a:ea typeface="Roboto" pitchFamily="2" charset="0"/>
            </a:rPr>
            <a:t>Guerra do Açu</a:t>
          </a:r>
          <a:r>
            <a:rPr lang="pt-BR" sz="2000" dirty="0">
              <a:latin typeface="Roboto" pitchFamily="2" charset="0"/>
              <a:ea typeface="Roboto" pitchFamily="2" charset="0"/>
            </a:rPr>
            <a:t>, nos atuais territórios do Piau, Rio Grande do Norte, Pernambuco e Paraíba (1680-1720).</a:t>
          </a:r>
        </a:p>
      </dgm:t>
    </dgm:pt>
    <dgm:pt modelId="{83DD584D-9744-4874-96F9-148F2BD99F9C}" type="parTrans" cxnId="{86ECE252-63BE-43E8-B03B-E91828FF7E02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D33C1E7-2C54-466D-9A16-B426B4B8FA63}" type="sibTrans" cxnId="{86ECE252-63BE-43E8-B03B-E91828FF7E02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9FF9D155-258D-4AEB-A20B-613C209E4CD6}" type="pres">
      <dgm:prSet presAssocID="{B06D7B28-F2ED-4EAA-A361-75C83F80F4C7}" presName="linearFlow" presStyleCnt="0">
        <dgm:presLayoutVars>
          <dgm:resizeHandles val="exact"/>
        </dgm:presLayoutVars>
      </dgm:prSet>
      <dgm:spPr/>
    </dgm:pt>
    <dgm:pt modelId="{B241D2E5-2B40-4572-B5C6-2E6389BF2EB6}" type="pres">
      <dgm:prSet presAssocID="{EAC55831-7D31-4AE4-A082-3F28BCAC4625}" presName="node" presStyleLbl="node1" presStyleIdx="0" presStyleCnt="3" custScaleX="238607">
        <dgm:presLayoutVars>
          <dgm:bulletEnabled val="1"/>
        </dgm:presLayoutVars>
      </dgm:prSet>
      <dgm:spPr/>
    </dgm:pt>
    <dgm:pt modelId="{1BD57483-3AB9-47EA-852E-F01FF3219E50}" type="pres">
      <dgm:prSet presAssocID="{7CB93900-D969-4623-A973-457E927FE259}" presName="sibTrans" presStyleLbl="sibTrans2D1" presStyleIdx="0" presStyleCnt="2"/>
      <dgm:spPr/>
    </dgm:pt>
    <dgm:pt modelId="{0E37C9DD-1CC8-4E91-9139-E13A931B176C}" type="pres">
      <dgm:prSet presAssocID="{7CB93900-D969-4623-A973-457E927FE259}" presName="connectorText" presStyleLbl="sibTrans2D1" presStyleIdx="0" presStyleCnt="2"/>
      <dgm:spPr/>
    </dgm:pt>
    <dgm:pt modelId="{918FBFA3-A43F-42D3-89E4-B8A27E3FA86C}" type="pres">
      <dgm:prSet presAssocID="{D0FFB640-A83C-4FE9-8C88-A922B21DCCE0}" presName="node" presStyleLbl="node1" presStyleIdx="1" presStyleCnt="3" custScaleX="238607">
        <dgm:presLayoutVars>
          <dgm:bulletEnabled val="1"/>
        </dgm:presLayoutVars>
      </dgm:prSet>
      <dgm:spPr/>
    </dgm:pt>
    <dgm:pt modelId="{F9112F57-D19A-4352-A434-FA443391CF60}" type="pres">
      <dgm:prSet presAssocID="{CF9CC002-AD0B-4148-9F0B-C5F8FEB096D0}" presName="sibTrans" presStyleLbl="sibTrans2D1" presStyleIdx="1" presStyleCnt="2" custLinFactNeighborY="0"/>
      <dgm:spPr/>
    </dgm:pt>
    <dgm:pt modelId="{17DD99CE-E423-4971-BCD2-37B103B015E1}" type="pres">
      <dgm:prSet presAssocID="{CF9CC002-AD0B-4148-9F0B-C5F8FEB096D0}" presName="connectorText" presStyleLbl="sibTrans2D1" presStyleIdx="1" presStyleCnt="2"/>
      <dgm:spPr/>
    </dgm:pt>
    <dgm:pt modelId="{416F472A-F396-463E-86D3-8AEE563320D5}" type="pres">
      <dgm:prSet presAssocID="{6556578E-7552-4949-8209-5E6817053A8E}" presName="node" presStyleLbl="node1" presStyleIdx="2" presStyleCnt="3" custScaleX="238607">
        <dgm:presLayoutVars>
          <dgm:bulletEnabled val="1"/>
        </dgm:presLayoutVars>
      </dgm:prSet>
      <dgm:spPr/>
    </dgm:pt>
  </dgm:ptLst>
  <dgm:cxnLst>
    <dgm:cxn modelId="{F9A4FF29-006E-4341-AEE0-C2B8FFD26642}" type="presOf" srcId="{D0FFB640-A83C-4FE9-8C88-A922B21DCCE0}" destId="{918FBFA3-A43F-42D3-89E4-B8A27E3FA86C}" srcOrd="0" destOrd="0" presId="urn:microsoft.com/office/officeart/2005/8/layout/process2"/>
    <dgm:cxn modelId="{7808B939-2D68-494D-B652-98A20AECBE3E}" type="presOf" srcId="{CF9CC002-AD0B-4148-9F0B-C5F8FEB096D0}" destId="{17DD99CE-E423-4971-BCD2-37B103B015E1}" srcOrd="1" destOrd="0" presId="urn:microsoft.com/office/officeart/2005/8/layout/process2"/>
    <dgm:cxn modelId="{E91A8F4E-F0F1-4B02-A503-ED786B9E7192}" srcId="{B06D7B28-F2ED-4EAA-A361-75C83F80F4C7}" destId="{EAC55831-7D31-4AE4-A082-3F28BCAC4625}" srcOrd="0" destOrd="0" parTransId="{2E50B084-D41B-40BE-9B60-8DF12D9D08D0}" sibTransId="{7CB93900-D969-4623-A973-457E927FE259}"/>
    <dgm:cxn modelId="{57CDB96F-5546-485E-92BC-251A9C0C0BC1}" type="presOf" srcId="{EAC55831-7D31-4AE4-A082-3F28BCAC4625}" destId="{B241D2E5-2B40-4572-B5C6-2E6389BF2EB6}" srcOrd="0" destOrd="0" presId="urn:microsoft.com/office/officeart/2005/8/layout/process2"/>
    <dgm:cxn modelId="{86ECE252-63BE-43E8-B03B-E91828FF7E02}" srcId="{B06D7B28-F2ED-4EAA-A361-75C83F80F4C7}" destId="{6556578E-7552-4949-8209-5E6817053A8E}" srcOrd="2" destOrd="0" parTransId="{83DD584D-9744-4874-96F9-148F2BD99F9C}" sibTransId="{2D33C1E7-2C54-466D-9A16-B426B4B8FA63}"/>
    <dgm:cxn modelId="{12846576-6846-4FF8-80DC-F2D064F5A022}" type="presOf" srcId="{CF9CC002-AD0B-4148-9F0B-C5F8FEB096D0}" destId="{F9112F57-D19A-4352-A434-FA443391CF60}" srcOrd="0" destOrd="0" presId="urn:microsoft.com/office/officeart/2005/8/layout/process2"/>
    <dgm:cxn modelId="{19DAA057-76BB-41D3-84CE-59953BF58934}" type="presOf" srcId="{B06D7B28-F2ED-4EAA-A361-75C83F80F4C7}" destId="{9FF9D155-258D-4AEB-A20B-613C209E4CD6}" srcOrd="0" destOrd="0" presId="urn:microsoft.com/office/officeart/2005/8/layout/process2"/>
    <dgm:cxn modelId="{3FCCF27C-FE0C-408A-9AE1-44F0F0F5F64C}" srcId="{B06D7B28-F2ED-4EAA-A361-75C83F80F4C7}" destId="{D0FFB640-A83C-4FE9-8C88-A922B21DCCE0}" srcOrd="1" destOrd="0" parTransId="{5103D609-7F0F-4FE8-9020-336774D063D6}" sibTransId="{CF9CC002-AD0B-4148-9F0B-C5F8FEB096D0}"/>
    <dgm:cxn modelId="{ADF29984-7328-413C-ADE6-92DD3CDF65CB}" type="presOf" srcId="{7CB93900-D969-4623-A973-457E927FE259}" destId="{0E37C9DD-1CC8-4E91-9139-E13A931B176C}" srcOrd="1" destOrd="0" presId="urn:microsoft.com/office/officeart/2005/8/layout/process2"/>
    <dgm:cxn modelId="{52F40988-91BF-4C2D-8B7A-B9DB0D4DBD56}" type="presOf" srcId="{7CB93900-D969-4623-A973-457E927FE259}" destId="{1BD57483-3AB9-47EA-852E-F01FF3219E50}" srcOrd="0" destOrd="0" presId="urn:microsoft.com/office/officeart/2005/8/layout/process2"/>
    <dgm:cxn modelId="{E63085B0-9BC0-47F6-81EC-4EE63F5D265E}" type="presOf" srcId="{6556578E-7552-4949-8209-5E6817053A8E}" destId="{416F472A-F396-463E-86D3-8AEE563320D5}" srcOrd="0" destOrd="0" presId="urn:microsoft.com/office/officeart/2005/8/layout/process2"/>
    <dgm:cxn modelId="{AB591738-2FFD-47C2-A479-690D331D7020}" type="presParOf" srcId="{9FF9D155-258D-4AEB-A20B-613C209E4CD6}" destId="{B241D2E5-2B40-4572-B5C6-2E6389BF2EB6}" srcOrd="0" destOrd="0" presId="urn:microsoft.com/office/officeart/2005/8/layout/process2"/>
    <dgm:cxn modelId="{7E6DE86A-B08F-4116-BBDC-F6F9B41E8EE1}" type="presParOf" srcId="{9FF9D155-258D-4AEB-A20B-613C209E4CD6}" destId="{1BD57483-3AB9-47EA-852E-F01FF3219E50}" srcOrd="1" destOrd="0" presId="urn:microsoft.com/office/officeart/2005/8/layout/process2"/>
    <dgm:cxn modelId="{83D422F3-D019-400F-9BA7-4B060A110EFD}" type="presParOf" srcId="{1BD57483-3AB9-47EA-852E-F01FF3219E50}" destId="{0E37C9DD-1CC8-4E91-9139-E13A931B176C}" srcOrd="0" destOrd="0" presId="urn:microsoft.com/office/officeart/2005/8/layout/process2"/>
    <dgm:cxn modelId="{237F09A0-2949-4967-BD0D-937E3280DBB1}" type="presParOf" srcId="{9FF9D155-258D-4AEB-A20B-613C209E4CD6}" destId="{918FBFA3-A43F-42D3-89E4-B8A27E3FA86C}" srcOrd="2" destOrd="0" presId="urn:microsoft.com/office/officeart/2005/8/layout/process2"/>
    <dgm:cxn modelId="{BE1EC009-3DFB-4EAB-90BB-4C5FA50DC76A}" type="presParOf" srcId="{9FF9D155-258D-4AEB-A20B-613C209E4CD6}" destId="{F9112F57-D19A-4352-A434-FA443391CF60}" srcOrd="3" destOrd="0" presId="urn:microsoft.com/office/officeart/2005/8/layout/process2"/>
    <dgm:cxn modelId="{AF6D124E-DDAA-4F13-A5C8-59D100BEFCA0}" type="presParOf" srcId="{F9112F57-D19A-4352-A434-FA443391CF60}" destId="{17DD99CE-E423-4971-BCD2-37B103B015E1}" srcOrd="0" destOrd="0" presId="urn:microsoft.com/office/officeart/2005/8/layout/process2"/>
    <dgm:cxn modelId="{96079CA9-53B4-4556-B463-77CEB9123D0F}" type="presParOf" srcId="{9FF9D155-258D-4AEB-A20B-613C209E4CD6}" destId="{416F472A-F396-463E-86D3-8AEE563320D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FAEAE-4978-47D2-87E2-34F4BE604CE3}">
      <dsp:nvSpPr>
        <dsp:cNvPr id="0" name=""/>
        <dsp:cNvSpPr/>
      </dsp:nvSpPr>
      <dsp:spPr>
        <a:xfrm rot="16200000">
          <a:off x="-397151" y="419628"/>
          <a:ext cx="4464496" cy="3625239"/>
        </a:xfrm>
        <a:prstGeom prst="flowChartManualOperation">
          <a:avLst/>
        </a:prstGeom>
        <a:solidFill>
          <a:srgbClr val="008E4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Em abril de 1500 a esquadra de Cabral chega ao litoral do atual estado da Bahia; inicia-se o período chamado Brasil Colônia.</a:t>
          </a:r>
        </a:p>
      </dsp:txBody>
      <dsp:txXfrm rot="5400000">
        <a:off x="22478" y="892898"/>
        <a:ext cx="3625239" cy="2678698"/>
      </dsp:txXfrm>
    </dsp:sp>
    <dsp:sp modelId="{CA46C35F-4DE3-4570-A70E-158902A22F25}">
      <dsp:nvSpPr>
        <dsp:cNvPr id="0" name=""/>
        <dsp:cNvSpPr/>
      </dsp:nvSpPr>
      <dsp:spPr>
        <a:xfrm rot="16200000">
          <a:off x="3478899" y="419628"/>
          <a:ext cx="4464496" cy="3625239"/>
        </a:xfrm>
        <a:prstGeom prst="flowChartManualOperati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 pau-brasil foi inicialmente o único produto nativo que interessou à Coroa. A árvore daria nome ao território.</a:t>
          </a:r>
        </a:p>
      </dsp:txBody>
      <dsp:txXfrm rot="5400000">
        <a:off x="3898528" y="892898"/>
        <a:ext cx="3625239" cy="2678698"/>
      </dsp:txXfrm>
    </dsp:sp>
    <dsp:sp modelId="{A9BC3D52-9D17-4987-BCF3-617FE36516F6}">
      <dsp:nvSpPr>
        <dsp:cNvPr id="0" name=""/>
        <dsp:cNvSpPr/>
      </dsp:nvSpPr>
      <dsp:spPr>
        <a:xfrm rot="16200000">
          <a:off x="7376031" y="419628"/>
          <a:ext cx="4464496" cy="3625239"/>
        </a:xfrm>
        <a:prstGeom prst="flowChartManualOperation">
          <a:avLst/>
        </a:prstGeom>
        <a:solidFill>
          <a:srgbClr val="008E4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 primeiro mapa que representa o território (</a:t>
          </a:r>
          <a:r>
            <a:rPr lang="pt-BR" sz="2000" i="1" kern="1200" dirty="0">
              <a:latin typeface="Roboto" pitchFamily="2" charset="0"/>
              <a:ea typeface="Roboto" pitchFamily="2" charset="0"/>
            </a:rPr>
            <a:t>Terra Brasilis</a:t>
          </a:r>
          <a:r>
            <a:rPr lang="pt-BR" sz="2000" kern="1200" dirty="0">
              <a:latin typeface="Roboto" pitchFamily="2" charset="0"/>
              <a:ea typeface="Roboto" pitchFamily="2" charset="0"/>
            </a:rPr>
            <a:t>, de 1519) que indique a presença portuguesa, como vilas e fortes. A Coroa interessava-se por colonizar lugares onde houvesse metais preciosos.</a:t>
          </a:r>
        </a:p>
      </dsp:txBody>
      <dsp:txXfrm rot="5400000">
        <a:off x="7795660" y="892898"/>
        <a:ext cx="3625239" cy="26786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DA8C6-DEEB-4855-A8A2-15D19AB4EBD4}">
      <dsp:nvSpPr>
        <dsp:cNvPr id="0" name=""/>
        <dsp:cNvSpPr/>
      </dsp:nvSpPr>
      <dsp:spPr>
        <a:xfrm>
          <a:off x="0" y="0"/>
          <a:ext cx="8985404" cy="1108923"/>
        </a:xfrm>
        <a:prstGeom prst="roundRect">
          <a:avLst>
            <a:gd name="adj" fmla="val 10000"/>
          </a:avLst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Por volta de 1500, viviam no atual território brasileiro mais de mil povos indígenas, com  estruturas culturais diversas. Esses povos falavam cerca de 1300 línguas distintas, </a:t>
          </a:r>
          <a:r>
            <a:rPr lang="pt-BR" sz="1600" kern="1200" dirty="0" err="1">
              <a:latin typeface="Roboto" pitchFamily="2" charset="0"/>
              <a:ea typeface="Roboto" pitchFamily="2" charset="0"/>
            </a:rPr>
            <a:t>agrupadas</a:t>
          </a:r>
          <a:r>
            <a:rPr lang="pt-BR" sz="1600" kern="1200" dirty="0">
              <a:latin typeface="Roboto" pitchFamily="2" charset="0"/>
              <a:ea typeface="Roboto" pitchFamily="2" charset="0"/>
            </a:rPr>
            <a:t> em dois troncos linguísticos: o tupi (no litoral) e o </a:t>
          </a:r>
          <a:r>
            <a:rPr lang="pt-BR" sz="1600" kern="1200" dirty="0" err="1">
              <a:latin typeface="Roboto" pitchFamily="2" charset="0"/>
              <a:ea typeface="Roboto" pitchFamily="2" charset="0"/>
            </a:rPr>
            <a:t>macro-jê</a:t>
          </a:r>
          <a:r>
            <a:rPr lang="pt-BR" sz="1600" kern="1200" dirty="0">
              <a:latin typeface="Roboto" pitchFamily="2" charset="0"/>
              <a:ea typeface="Roboto" pitchFamily="2" charset="0"/>
            </a:rPr>
            <a:t> (no interior).</a:t>
          </a:r>
        </a:p>
      </dsp:txBody>
      <dsp:txXfrm>
        <a:off x="32479" y="32479"/>
        <a:ext cx="7695086" cy="1043965"/>
      </dsp:txXfrm>
    </dsp:sp>
    <dsp:sp modelId="{7E90A4CB-7E3A-4D5B-98EC-DE6E0A3924A9}">
      <dsp:nvSpPr>
        <dsp:cNvPr id="0" name=""/>
        <dsp:cNvSpPr/>
      </dsp:nvSpPr>
      <dsp:spPr>
        <a:xfrm>
          <a:off x="576054" y="1310545"/>
          <a:ext cx="9338351" cy="110892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Viviam em pequenas aldeias, mantidas pelo trabalho coletivo. Derrubar árvores, caçar, pescar, </a:t>
          </a:r>
          <a:r>
            <a:rPr lang="pt-BR" sz="1600" kern="1200" dirty="0" err="1">
              <a:latin typeface="Roboto" pitchFamily="2" charset="0"/>
              <a:ea typeface="Roboto" pitchFamily="2" charset="0"/>
            </a:rPr>
            <a:t>preparar</a:t>
          </a:r>
          <a:r>
            <a:rPr lang="pt-BR" sz="1600" kern="1200" dirty="0">
              <a:latin typeface="Roboto" pitchFamily="2" charset="0"/>
              <a:ea typeface="Roboto" pitchFamily="2" charset="0"/>
            </a:rPr>
            <a:t> a terra para o plantio, construir malocas, armas e canoas, em geral, eram atividades dos homens; cuidar das crianças pequenas e cozinhar, </a:t>
          </a:r>
          <a:r>
            <a:rPr lang="pt-BR" sz="1600" kern="1200" dirty="0" err="1">
              <a:latin typeface="Roboto" pitchFamily="2" charset="0"/>
              <a:ea typeface="Roboto" pitchFamily="2" charset="0"/>
            </a:rPr>
            <a:t>trabalhavar</a:t>
          </a:r>
          <a:r>
            <a:rPr lang="pt-BR" sz="1600" kern="1200" dirty="0">
              <a:latin typeface="Roboto" pitchFamily="2" charset="0"/>
              <a:ea typeface="Roboto" pitchFamily="2" charset="0"/>
            </a:rPr>
            <a:t> na coleta de frutos, na plantação de roças e na colheita, das mulheres.</a:t>
          </a:r>
        </a:p>
      </dsp:txBody>
      <dsp:txXfrm>
        <a:off x="608533" y="1343024"/>
        <a:ext cx="7742193" cy="1043965"/>
      </dsp:txXfrm>
    </dsp:sp>
    <dsp:sp modelId="{8195C4BF-254B-4EF3-B16F-9E3416F9D1AC}">
      <dsp:nvSpPr>
        <dsp:cNvPr id="0" name=""/>
        <dsp:cNvSpPr/>
      </dsp:nvSpPr>
      <dsp:spPr>
        <a:xfrm>
          <a:off x="1493823" y="2735005"/>
          <a:ext cx="8985404" cy="881094"/>
        </a:xfrm>
        <a:prstGeom prst="roundRect">
          <a:avLst>
            <a:gd name="adj" fmla="val 10000"/>
          </a:avLst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Não havia propriedade privada entre os indígenas; um conselho decidia sobre questões importantes; a educação das crianças era tarefa da comunidade e não apenas da família.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519629" y="2760811"/>
        <a:ext cx="7471696" cy="829482"/>
      </dsp:txXfrm>
    </dsp:sp>
    <dsp:sp modelId="{50749A99-53F7-4323-8750-9B5FE0B79239}">
      <dsp:nvSpPr>
        <dsp:cNvPr id="0" name=""/>
        <dsp:cNvSpPr/>
      </dsp:nvSpPr>
      <dsp:spPr>
        <a:xfrm>
          <a:off x="2246351" y="3931636"/>
          <a:ext cx="8985404" cy="110892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Os espíritos regiam os fenômenos da natureza. O pajé era quem mantinha contato com esses espíritos e tinha o poder de cura, para a qual se utilizavam as muitas ervas que conheciam.</a:t>
          </a:r>
        </a:p>
      </dsp:txBody>
      <dsp:txXfrm>
        <a:off x="2278830" y="3964115"/>
        <a:ext cx="7447119" cy="1043965"/>
      </dsp:txXfrm>
    </dsp:sp>
    <dsp:sp modelId="{0F3440E3-BE45-4CA6-BDD6-E7BD5DAF7E10}">
      <dsp:nvSpPr>
        <dsp:cNvPr id="0" name=""/>
        <dsp:cNvSpPr/>
      </dsp:nvSpPr>
      <dsp:spPr>
        <a:xfrm>
          <a:off x="9006459" y="0"/>
          <a:ext cx="720800" cy="720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9168639" y="0"/>
        <a:ext cx="396440" cy="542402"/>
      </dsp:txXfrm>
    </dsp:sp>
    <dsp:sp modelId="{AA0FB730-7A3F-46F9-AF83-0F66164A2F85}">
      <dsp:nvSpPr>
        <dsp:cNvPr id="0" name=""/>
        <dsp:cNvSpPr/>
      </dsp:nvSpPr>
      <dsp:spPr>
        <a:xfrm>
          <a:off x="9052004" y="0"/>
          <a:ext cx="720800" cy="720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9214184" y="0"/>
        <a:ext cx="396440" cy="542402"/>
      </dsp:txXfrm>
    </dsp:sp>
    <dsp:sp modelId="{8868CE69-011E-4E69-9DA9-EC0CC46F759F}">
      <dsp:nvSpPr>
        <dsp:cNvPr id="0" name=""/>
        <dsp:cNvSpPr/>
      </dsp:nvSpPr>
      <dsp:spPr>
        <a:xfrm>
          <a:off x="9229137" y="0"/>
          <a:ext cx="720800" cy="720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9391317" y="0"/>
        <a:ext cx="396440" cy="5424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1D2E5-2B40-4572-B5C6-2E6389BF2EB6}">
      <dsp:nvSpPr>
        <dsp:cNvPr id="0" name=""/>
        <dsp:cNvSpPr/>
      </dsp:nvSpPr>
      <dsp:spPr>
        <a:xfrm>
          <a:off x="0" y="2433"/>
          <a:ext cx="10558423" cy="1244865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Os indígenas não aceitaram passivamente o domínio do colonizador português. Inicialmente foram amigáveis, depois resistiram atacando os núcleos de povoamento da colônia. Ainda hoje os indígenas lutam por terras e pelos bens naturais.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36461" y="38894"/>
        <a:ext cx="10485501" cy="1171943"/>
      </dsp:txXfrm>
    </dsp:sp>
    <dsp:sp modelId="{1BD57483-3AB9-47EA-852E-F01FF3219E50}">
      <dsp:nvSpPr>
        <dsp:cNvPr id="0" name=""/>
        <dsp:cNvSpPr/>
      </dsp:nvSpPr>
      <dsp:spPr>
        <a:xfrm rot="5400000">
          <a:off x="5045799" y="1278420"/>
          <a:ext cx="466824" cy="560189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accent3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300" kern="1200" dirty="0">
            <a:latin typeface="Roboto" pitchFamily="2" charset="0"/>
            <a:ea typeface="Roboto" pitchFamily="2" charset="0"/>
          </a:endParaRPr>
        </a:p>
      </dsp:txBody>
      <dsp:txXfrm rot="-5400000">
        <a:off x="5111155" y="1325103"/>
        <a:ext cx="336113" cy="326777"/>
      </dsp:txXfrm>
    </dsp:sp>
    <dsp:sp modelId="{918FBFA3-A43F-42D3-89E4-B8A27E3FA86C}">
      <dsp:nvSpPr>
        <dsp:cNvPr id="0" name=""/>
        <dsp:cNvSpPr/>
      </dsp:nvSpPr>
      <dsp:spPr>
        <a:xfrm>
          <a:off x="0" y="1869731"/>
          <a:ext cx="10558423" cy="1244865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No século XVI, os tupinambás se aliaram aos franceses na </a:t>
          </a:r>
          <a:r>
            <a:rPr lang="pt-BR" sz="2000" b="1" kern="1200" dirty="0">
              <a:latin typeface="Roboto" pitchFamily="2" charset="0"/>
              <a:ea typeface="Roboto" pitchFamily="2" charset="0"/>
            </a:rPr>
            <a:t>Confederação dos Tamoios</a:t>
          </a:r>
          <a:r>
            <a:rPr lang="pt-BR" sz="2000" kern="1200" dirty="0">
              <a:latin typeface="Roboto" pitchFamily="2" charset="0"/>
              <a:ea typeface="Roboto" pitchFamily="2" charset="0"/>
            </a:rPr>
            <a:t>, para lutar contra os portugueses. As batalhas duraram 10 anos.</a:t>
          </a:r>
        </a:p>
      </dsp:txBody>
      <dsp:txXfrm>
        <a:off x="36461" y="1906192"/>
        <a:ext cx="10485501" cy="1171943"/>
      </dsp:txXfrm>
    </dsp:sp>
    <dsp:sp modelId="{F9112F57-D19A-4352-A434-FA443391CF60}">
      <dsp:nvSpPr>
        <dsp:cNvPr id="0" name=""/>
        <dsp:cNvSpPr/>
      </dsp:nvSpPr>
      <dsp:spPr>
        <a:xfrm rot="5400000">
          <a:off x="5045799" y="3145718"/>
          <a:ext cx="466824" cy="560189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accent3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300" kern="1200" dirty="0">
            <a:latin typeface="Roboto" pitchFamily="2" charset="0"/>
            <a:ea typeface="Roboto" pitchFamily="2" charset="0"/>
          </a:endParaRPr>
        </a:p>
      </dsp:txBody>
      <dsp:txXfrm rot="-5400000">
        <a:off x="5111155" y="3192401"/>
        <a:ext cx="336113" cy="326777"/>
      </dsp:txXfrm>
    </dsp:sp>
    <dsp:sp modelId="{416F472A-F396-463E-86D3-8AEE563320D5}">
      <dsp:nvSpPr>
        <dsp:cNvPr id="0" name=""/>
        <dsp:cNvSpPr/>
      </dsp:nvSpPr>
      <dsp:spPr>
        <a:xfrm>
          <a:off x="0" y="3737029"/>
          <a:ext cx="10558423" cy="1244865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Outros conflitos: </a:t>
          </a:r>
          <a:r>
            <a:rPr lang="pt-BR" sz="2000" b="1" kern="1200" dirty="0">
              <a:latin typeface="Roboto" pitchFamily="2" charset="0"/>
              <a:ea typeface="Roboto" pitchFamily="2" charset="0"/>
            </a:rPr>
            <a:t>Guerra do Recôncavo</a:t>
          </a:r>
          <a:r>
            <a:rPr lang="pt-BR" sz="2000" kern="1200" dirty="0">
              <a:latin typeface="Roboto" pitchFamily="2" charset="0"/>
              <a:ea typeface="Roboto" pitchFamily="2" charset="0"/>
            </a:rPr>
            <a:t>, na Bahia (1651-1679). </a:t>
          </a:r>
          <a:r>
            <a:rPr lang="pt-BR" sz="2000" b="1" kern="1200" dirty="0">
              <a:latin typeface="Roboto" pitchFamily="2" charset="0"/>
              <a:ea typeface="Roboto" pitchFamily="2" charset="0"/>
            </a:rPr>
            <a:t>Guerra do Açu</a:t>
          </a:r>
          <a:r>
            <a:rPr lang="pt-BR" sz="2000" kern="1200" dirty="0">
              <a:latin typeface="Roboto" pitchFamily="2" charset="0"/>
              <a:ea typeface="Roboto" pitchFamily="2" charset="0"/>
            </a:rPr>
            <a:t>, nos atuais territórios do Piau, Rio Grande do Norte, Pernambuco e Paraíba (1680-1720).</a:t>
          </a:r>
        </a:p>
      </dsp:txBody>
      <dsp:txXfrm>
        <a:off x="36461" y="3773490"/>
        <a:ext cx="10485501" cy="1171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73A31-782A-064C-A561-6C0527B7174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1FE5-2737-F343-91C3-3F4948C3B1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7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1921-2ADE-4380-9938-56E3C24B45B7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545E-BF5A-4FD4-BA9B-823E4100F5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86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0058-AE7B-0345-902A-75BC614D71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815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98ED-818C-D344-A08A-CEF4638F1E3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46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B49-FAA9-DB47-ABDB-C73C1014F26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9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2B8C-AA6D-C045-8808-85F684CF07D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24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D2A5-AAAC-F445-80CB-F4C648DC954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82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B958-7EC5-D346-A5B9-9A2161B3A5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704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4069-CA9B-9949-B05F-21909C98159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3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5C70-EBC0-EC4B-BEC7-65D32810E7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444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0C07-ABB3-7D43-8792-D4798FEA0E2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3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9E45-65D0-094C-92F9-F95CF931C11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11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1B2B-5B5E-3148-94FF-7AEAE9FB28D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9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9E85-F760-E04C-974F-A8E11741FB0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2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4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" y="1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4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8583" y="764704"/>
            <a:ext cx="11128387" cy="561975"/>
          </a:xfrm>
        </p:spPr>
        <p:txBody>
          <a:bodyPr>
            <a:noAutofit/>
          </a:bodyPr>
          <a:lstStyle/>
          <a:p>
            <a:pPr algn="l"/>
            <a:b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 início da colonização da América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65820" y="3065848"/>
            <a:ext cx="64807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As sociedades indígenas em 1500</a:t>
            </a:r>
          </a:p>
          <a:p>
            <a:pPr marL="174625" indent="-174625"/>
            <a:r>
              <a:rPr lang="pt-BR" sz="2800" dirty="0">
                <a:latin typeface="Roboto" pitchFamily="2" charset="0"/>
                <a:ea typeface="Roboto" pitchFamily="2" charset="0"/>
              </a:rPr>
              <a:t>• Choque cultural entre europeus e indígenas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Organização da colônia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Catequização e resistência indígena</a:t>
            </a:r>
          </a:p>
          <a:p>
            <a:pPr marL="457200" indent="-457200">
              <a:buFont typeface="Wingdings" pitchFamily="2" charset="2"/>
              <a:buChar char="ü"/>
            </a:pPr>
            <a:endParaRPr lang="pt-BR" sz="28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8AC5C0B-D1DE-28EA-8D47-D78A0B5D5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55" y="1690417"/>
            <a:ext cx="11481729" cy="34551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C2C3E906-3808-21CD-AA61-1E38A36E46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0516" y="2176395"/>
            <a:ext cx="4322635" cy="403949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2D90DEC0-2D85-DA6D-E956-A681A9F8D9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0236" y="5301208"/>
            <a:ext cx="2265658" cy="914681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958A2AB9-E056-1EBA-A0EB-B5D0C4DF09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0422" y="6003534"/>
            <a:ext cx="520404" cy="13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66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244" y="620688"/>
            <a:ext cx="11065928" cy="1224136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portugueses na América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63927385"/>
              </p:ext>
            </p:extLst>
          </p:nvPr>
        </p:nvGraphicFramePr>
        <p:xfrm>
          <a:off x="239287" y="2060848"/>
          <a:ext cx="1142229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861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692696"/>
            <a:ext cx="10969943" cy="792088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indígenas em 1500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99901569"/>
              </p:ext>
            </p:extLst>
          </p:nvPr>
        </p:nvGraphicFramePr>
        <p:xfrm>
          <a:off x="638013" y="1809938"/>
          <a:ext cx="1123175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87438" y="6348849"/>
            <a:ext cx="2844059" cy="365125"/>
          </a:xfrm>
        </p:spPr>
        <p:txBody>
          <a:bodyPr/>
          <a:lstStyle/>
          <a:p>
            <a:fld id="{A8B054C4-A80F-418A-A6AF-115824BF859F}" type="slidenum">
              <a:rPr lang="pt-BR" smtClean="0"/>
              <a:t>4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eta: Entalhada para a Direita 5">
            <a:extLst>
              <a:ext uri="{FF2B5EF4-FFF2-40B4-BE49-F238E27FC236}">
                <a16:creationId xmlns:a16="http://schemas.microsoft.com/office/drawing/2014/main" id="{5F1E0D96-2E3E-36A8-C321-5EA1E19CA3BD}"/>
              </a:ext>
            </a:extLst>
          </p:cNvPr>
          <p:cNvSpPr/>
          <p:nvPr/>
        </p:nvSpPr>
        <p:spPr>
          <a:xfrm rot="2078494">
            <a:off x="9136016" y="2660738"/>
            <a:ext cx="732444" cy="144016"/>
          </a:xfrm>
          <a:prstGeom prst="notch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: Entalhada para a Direita 6">
            <a:extLst>
              <a:ext uri="{FF2B5EF4-FFF2-40B4-BE49-F238E27FC236}">
                <a16:creationId xmlns:a16="http://schemas.microsoft.com/office/drawing/2014/main" id="{175B1467-1FE1-F96C-F7C5-08D190199528}"/>
              </a:ext>
            </a:extLst>
          </p:cNvPr>
          <p:cNvSpPr/>
          <p:nvPr/>
        </p:nvSpPr>
        <p:spPr>
          <a:xfrm rot="2623610">
            <a:off x="10015222" y="4588014"/>
            <a:ext cx="732444" cy="144016"/>
          </a:xfrm>
          <a:prstGeom prst="notch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: Entalhada para a Direita 7">
            <a:extLst>
              <a:ext uri="{FF2B5EF4-FFF2-40B4-BE49-F238E27FC236}">
                <a16:creationId xmlns:a16="http://schemas.microsoft.com/office/drawing/2014/main" id="{5DEF4307-16F7-0E66-F3B1-06902FE2D15F}"/>
              </a:ext>
            </a:extLst>
          </p:cNvPr>
          <p:cNvSpPr/>
          <p:nvPr/>
        </p:nvSpPr>
        <p:spPr>
          <a:xfrm rot="7963130">
            <a:off x="9941631" y="3141102"/>
            <a:ext cx="732444" cy="144016"/>
          </a:xfrm>
          <a:prstGeom prst="notch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: Entalhada para a Direita 8">
            <a:extLst>
              <a:ext uri="{FF2B5EF4-FFF2-40B4-BE49-F238E27FC236}">
                <a16:creationId xmlns:a16="http://schemas.microsoft.com/office/drawing/2014/main" id="{280D49D5-AB6F-2606-D3C6-A5D32D72F5D9}"/>
              </a:ext>
            </a:extLst>
          </p:cNvPr>
          <p:cNvSpPr/>
          <p:nvPr/>
        </p:nvSpPr>
        <p:spPr>
          <a:xfrm rot="8144020">
            <a:off x="10547998" y="5612078"/>
            <a:ext cx="732444" cy="144016"/>
          </a:xfrm>
          <a:prstGeom prst="notch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27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349" y="721657"/>
            <a:ext cx="11148125" cy="781213"/>
          </a:xfrm>
        </p:spPr>
        <p:txBody>
          <a:bodyPr>
            <a:no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Indígenas e colonizador: choque cultural</a:t>
            </a: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2AD3021-F4A6-BFA5-D055-2706570195CE}"/>
              </a:ext>
            </a:extLst>
          </p:cNvPr>
          <p:cNvSpPr/>
          <p:nvPr/>
        </p:nvSpPr>
        <p:spPr>
          <a:xfrm>
            <a:off x="1921839" y="1488648"/>
            <a:ext cx="2648272" cy="860358"/>
          </a:xfrm>
          <a:custGeom>
            <a:avLst/>
            <a:gdLst>
              <a:gd name="connsiteX0" fmla="*/ 0 w 1255406"/>
              <a:gd name="connsiteY0" fmla="*/ 41671 h 416714"/>
              <a:gd name="connsiteX1" fmla="*/ 41671 w 1255406"/>
              <a:gd name="connsiteY1" fmla="*/ 0 h 416714"/>
              <a:gd name="connsiteX2" fmla="*/ 1213735 w 1255406"/>
              <a:gd name="connsiteY2" fmla="*/ 0 h 416714"/>
              <a:gd name="connsiteX3" fmla="*/ 1255406 w 1255406"/>
              <a:gd name="connsiteY3" fmla="*/ 41671 h 416714"/>
              <a:gd name="connsiteX4" fmla="*/ 1255406 w 1255406"/>
              <a:gd name="connsiteY4" fmla="*/ 375043 h 416714"/>
              <a:gd name="connsiteX5" fmla="*/ 1213735 w 1255406"/>
              <a:gd name="connsiteY5" fmla="*/ 416714 h 416714"/>
              <a:gd name="connsiteX6" fmla="*/ 41671 w 1255406"/>
              <a:gd name="connsiteY6" fmla="*/ 416714 h 416714"/>
              <a:gd name="connsiteX7" fmla="*/ 0 w 1255406"/>
              <a:gd name="connsiteY7" fmla="*/ 375043 h 416714"/>
              <a:gd name="connsiteX8" fmla="*/ 0 w 1255406"/>
              <a:gd name="connsiteY8" fmla="*/ 41671 h 416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55406" h="416714">
                <a:moveTo>
                  <a:pt x="0" y="41671"/>
                </a:moveTo>
                <a:cubicBezTo>
                  <a:pt x="0" y="18657"/>
                  <a:pt x="18657" y="0"/>
                  <a:pt x="41671" y="0"/>
                </a:cubicBezTo>
                <a:lnTo>
                  <a:pt x="1213735" y="0"/>
                </a:lnTo>
                <a:cubicBezTo>
                  <a:pt x="1236749" y="0"/>
                  <a:pt x="1255406" y="18657"/>
                  <a:pt x="1255406" y="41671"/>
                </a:cubicBezTo>
                <a:lnTo>
                  <a:pt x="1255406" y="375043"/>
                </a:lnTo>
                <a:cubicBezTo>
                  <a:pt x="1255406" y="398057"/>
                  <a:pt x="1236749" y="416714"/>
                  <a:pt x="1213735" y="416714"/>
                </a:cubicBezTo>
                <a:lnTo>
                  <a:pt x="41671" y="416714"/>
                </a:lnTo>
                <a:cubicBezTo>
                  <a:pt x="18657" y="416714"/>
                  <a:pt x="0" y="398057"/>
                  <a:pt x="0" y="375043"/>
                </a:cubicBezTo>
                <a:lnTo>
                  <a:pt x="0" y="41671"/>
                </a:lnTo>
                <a:close/>
              </a:path>
            </a:pathLst>
          </a:custGeom>
          <a:solidFill>
            <a:srgbClr val="008E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145" tIns="40145" rIns="40145" bIns="40145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Indígenas </a:t>
            </a:r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DB5576BC-A91C-2C8E-FDB4-DF5A9F45BD1B}"/>
              </a:ext>
            </a:extLst>
          </p:cNvPr>
          <p:cNvSpPr/>
          <p:nvPr/>
        </p:nvSpPr>
        <p:spPr>
          <a:xfrm rot="13547055" flipV="1">
            <a:off x="5777672" y="1636498"/>
            <a:ext cx="92262" cy="261257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2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857E7BBF-8853-FAA3-A51A-E9AD17455909}"/>
              </a:ext>
            </a:extLst>
          </p:cNvPr>
          <p:cNvSpPr/>
          <p:nvPr/>
        </p:nvSpPr>
        <p:spPr>
          <a:xfrm>
            <a:off x="1176642" y="2659754"/>
            <a:ext cx="3909658" cy="660416"/>
          </a:xfrm>
          <a:custGeom>
            <a:avLst/>
            <a:gdLst>
              <a:gd name="connsiteX0" fmla="*/ 0 w 2301159"/>
              <a:gd name="connsiteY0" fmla="*/ 47694 h 476941"/>
              <a:gd name="connsiteX1" fmla="*/ 47694 w 2301159"/>
              <a:gd name="connsiteY1" fmla="*/ 0 h 476941"/>
              <a:gd name="connsiteX2" fmla="*/ 2253465 w 2301159"/>
              <a:gd name="connsiteY2" fmla="*/ 0 h 476941"/>
              <a:gd name="connsiteX3" fmla="*/ 2301159 w 2301159"/>
              <a:gd name="connsiteY3" fmla="*/ 47694 h 476941"/>
              <a:gd name="connsiteX4" fmla="*/ 2301159 w 2301159"/>
              <a:gd name="connsiteY4" fmla="*/ 429247 h 476941"/>
              <a:gd name="connsiteX5" fmla="*/ 2253465 w 2301159"/>
              <a:gd name="connsiteY5" fmla="*/ 476941 h 476941"/>
              <a:gd name="connsiteX6" fmla="*/ 47694 w 2301159"/>
              <a:gd name="connsiteY6" fmla="*/ 476941 h 476941"/>
              <a:gd name="connsiteX7" fmla="*/ 0 w 2301159"/>
              <a:gd name="connsiteY7" fmla="*/ 429247 h 476941"/>
              <a:gd name="connsiteX8" fmla="*/ 0 w 2301159"/>
              <a:gd name="connsiteY8" fmla="*/ 47694 h 476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1159" h="476941">
                <a:moveTo>
                  <a:pt x="0" y="47694"/>
                </a:moveTo>
                <a:cubicBezTo>
                  <a:pt x="0" y="21353"/>
                  <a:pt x="21353" y="0"/>
                  <a:pt x="47694" y="0"/>
                </a:cubicBezTo>
                <a:lnTo>
                  <a:pt x="2253465" y="0"/>
                </a:lnTo>
                <a:cubicBezTo>
                  <a:pt x="2279806" y="0"/>
                  <a:pt x="2301159" y="21353"/>
                  <a:pt x="2301159" y="47694"/>
                </a:cubicBezTo>
                <a:lnTo>
                  <a:pt x="2301159" y="429247"/>
                </a:lnTo>
                <a:cubicBezTo>
                  <a:pt x="2301159" y="455588"/>
                  <a:pt x="2279806" y="476941"/>
                  <a:pt x="2253465" y="476941"/>
                </a:cubicBezTo>
                <a:lnTo>
                  <a:pt x="47694" y="476941"/>
                </a:lnTo>
                <a:cubicBezTo>
                  <a:pt x="21353" y="476941"/>
                  <a:pt x="0" y="455588"/>
                  <a:pt x="0" y="429247"/>
                </a:cubicBezTo>
                <a:lnTo>
                  <a:pt x="0" y="47694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829" tIns="36829" rIns="36829" bIns="36829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Não acumulavam bens nem utilizavam dinheiro. </a:t>
            </a:r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057C906E-70CB-3DD9-EC54-894C5D4E7D40}"/>
              </a:ext>
            </a:extLst>
          </p:cNvPr>
          <p:cNvSpPr/>
          <p:nvPr/>
        </p:nvSpPr>
        <p:spPr>
          <a:xfrm rot="16142139" flipV="1">
            <a:off x="112546" y="1778687"/>
            <a:ext cx="308134" cy="335535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2">
              <a:shade val="90000"/>
              <a:hueOff val="-11950"/>
              <a:satOff val="-1402"/>
              <a:lumOff val="767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714C1C0F-9A1D-7211-772D-C6F19B93A579}"/>
              </a:ext>
            </a:extLst>
          </p:cNvPr>
          <p:cNvSpPr/>
          <p:nvPr/>
        </p:nvSpPr>
        <p:spPr>
          <a:xfrm>
            <a:off x="1176640" y="3543369"/>
            <a:ext cx="3909659" cy="598749"/>
          </a:xfrm>
          <a:custGeom>
            <a:avLst/>
            <a:gdLst>
              <a:gd name="connsiteX0" fmla="*/ 0 w 2514764"/>
              <a:gd name="connsiteY0" fmla="*/ 51392 h 513917"/>
              <a:gd name="connsiteX1" fmla="*/ 51392 w 2514764"/>
              <a:gd name="connsiteY1" fmla="*/ 0 h 513917"/>
              <a:gd name="connsiteX2" fmla="*/ 2463372 w 2514764"/>
              <a:gd name="connsiteY2" fmla="*/ 0 h 513917"/>
              <a:gd name="connsiteX3" fmla="*/ 2514764 w 2514764"/>
              <a:gd name="connsiteY3" fmla="*/ 51392 h 513917"/>
              <a:gd name="connsiteX4" fmla="*/ 2514764 w 2514764"/>
              <a:gd name="connsiteY4" fmla="*/ 462525 h 513917"/>
              <a:gd name="connsiteX5" fmla="*/ 2463372 w 2514764"/>
              <a:gd name="connsiteY5" fmla="*/ 513917 h 513917"/>
              <a:gd name="connsiteX6" fmla="*/ 51392 w 2514764"/>
              <a:gd name="connsiteY6" fmla="*/ 513917 h 513917"/>
              <a:gd name="connsiteX7" fmla="*/ 0 w 2514764"/>
              <a:gd name="connsiteY7" fmla="*/ 462525 h 513917"/>
              <a:gd name="connsiteX8" fmla="*/ 0 w 2514764"/>
              <a:gd name="connsiteY8" fmla="*/ 51392 h 51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14764" h="513917">
                <a:moveTo>
                  <a:pt x="0" y="51392"/>
                </a:moveTo>
                <a:cubicBezTo>
                  <a:pt x="0" y="23009"/>
                  <a:pt x="23009" y="0"/>
                  <a:pt x="51392" y="0"/>
                </a:cubicBezTo>
                <a:lnTo>
                  <a:pt x="2463372" y="0"/>
                </a:lnTo>
                <a:cubicBezTo>
                  <a:pt x="2491755" y="0"/>
                  <a:pt x="2514764" y="23009"/>
                  <a:pt x="2514764" y="51392"/>
                </a:cubicBezTo>
                <a:lnTo>
                  <a:pt x="2514764" y="462525"/>
                </a:lnTo>
                <a:cubicBezTo>
                  <a:pt x="2514764" y="490908"/>
                  <a:pt x="2491755" y="513917"/>
                  <a:pt x="2463372" y="513917"/>
                </a:cubicBezTo>
                <a:lnTo>
                  <a:pt x="51392" y="513917"/>
                </a:lnTo>
                <a:cubicBezTo>
                  <a:pt x="23009" y="513917"/>
                  <a:pt x="0" y="490908"/>
                  <a:pt x="0" y="462525"/>
                </a:cubicBezTo>
                <a:lnTo>
                  <a:pt x="0" y="5139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912" tIns="37912" rIns="37912" bIns="37912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Tinham crenças e costumes próprios.</a:t>
            </a: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17BF6FFC-A1C1-0258-62A4-9CBF41AB3034}"/>
              </a:ext>
            </a:extLst>
          </p:cNvPr>
          <p:cNvSpPr/>
          <p:nvPr/>
        </p:nvSpPr>
        <p:spPr>
          <a:xfrm>
            <a:off x="7894612" y="1516962"/>
            <a:ext cx="2838543" cy="858984"/>
          </a:xfrm>
          <a:custGeom>
            <a:avLst/>
            <a:gdLst>
              <a:gd name="connsiteX0" fmla="*/ 0 w 1836558"/>
              <a:gd name="connsiteY0" fmla="*/ 38062 h 380615"/>
              <a:gd name="connsiteX1" fmla="*/ 38062 w 1836558"/>
              <a:gd name="connsiteY1" fmla="*/ 0 h 380615"/>
              <a:gd name="connsiteX2" fmla="*/ 1798497 w 1836558"/>
              <a:gd name="connsiteY2" fmla="*/ 0 h 380615"/>
              <a:gd name="connsiteX3" fmla="*/ 1836559 w 1836558"/>
              <a:gd name="connsiteY3" fmla="*/ 38062 h 380615"/>
              <a:gd name="connsiteX4" fmla="*/ 1836558 w 1836558"/>
              <a:gd name="connsiteY4" fmla="*/ 342554 h 380615"/>
              <a:gd name="connsiteX5" fmla="*/ 1798496 w 1836558"/>
              <a:gd name="connsiteY5" fmla="*/ 380616 h 380615"/>
              <a:gd name="connsiteX6" fmla="*/ 38062 w 1836558"/>
              <a:gd name="connsiteY6" fmla="*/ 380615 h 380615"/>
              <a:gd name="connsiteX7" fmla="*/ 0 w 1836558"/>
              <a:gd name="connsiteY7" fmla="*/ 342553 h 380615"/>
              <a:gd name="connsiteX8" fmla="*/ 0 w 1836558"/>
              <a:gd name="connsiteY8" fmla="*/ 38062 h 38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36558" h="380615">
                <a:moveTo>
                  <a:pt x="0" y="38062"/>
                </a:moveTo>
                <a:cubicBezTo>
                  <a:pt x="0" y="17041"/>
                  <a:pt x="17041" y="0"/>
                  <a:pt x="38062" y="0"/>
                </a:cubicBezTo>
                <a:lnTo>
                  <a:pt x="1798497" y="0"/>
                </a:lnTo>
                <a:cubicBezTo>
                  <a:pt x="1819518" y="0"/>
                  <a:pt x="1836559" y="17041"/>
                  <a:pt x="1836559" y="38062"/>
                </a:cubicBezTo>
                <a:cubicBezTo>
                  <a:pt x="1836559" y="139559"/>
                  <a:pt x="1836558" y="241057"/>
                  <a:pt x="1836558" y="342554"/>
                </a:cubicBezTo>
                <a:cubicBezTo>
                  <a:pt x="1836558" y="363575"/>
                  <a:pt x="1819517" y="380616"/>
                  <a:pt x="1798496" y="380616"/>
                </a:cubicBezTo>
                <a:lnTo>
                  <a:pt x="38062" y="380615"/>
                </a:lnTo>
                <a:cubicBezTo>
                  <a:pt x="17041" y="380615"/>
                  <a:pt x="0" y="363574"/>
                  <a:pt x="0" y="342553"/>
                </a:cubicBezTo>
                <a:lnTo>
                  <a:pt x="0" y="38062"/>
                </a:lnTo>
                <a:close/>
              </a:path>
            </a:pathLst>
          </a:custGeom>
          <a:solidFill>
            <a:srgbClr val="FA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shade val="80000"/>
              <a:hueOff val="-11957"/>
              <a:satOff val="-1341"/>
              <a:lumOff val="856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088" tIns="39088" rIns="39088" bIns="3908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Colonizadores</a:t>
            </a:r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3D6AED60-5E82-3649-1B66-C96B8C74DDBE}"/>
              </a:ext>
            </a:extLst>
          </p:cNvPr>
          <p:cNvSpPr/>
          <p:nvPr/>
        </p:nvSpPr>
        <p:spPr>
          <a:xfrm rot="5219754" flipH="1">
            <a:off x="5820237" y="1254249"/>
            <a:ext cx="248983" cy="1129297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2">
              <a:shade val="90000"/>
              <a:hueOff val="-23901"/>
              <a:satOff val="-2805"/>
              <a:lumOff val="15341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orma Livre: Forma 13">
            <a:extLst>
              <a:ext uri="{FF2B5EF4-FFF2-40B4-BE49-F238E27FC236}">
                <a16:creationId xmlns:a16="http://schemas.microsoft.com/office/drawing/2014/main" id="{AE491D62-BC98-5366-37CE-0611CAEFBF05}"/>
              </a:ext>
            </a:extLst>
          </p:cNvPr>
          <p:cNvSpPr/>
          <p:nvPr/>
        </p:nvSpPr>
        <p:spPr>
          <a:xfrm>
            <a:off x="7241748" y="2597244"/>
            <a:ext cx="4116304" cy="660418"/>
          </a:xfrm>
          <a:custGeom>
            <a:avLst/>
            <a:gdLst>
              <a:gd name="connsiteX0" fmla="*/ 0 w 2996132"/>
              <a:gd name="connsiteY0" fmla="*/ 37101 h 371005"/>
              <a:gd name="connsiteX1" fmla="*/ 37101 w 2996132"/>
              <a:gd name="connsiteY1" fmla="*/ 0 h 371005"/>
              <a:gd name="connsiteX2" fmla="*/ 2959032 w 2996132"/>
              <a:gd name="connsiteY2" fmla="*/ 0 h 371005"/>
              <a:gd name="connsiteX3" fmla="*/ 2996133 w 2996132"/>
              <a:gd name="connsiteY3" fmla="*/ 37101 h 371005"/>
              <a:gd name="connsiteX4" fmla="*/ 2996132 w 2996132"/>
              <a:gd name="connsiteY4" fmla="*/ 333905 h 371005"/>
              <a:gd name="connsiteX5" fmla="*/ 2959031 w 2996132"/>
              <a:gd name="connsiteY5" fmla="*/ 371006 h 371005"/>
              <a:gd name="connsiteX6" fmla="*/ 37101 w 2996132"/>
              <a:gd name="connsiteY6" fmla="*/ 371005 h 371005"/>
              <a:gd name="connsiteX7" fmla="*/ 0 w 2996132"/>
              <a:gd name="connsiteY7" fmla="*/ 333904 h 371005"/>
              <a:gd name="connsiteX8" fmla="*/ 0 w 2996132"/>
              <a:gd name="connsiteY8" fmla="*/ 37101 h 371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96132" h="371005">
                <a:moveTo>
                  <a:pt x="0" y="37101"/>
                </a:moveTo>
                <a:cubicBezTo>
                  <a:pt x="0" y="16611"/>
                  <a:pt x="16611" y="0"/>
                  <a:pt x="37101" y="0"/>
                </a:cubicBezTo>
                <a:lnTo>
                  <a:pt x="2959032" y="0"/>
                </a:lnTo>
                <a:cubicBezTo>
                  <a:pt x="2979522" y="0"/>
                  <a:pt x="2996133" y="16611"/>
                  <a:pt x="2996133" y="37101"/>
                </a:cubicBezTo>
                <a:cubicBezTo>
                  <a:pt x="2996133" y="136036"/>
                  <a:pt x="2996132" y="234970"/>
                  <a:pt x="2996132" y="333905"/>
                </a:cubicBezTo>
                <a:cubicBezTo>
                  <a:pt x="2996132" y="354395"/>
                  <a:pt x="2979521" y="371006"/>
                  <a:pt x="2959031" y="371006"/>
                </a:cubicBezTo>
                <a:lnTo>
                  <a:pt x="37101" y="371005"/>
                </a:lnTo>
                <a:cubicBezTo>
                  <a:pt x="16611" y="371005"/>
                  <a:pt x="0" y="354394"/>
                  <a:pt x="0" y="333904"/>
                </a:cubicBezTo>
                <a:lnTo>
                  <a:pt x="0" y="37101"/>
                </a:lnTo>
                <a:close/>
              </a:path>
            </a:pathLst>
          </a:custGeom>
          <a:solidFill>
            <a:srgbClr val="F08090"/>
          </a:solidFill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726" tIns="33726" rIns="33726" bIns="3372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Tinham como objetivo principal acumular riquezas.</a:t>
            </a:r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91C4D7B9-4124-AAF7-82F2-0D0958C92F33}"/>
              </a:ext>
            </a:extLst>
          </p:cNvPr>
          <p:cNvSpPr/>
          <p:nvPr/>
        </p:nvSpPr>
        <p:spPr>
          <a:xfrm rot="5339367">
            <a:off x="11544281" y="1327075"/>
            <a:ext cx="269274" cy="16141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2">
              <a:shade val="90000"/>
              <a:hueOff val="-35851"/>
              <a:satOff val="-4207"/>
              <a:lumOff val="23011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orma Livre: Forma 15">
            <a:extLst>
              <a:ext uri="{FF2B5EF4-FFF2-40B4-BE49-F238E27FC236}">
                <a16:creationId xmlns:a16="http://schemas.microsoft.com/office/drawing/2014/main" id="{798E645C-F32D-440D-B597-BE20683B0BC7}"/>
              </a:ext>
            </a:extLst>
          </p:cNvPr>
          <p:cNvSpPr/>
          <p:nvPr/>
        </p:nvSpPr>
        <p:spPr>
          <a:xfrm>
            <a:off x="7241748" y="3448541"/>
            <a:ext cx="4116304" cy="660418"/>
          </a:xfrm>
          <a:custGeom>
            <a:avLst/>
            <a:gdLst>
              <a:gd name="connsiteX0" fmla="*/ 0 w 3182025"/>
              <a:gd name="connsiteY0" fmla="*/ 38794 h 387942"/>
              <a:gd name="connsiteX1" fmla="*/ 38794 w 3182025"/>
              <a:gd name="connsiteY1" fmla="*/ 0 h 387942"/>
              <a:gd name="connsiteX2" fmla="*/ 3143231 w 3182025"/>
              <a:gd name="connsiteY2" fmla="*/ 0 h 387942"/>
              <a:gd name="connsiteX3" fmla="*/ 3182025 w 3182025"/>
              <a:gd name="connsiteY3" fmla="*/ 38794 h 387942"/>
              <a:gd name="connsiteX4" fmla="*/ 3182025 w 3182025"/>
              <a:gd name="connsiteY4" fmla="*/ 349148 h 387942"/>
              <a:gd name="connsiteX5" fmla="*/ 3143231 w 3182025"/>
              <a:gd name="connsiteY5" fmla="*/ 387942 h 387942"/>
              <a:gd name="connsiteX6" fmla="*/ 38794 w 3182025"/>
              <a:gd name="connsiteY6" fmla="*/ 387942 h 387942"/>
              <a:gd name="connsiteX7" fmla="*/ 0 w 3182025"/>
              <a:gd name="connsiteY7" fmla="*/ 349148 h 387942"/>
              <a:gd name="connsiteX8" fmla="*/ 0 w 3182025"/>
              <a:gd name="connsiteY8" fmla="*/ 38794 h 38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82025" h="387942">
                <a:moveTo>
                  <a:pt x="0" y="38794"/>
                </a:moveTo>
                <a:cubicBezTo>
                  <a:pt x="0" y="17369"/>
                  <a:pt x="17369" y="0"/>
                  <a:pt x="38794" y="0"/>
                </a:cubicBezTo>
                <a:lnTo>
                  <a:pt x="3143231" y="0"/>
                </a:lnTo>
                <a:cubicBezTo>
                  <a:pt x="3164656" y="0"/>
                  <a:pt x="3182025" y="17369"/>
                  <a:pt x="3182025" y="38794"/>
                </a:cubicBezTo>
                <a:lnTo>
                  <a:pt x="3182025" y="349148"/>
                </a:lnTo>
                <a:cubicBezTo>
                  <a:pt x="3182025" y="370573"/>
                  <a:pt x="3164656" y="387942"/>
                  <a:pt x="3143231" y="387942"/>
                </a:cubicBezTo>
                <a:lnTo>
                  <a:pt x="38794" y="387942"/>
                </a:lnTo>
                <a:cubicBezTo>
                  <a:pt x="17369" y="387942"/>
                  <a:pt x="0" y="370573"/>
                  <a:pt x="0" y="349148"/>
                </a:cubicBezTo>
                <a:lnTo>
                  <a:pt x="0" y="38794"/>
                </a:lnTo>
                <a:close/>
              </a:path>
            </a:pathLst>
          </a:custGeom>
          <a:solidFill>
            <a:srgbClr val="F08090"/>
          </a:solidFill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222" tIns="34222" rIns="34222" bIns="34222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Queriam impor a fé cristã e seus costumes.</a:t>
            </a:r>
          </a:p>
        </p:txBody>
      </p:sp>
      <p:sp>
        <p:nvSpPr>
          <p:cNvPr id="17" name="Forma Livre: Forma 16">
            <a:extLst>
              <a:ext uri="{FF2B5EF4-FFF2-40B4-BE49-F238E27FC236}">
                <a16:creationId xmlns:a16="http://schemas.microsoft.com/office/drawing/2014/main" id="{8F5AC861-B35D-3ACE-F14B-ECE800A8C2FD}"/>
              </a:ext>
            </a:extLst>
          </p:cNvPr>
          <p:cNvSpPr/>
          <p:nvPr/>
        </p:nvSpPr>
        <p:spPr>
          <a:xfrm>
            <a:off x="1176639" y="4376491"/>
            <a:ext cx="3909660" cy="1099014"/>
          </a:xfrm>
          <a:custGeom>
            <a:avLst/>
            <a:gdLst>
              <a:gd name="connsiteX0" fmla="*/ 0 w 2612579"/>
              <a:gd name="connsiteY0" fmla="*/ 94330 h 943303"/>
              <a:gd name="connsiteX1" fmla="*/ 94330 w 2612579"/>
              <a:gd name="connsiteY1" fmla="*/ 0 h 943303"/>
              <a:gd name="connsiteX2" fmla="*/ 2518249 w 2612579"/>
              <a:gd name="connsiteY2" fmla="*/ 0 h 943303"/>
              <a:gd name="connsiteX3" fmla="*/ 2612579 w 2612579"/>
              <a:gd name="connsiteY3" fmla="*/ 94330 h 943303"/>
              <a:gd name="connsiteX4" fmla="*/ 2612579 w 2612579"/>
              <a:gd name="connsiteY4" fmla="*/ 848973 h 943303"/>
              <a:gd name="connsiteX5" fmla="*/ 2518249 w 2612579"/>
              <a:gd name="connsiteY5" fmla="*/ 943303 h 943303"/>
              <a:gd name="connsiteX6" fmla="*/ 94330 w 2612579"/>
              <a:gd name="connsiteY6" fmla="*/ 943303 h 943303"/>
              <a:gd name="connsiteX7" fmla="*/ 0 w 2612579"/>
              <a:gd name="connsiteY7" fmla="*/ 848973 h 943303"/>
              <a:gd name="connsiteX8" fmla="*/ 0 w 2612579"/>
              <a:gd name="connsiteY8" fmla="*/ 94330 h 94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12579" h="943303">
                <a:moveTo>
                  <a:pt x="0" y="94330"/>
                </a:moveTo>
                <a:cubicBezTo>
                  <a:pt x="0" y="42233"/>
                  <a:pt x="42233" y="0"/>
                  <a:pt x="94330" y="0"/>
                </a:cubicBezTo>
                <a:lnTo>
                  <a:pt x="2518249" y="0"/>
                </a:lnTo>
                <a:cubicBezTo>
                  <a:pt x="2570346" y="0"/>
                  <a:pt x="2612579" y="42233"/>
                  <a:pt x="2612579" y="94330"/>
                </a:cubicBezTo>
                <a:lnTo>
                  <a:pt x="2612579" y="848973"/>
                </a:lnTo>
                <a:cubicBezTo>
                  <a:pt x="2612579" y="901070"/>
                  <a:pt x="2570346" y="943303"/>
                  <a:pt x="2518249" y="943303"/>
                </a:cubicBezTo>
                <a:lnTo>
                  <a:pt x="94330" y="943303"/>
                </a:lnTo>
                <a:cubicBezTo>
                  <a:pt x="42233" y="943303"/>
                  <a:pt x="0" y="901070"/>
                  <a:pt x="0" y="848973"/>
                </a:cubicBezTo>
                <a:lnTo>
                  <a:pt x="0" y="9433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shade val="80000"/>
              <a:hueOff val="-23915"/>
              <a:satOff val="-2683"/>
              <a:lumOff val="1712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488" tIns="50488" rIns="50488" bIns="50488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Trabalhavam para o colonizador     em troca de quinquilharias.</a:t>
            </a:r>
          </a:p>
        </p:txBody>
      </p:sp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92B24210-6A7B-8619-D5EF-12FDAA4F9751}"/>
              </a:ext>
            </a:extLst>
          </p:cNvPr>
          <p:cNvSpPr/>
          <p:nvPr/>
        </p:nvSpPr>
        <p:spPr>
          <a:xfrm>
            <a:off x="7241748" y="4388744"/>
            <a:ext cx="4116304" cy="901737"/>
          </a:xfrm>
          <a:custGeom>
            <a:avLst/>
            <a:gdLst>
              <a:gd name="connsiteX0" fmla="*/ 0 w 3189172"/>
              <a:gd name="connsiteY0" fmla="*/ 77398 h 773977"/>
              <a:gd name="connsiteX1" fmla="*/ 77398 w 3189172"/>
              <a:gd name="connsiteY1" fmla="*/ 0 h 773977"/>
              <a:gd name="connsiteX2" fmla="*/ 3111774 w 3189172"/>
              <a:gd name="connsiteY2" fmla="*/ 0 h 773977"/>
              <a:gd name="connsiteX3" fmla="*/ 3189172 w 3189172"/>
              <a:gd name="connsiteY3" fmla="*/ 77398 h 773977"/>
              <a:gd name="connsiteX4" fmla="*/ 3189172 w 3189172"/>
              <a:gd name="connsiteY4" fmla="*/ 696579 h 773977"/>
              <a:gd name="connsiteX5" fmla="*/ 3111774 w 3189172"/>
              <a:gd name="connsiteY5" fmla="*/ 773977 h 773977"/>
              <a:gd name="connsiteX6" fmla="*/ 77398 w 3189172"/>
              <a:gd name="connsiteY6" fmla="*/ 773977 h 773977"/>
              <a:gd name="connsiteX7" fmla="*/ 0 w 3189172"/>
              <a:gd name="connsiteY7" fmla="*/ 696579 h 773977"/>
              <a:gd name="connsiteX8" fmla="*/ 0 w 3189172"/>
              <a:gd name="connsiteY8" fmla="*/ 77398 h 773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89172" h="773977">
                <a:moveTo>
                  <a:pt x="0" y="77398"/>
                </a:moveTo>
                <a:cubicBezTo>
                  <a:pt x="0" y="34652"/>
                  <a:pt x="34652" y="0"/>
                  <a:pt x="77398" y="0"/>
                </a:cubicBezTo>
                <a:lnTo>
                  <a:pt x="3111774" y="0"/>
                </a:lnTo>
                <a:cubicBezTo>
                  <a:pt x="3154520" y="0"/>
                  <a:pt x="3189172" y="34652"/>
                  <a:pt x="3189172" y="77398"/>
                </a:cubicBezTo>
                <a:lnTo>
                  <a:pt x="3189172" y="696579"/>
                </a:lnTo>
                <a:cubicBezTo>
                  <a:pt x="3189172" y="739325"/>
                  <a:pt x="3154520" y="773977"/>
                  <a:pt x="3111774" y="773977"/>
                </a:cubicBezTo>
                <a:lnTo>
                  <a:pt x="77398" y="773977"/>
                </a:lnTo>
                <a:cubicBezTo>
                  <a:pt x="34652" y="773977"/>
                  <a:pt x="0" y="739325"/>
                  <a:pt x="0" y="696579"/>
                </a:cubicBezTo>
                <a:lnTo>
                  <a:pt x="0" y="77398"/>
                </a:lnTo>
                <a:close/>
              </a:path>
            </a:pathLst>
          </a:custGeom>
          <a:solidFill>
            <a:srgbClr val="F0809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80000"/>
              <a:hueOff val="-35872"/>
              <a:satOff val="-4024"/>
              <a:lumOff val="25680"/>
              <a:alphaOff val="0"/>
            </a:schemeClr>
          </a:fillRef>
          <a:effectRef idx="0">
            <a:schemeClr val="accent2">
              <a:shade val="80000"/>
              <a:hueOff val="-35872"/>
              <a:satOff val="-4024"/>
              <a:lumOff val="2568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609" tIns="50609" rIns="50609" bIns="50609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Obtinham grandes lucros com               os produtos coloniais.</a:t>
            </a: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37666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Forma Livre: Forma 18">
            <a:extLst>
              <a:ext uri="{FF2B5EF4-FFF2-40B4-BE49-F238E27FC236}">
                <a16:creationId xmlns:a16="http://schemas.microsoft.com/office/drawing/2014/main" id="{B93F3C43-B7E0-45B8-48E1-4884FED84769}"/>
              </a:ext>
            </a:extLst>
          </p:cNvPr>
          <p:cNvSpPr/>
          <p:nvPr/>
        </p:nvSpPr>
        <p:spPr>
          <a:xfrm>
            <a:off x="1176637" y="5714821"/>
            <a:ext cx="3909661" cy="1099014"/>
          </a:xfrm>
          <a:custGeom>
            <a:avLst/>
            <a:gdLst>
              <a:gd name="connsiteX0" fmla="*/ 0 w 2612579"/>
              <a:gd name="connsiteY0" fmla="*/ 94330 h 943303"/>
              <a:gd name="connsiteX1" fmla="*/ 94330 w 2612579"/>
              <a:gd name="connsiteY1" fmla="*/ 0 h 943303"/>
              <a:gd name="connsiteX2" fmla="*/ 2518249 w 2612579"/>
              <a:gd name="connsiteY2" fmla="*/ 0 h 943303"/>
              <a:gd name="connsiteX3" fmla="*/ 2612579 w 2612579"/>
              <a:gd name="connsiteY3" fmla="*/ 94330 h 943303"/>
              <a:gd name="connsiteX4" fmla="*/ 2612579 w 2612579"/>
              <a:gd name="connsiteY4" fmla="*/ 848973 h 943303"/>
              <a:gd name="connsiteX5" fmla="*/ 2518249 w 2612579"/>
              <a:gd name="connsiteY5" fmla="*/ 943303 h 943303"/>
              <a:gd name="connsiteX6" fmla="*/ 94330 w 2612579"/>
              <a:gd name="connsiteY6" fmla="*/ 943303 h 943303"/>
              <a:gd name="connsiteX7" fmla="*/ 0 w 2612579"/>
              <a:gd name="connsiteY7" fmla="*/ 848973 h 943303"/>
              <a:gd name="connsiteX8" fmla="*/ 0 w 2612579"/>
              <a:gd name="connsiteY8" fmla="*/ 94330 h 94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12579" h="943303">
                <a:moveTo>
                  <a:pt x="0" y="94330"/>
                </a:moveTo>
                <a:cubicBezTo>
                  <a:pt x="0" y="42233"/>
                  <a:pt x="42233" y="0"/>
                  <a:pt x="94330" y="0"/>
                </a:cubicBezTo>
                <a:lnTo>
                  <a:pt x="2518249" y="0"/>
                </a:lnTo>
                <a:cubicBezTo>
                  <a:pt x="2570346" y="0"/>
                  <a:pt x="2612579" y="42233"/>
                  <a:pt x="2612579" y="94330"/>
                </a:cubicBezTo>
                <a:lnTo>
                  <a:pt x="2612579" y="848973"/>
                </a:lnTo>
                <a:cubicBezTo>
                  <a:pt x="2612579" y="901070"/>
                  <a:pt x="2570346" y="943303"/>
                  <a:pt x="2518249" y="943303"/>
                </a:cubicBezTo>
                <a:lnTo>
                  <a:pt x="94330" y="943303"/>
                </a:lnTo>
                <a:cubicBezTo>
                  <a:pt x="42233" y="943303"/>
                  <a:pt x="0" y="901070"/>
                  <a:pt x="0" y="848973"/>
                </a:cubicBezTo>
                <a:lnTo>
                  <a:pt x="0" y="9433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shade val="80000"/>
              <a:hueOff val="-23915"/>
              <a:satOff val="-2683"/>
              <a:lumOff val="1712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488" tIns="50488" rIns="50488" bIns="50488" numCol="1" spcCol="1270" anchor="ctr" anchorCtr="0">
            <a:noAutofit/>
          </a:bodyPr>
          <a:lstStyle/>
          <a:p>
            <a:pPr marL="0" lvl="1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Foram posteriormente   escravizados.</a:t>
            </a:r>
          </a:p>
        </p:txBody>
      </p:sp>
      <p:sp>
        <p:nvSpPr>
          <p:cNvPr id="20" name="Forma Livre: Forma 19">
            <a:extLst>
              <a:ext uri="{FF2B5EF4-FFF2-40B4-BE49-F238E27FC236}">
                <a16:creationId xmlns:a16="http://schemas.microsoft.com/office/drawing/2014/main" id="{1FF0029D-F60A-BE80-4C94-602FEE69BF89}"/>
              </a:ext>
            </a:extLst>
          </p:cNvPr>
          <p:cNvSpPr/>
          <p:nvPr/>
        </p:nvSpPr>
        <p:spPr>
          <a:xfrm>
            <a:off x="7240249" y="5588051"/>
            <a:ext cx="4117803" cy="1225784"/>
          </a:xfrm>
          <a:custGeom>
            <a:avLst/>
            <a:gdLst>
              <a:gd name="connsiteX0" fmla="*/ 0 w 3189172"/>
              <a:gd name="connsiteY0" fmla="*/ 77398 h 773977"/>
              <a:gd name="connsiteX1" fmla="*/ 77398 w 3189172"/>
              <a:gd name="connsiteY1" fmla="*/ 0 h 773977"/>
              <a:gd name="connsiteX2" fmla="*/ 3111774 w 3189172"/>
              <a:gd name="connsiteY2" fmla="*/ 0 h 773977"/>
              <a:gd name="connsiteX3" fmla="*/ 3189172 w 3189172"/>
              <a:gd name="connsiteY3" fmla="*/ 77398 h 773977"/>
              <a:gd name="connsiteX4" fmla="*/ 3189172 w 3189172"/>
              <a:gd name="connsiteY4" fmla="*/ 696579 h 773977"/>
              <a:gd name="connsiteX5" fmla="*/ 3111774 w 3189172"/>
              <a:gd name="connsiteY5" fmla="*/ 773977 h 773977"/>
              <a:gd name="connsiteX6" fmla="*/ 77398 w 3189172"/>
              <a:gd name="connsiteY6" fmla="*/ 773977 h 773977"/>
              <a:gd name="connsiteX7" fmla="*/ 0 w 3189172"/>
              <a:gd name="connsiteY7" fmla="*/ 696579 h 773977"/>
              <a:gd name="connsiteX8" fmla="*/ 0 w 3189172"/>
              <a:gd name="connsiteY8" fmla="*/ 77398 h 773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89172" h="773977">
                <a:moveTo>
                  <a:pt x="0" y="77398"/>
                </a:moveTo>
                <a:cubicBezTo>
                  <a:pt x="0" y="34652"/>
                  <a:pt x="34652" y="0"/>
                  <a:pt x="77398" y="0"/>
                </a:cubicBezTo>
                <a:lnTo>
                  <a:pt x="3111774" y="0"/>
                </a:lnTo>
                <a:cubicBezTo>
                  <a:pt x="3154520" y="0"/>
                  <a:pt x="3189172" y="34652"/>
                  <a:pt x="3189172" y="77398"/>
                </a:cubicBezTo>
                <a:lnTo>
                  <a:pt x="3189172" y="696579"/>
                </a:lnTo>
                <a:cubicBezTo>
                  <a:pt x="3189172" y="739325"/>
                  <a:pt x="3154520" y="773977"/>
                  <a:pt x="3111774" y="773977"/>
                </a:cubicBezTo>
                <a:lnTo>
                  <a:pt x="77398" y="773977"/>
                </a:lnTo>
                <a:cubicBezTo>
                  <a:pt x="34652" y="773977"/>
                  <a:pt x="0" y="739325"/>
                  <a:pt x="0" y="696579"/>
                </a:cubicBezTo>
                <a:lnTo>
                  <a:pt x="0" y="77398"/>
                </a:lnTo>
                <a:close/>
              </a:path>
            </a:pathLst>
          </a:custGeom>
          <a:solidFill>
            <a:srgbClr val="F0809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80000"/>
              <a:hueOff val="-35872"/>
              <a:satOff val="-4024"/>
              <a:lumOff val="25680"/>
              <a:alphaOff val="0"/>
            </a:schemeClr>
          </a:fillRef>
          <a:effectRef idx="0">
            <a:schemeClr val="accent2">
              <a:shade val="80000"/>
              <a:hueOff val="-35872"/>
              <a:satOff val="-4024"/>
              <a:lumOff val="2568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609" tIns="50609" rIns="50609" bIns="50609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Justificavam a escravização considerando os indígenas        bárbaros, antropófagos e selvagens.</a:t>
            </a:r>
          </a:p>
        </p:txBody>
      </p:sp>
    </p:spTree>
    <p:extLst>
      <p:ext uri="{BB962C8B-B14F-4D97-AF65-F5344CB8AC3E}">
        <p14:creationId xmlns:p14="http://schemas.microsoft.com/office/powerpoint/2010/main" val="413208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175" y="413792"/>
            <a:ext cx="12192000" cy="1143000"/>
          </a:xfrm>
        </p:spPr>
        <p:txBody>
          <a:bodyPr>
            <a:no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Dominando o território da colônia</a:t>
            </a: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E1546E58-A4B4-682C-D407-B4D1090F425F}"/>
              </a:ext>
            </a:extLst>
          </p:cNvPr>
          <p:cNvSpPr/>
          <p:nvPr/>
        </p:nvSpPr>
        <p:spPr>
          <a:xfrm>
            <a:off x="820516" y="1982817"/>
            <a:ext cx="2958664" cy="4768640"/>
          </a:xfrm>
          <a:custGeom>
            <a:avLst/>
            <a:gdLst>
              <a:gd name="connsiteX0" fmla="*/ 0 w 2958664"/>
              <a:gd name="connsiteY0" fmla="*/ 295866 h 4068452"/>
              <a:gd name="connsiteX1" fmla="*/ 295866 w 2958664"/>
              <a:gd name="connsiteY1" fmla="*/ 0 h 4068452"/>
              <a:gd name="connsiteX2" fmla="*/ 2662798 w 2958664"/>
              <a:gd name="connsiteY2" fmla="*/ 0 h 4068452"/>
              <a:gd name="connsiteX3" fmla="*/ 2958664 w 2958664"/>
              <a:gd name="connsiteY3" fmla="*/ 295866 h 4068452"/>
              <a:gd name="connsiteX4" fmla="*/ 2958664 w 2958664"/>
              <a:gd name="connsiteY4" fmla="*/ 3772586 h 4068452"/>
              <a:gd name="connsiteX5" fmla="*/ 2662798 w 2958664"/>
              <a:gd name="connsiteY5" fmla="*/ 4068452 h 4068452"/>
              <a:gd name="connsiteX6" fmla="*/ 295866 w 2958664"/>
              <a:gd name="connsiteY6" fmla="*/ 4068452 h 4068452"/>
              <a:gd name="connsiteX7" fmla="*/ 0 w 2958664"/>
              <a:gd name="connsiteY7" fmla="*/ 3772586 h 4068452"/>
              <a:gd name="connsiteX8" fmla="*/ 0 w 2958664"/>
              <a:gd name="connsiteY8" fmla="*/ 295866 h 4068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8664" h="4068452">
                <a:moveTo>
                  <a:pt x="0" y="295866"/>
                </a:moveTo>
                <a:cubicBezTo>
                  <a:pt x="0" y="132464"/>
                  <a:pt x="132464" y="0"/>
                  <a:pt x="295866" y="0"/>
                </a:cubicBezTo>
                <a:lnTo>
                  <a:pt x="2662798" y="0"/>
                </a:lnTo>
                <a:cubicBezTo>
                  <a:pt x="2826200" y="0"/>
                  <a:pt x="2958664" y="132464"/>
                  <a:pt x="2958664" y="295866"/>
                </a:cubicBezTo>
                <a:lnTo>
                  <a:pt x="2958664" y="3772586"/>
                </a:lnTo>
                <a:cubicBezTo>
                  <a:pt x="2958664" y="3935988"/>
                  <a:pt x="2826200" y="4068452"/>
                  <a:pt x="2662798" y="4068452"/>
                </a:cubicBezTo>
                <a:lnTo>
                  <a:pt x="295866" y="4068452"/>
                </a:lnTo>
                <a:cubicBezTo>
                  <a:pt x="132464" y="4068452"/>
                  <a:pt x="0" y="3935988"/>
                  <a:pt x="0" y="3772586"/>
                </a:cubicBezTo>
                <a:lnTo>
                  <a:pt x="0" y="29586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8096" tIns="178096" rIns="178096" bIns="178096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400" kern="1200" dirty="0">
                <a:latin typeface="Roboto" pitchFamily="2" charset="0"/>
                <a:ea typeface="Roboto" pitchFamily="2" charset="0"/>
              </a:rPr>
              <a:t>O primeiro núcleo implantado pelo colonizador foi o da </a:t>
            </a:r>
            <a:r>
              <a:rPr lang="pt-BR" sz="2400" b="1" kern="1200" dirty="0">
                <a:latin typeface="Roboto" pitchFamily="2" charset="0"/>
                <a:ea typeface="Roboto" pitchFamily="2" charset="0"/>
              </a:rPr>
              <a:t>vila de São Vicente</a:t>
            </a:r>
            <a:r>
              <a:rPr lang="pt-BR" sz="2400" kern="1200" dirty="0">
                <a:latin typeface="Roboto" pitchFamily="2" charset="0"/>
                <a:ea typeface="Roboto" pitchFamily="2" charset="0"/>
              </a:rPr>
              <a:t>, Foi fundada por Martim Afonso de Sousa em 22 de janeiro de 1532, no litoral do atual estado de São Paulo.</a:t>
            </a: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4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D7F935D-F9B0-1194-9E39-A55AE12BE353}"/>
              </a:ext>
            </a:extLst>
          </p:cNvPr>
          <p:cNvSpPr/>
          <p:nvPr/>
        </p:nvSpPr>
        <p:spPr>
          <a:xfrm>
            <a:off x="4024150" y="3713281"/>
            <a:ext cx="519334" cy="607523"/>
          </a:xfrm>
          <a:custGeom>
            <a:avLst/>
            <a:gdLst>
              <a:gd name="connsiteX0" fmla="*/ 0 w 519334"/>
              <a:gd name="connsiteY0" fmla="*/ 121505 h 607523"/>
              <a:gd name="connsiteX1" fmla="*/ 259667 w 519334"/>
              <a:gd name="connsiteY1" fmla="*/ 121505 h 607523"/>
              <a:gd name="connsiteX2" fmla="*/ 259667 w 519334"/>
              <a:gd name="connsiteY2" fmla="*/ 0 h 607523"/>
              <a:gd name="connsiteX3" fmla="*/ 519334 w 519334"/>
              <a:gd name="connsiteY3" fmla="*/ 303762 h 607523"/>
              <a:gd name="connsiteX4" fmla="*/ 259667 w 519334"/>
              <a:gd name="connsiteY4" fmla="*/ 607523 h 607523"/>
              <a:gd name="connsiteX5" fmla="*/ 259667 w 519334"/>
              <a:gd name="connsiteY5" fmla="*/ 486018 h 607523"/>
              <a:gd name="connsiteX6" fmla="*/ 0 w 519334"/>
              <a:gd name="connsiteY6" fmla="*/ 486018 h 607523"/>
              <a:gd name="connsiteX7" fmla="*/ 0 w 519334"/>
              <a:gd name="connsiteY7" fmla="*/ 121505 h 607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334" h="607523">
                <a:moveTo>
                  <a:pt x="0" y="121505"/>
                </a:moveTo>
                <a:lnTo>
                  <a:pt x="259667" y="121505"/>
                </a:lnTo>
                <a:lnTo>
                  <a:pt x="259667" y="0"/>
                </a:lnTo>
                <a:lnTo>
                  <a:pt x="519334" y="303762"/>
                </a:lnTo>
                <a:lnTo>
                  <a:pt x="259667" y="607523"/>
                </a:lnTo>
                <a:lnTo>
                  <a:pt x="259667" y="486018"/>
                </a:lnTo>
                <a:lnTo>
                  <a:pt x="0" y="486018"/>
                </a:lnTo>
                <a:lnTo>
                  <a:pt x="0" y="121505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1505" rIns="155800" bIns="121505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4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3A65320B-5838-076C-E268-CD6E771D6858}"/>
              </a:ext>
            </a:extLst>
          </p:cNvPr>
          <p:cNvSpPr/>
          <p:nvPr/>
        </p:nvSpPr>
        <p:spPr>
          <a:xfrm>
            <a:off x="4759058" y="1982817"/>
            <a:ext cx="2958664" cy="4905164"/>
          </a:xfrm>
          <a:custGeom>
            <a:avLst/>
            <a:gdLst>
              <a:gd name="connsiteX0" fmla="*/ 0 w 2958664"/>
              <a:gd name="connsiteY0" fmla="*/ 295866 h 4068452"/>
              <a:gd name="connsiteX1" fmla="*/ 295866 w 2958664"/>
              <a:gd name="connsiteY1" fmla="*/ 0 h 4068452"/>
              <a:gd name="connsiteX2" fmla="*/ 2662798 w 2958664"/>
              <a:gd name="connsiteY2" fmla="*/ 0 h 4068452"/>
              <a:gd name="connsiteX3" fmla="*/ 2958664 w 2958664"/>
              <a:gd name="connsiteY3" fmla="*/ 295866 h 4068452"/>
              <a:gd name="connsiteX4" fmla="*/ 2958664 w 2958664"/>
              <a:gd name="connsiteY4" fmla="*/ 3772586 h 4068452"/>
              <a:gd name="connsiteX5" fmla="*/ 2662798 w 2958664"/>
              <a:gd name="connsiteY5" fmla="*/ 4068452 h 4068452"/>
              <a:gd name="connsiteX6" fmla="*/ 295866 w 2958664"/>
              <a:gd name="connsiteY6" fmla="*/ 4068452 h 4068452"/>
              <a:gd name="connsiteX7" fmla="*/ 0 w 2958664"/>
              <a:gd name="connsiteY7" fmla="*/ 3772586 h 4068452"/>
              <a:gd name="connsiteX8" fmla="*/ 0 w 2958664"/>
              <a:gd name="connsiteY8" fmla="*/ 295866 h 4068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8664" h="4068452">
                <a:moveTo>
                  <a:pt x="0" y="295866"/>
                </a:moveTo>
                <a:cubicBezTo>
                  <a:pt x="0" y="132464"/>
                  <a:pt x="132464" y="0"/>
                  <a:pt x="295866" y="0"/>
                </a:cubicBezTo>
                <a:lnTo>
                  <a:pt x="2662798" y="0"/>
                </a:lnTo>
                <a:cubicBezTo>
                  <a:pt x="2826200" y="0"/>
                  <a:pt x="2958664" y="132464"/>
                  <a:pt x="2958664" y="295866"/>
                </a:cubicBezTo>
                <a:lnTo>
                  <a:pt x="2958664" y="3772586"/>
                </a:lnTo>
                <a:cubicBezTo>
                  <a:pt x="2958664" y="3935988"/>
                  <a:pt x="2826200" y="4068452"/>
                  <a:pt x="2662798" y="4068452"/>
                </a:cubicBezTo>
                <a:lnTo>
                  <a:pt x="295866" y="4068452"/>
                </a:lnTo>
                <a:cubicBezTo>
                  <a:pt x="132464" y="4068452"/>
                  <a:pt x="0" y="3935988"/>
                  <a:pt x="0" y="3772586"/>
                </a:cubicBezTo>
                <a:lnTo>
                  <a:pt x="0" y="295866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8096" tIns="178096" rIns="178096" bIns="178096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400" kern="1200" dirty="0">
              <a:latin typeface="Roboto" pitchFamily="2" charset="0"/>
              <a:ea typeface="Roboto" pitchFamily="2" charset="0"/>
            </a:endParaRP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400" kern="1200" dirty="0">
              <a:latin typeface="Roboto" pitchFamily="2" charset="0"/>
              <a:ea typeface="Roboto" pitchFamily="2" charset="0"/>
            </a:endParaRP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400" kern="1200" dirty="0">
                <a:latin typeface="Roboto" pitchFamily="2" charset="0"/>
                <a:ea typeface="Roboto" pitchFamily="2" charset="0"/>
              </a:rPr>
              <a:t>Para proteger os domínios coloniais, implantou-se as </a:t>
            </a:r>
            <a:r>
              <a:rPr lang="pt-BR" sz="2400" b="1" kern="1200" dirty="0">
                <a:latin typeface="Roboto" pitchFamily="2" charset="0"/>
                <a:ea typeface="Roboto" pitchFamily="2" charset="0"/>
              </a:rPr>
              <a:t>capitanias hereditárias</a:t>
            </a:r>
            <a:r>
              <a:rPr lang="pt-BR" sz="2400" kern="1200" dirty="0">
                <a:latin typeface="Roboto" pitchFamily="2" charset="0"/>
                <a:ea typeface="Roboto" pitchFamily="2" charset="0"/>
              </a:rPr>
              <a:t>. Consistia em 15 faixas de terras doadas a nobres portugueses, os </a:t>
            </a:r>
            <a:r>
              <a:rPr lang="pt-BR" sz="2400" b="1" kern="1200" dirty="0">
                <a:latin typeface="Roboto" pitchFamily="2" charset="0"/>
                <a:ea typeface="Roboto" pitchFamily="2" charset="0"/>
              </a:rPr>
              <a:t>capitães donatários</a:t>
            </a:r>
            <a:r>
              <a:rPr lang="pt-BR" sz="2400" kern="1200" dirty="0">
                <a:latin typeface="Roboto" pitchFamily="2" charset="0"/>
                <a:ea typeface="Roboto" pitchFamily="2" charset="0"/>
              </a:rPr>
              <a:t>.</a:t>
            </a: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400" kern="1200" dirty="0">
              <a:latin typeface="Roboto" pitchFamily="2" charset="0"/>
              <a:ea typeface="Roboto" pitchFamily="2" charset="0"/>
            </a:endParaRP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4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A8DB782B-F0E6-67ED-A0E2-9C648A5F44D4}"/>
              </a:ext>
            </a:extLst>
          </p:cNvPr>
          <p:cNvSpPr/>
          <p:nvPr/>
        </p:nvSpPr>
        <p:spPr>
          <a:xfrm>
            <a:off x="7962692" y="3713281"/>
            <a:ext cx="519334" cy="607523"/>
          </a:xfrm>
          <a:custGeom>
            <a:avLst/>
            <a:gdLst>
              <a:gd name="connsiteX0" fmla="*/ 0 w 519334"/>
              <a:gd name="connsiteY0" fmla="*/ 121505 h 607523"/>
              <a:gd name="connsiteX1" fmla="*/ 259667 w 519334"/>
              <a:gd name="connsiteY1" fmla="*/ 121505 h 607523"/>
              <a:gd name="connsiteX2" fmla="*/ 259667 w 519334"/>
              <a:gd name="connsiteY2" fmla="*/ 0 h 607523"/>
              <a:gd name="connsiteX3" fmla="*/ 519334 w 519334"/>
              <a:gd name="connsiteY3" fmla="*/ 303762 h 607523"/>
              <a:gd name="connsiteX4" fmla="*/ 259667 w 519334"/>
              <a:gd name="connsiteY4" fmla="*/ 607523 h 607523"/>
              <a:gd name="connsiteX5" fmla="*/ 259667 w 519334"/>
              <a:gd name="connsiteY5" fmla="*/ 486018 h 607523"/>
              <a:gd name="connsiteX6" fmla="*/ 0 w 519334"/>
              <a:gd name="connsiteY6" fmla="*/ 486018 h 607523"/>
              <a:gd name="connsiteX7" fmla="*/ 0 w 519334"/>
              <a:gd name="connsiteY7" fmla="*/ 121505 h 607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334" h="607523">
                <a:moveTo>
                  <a:pt x="0" y="121505"/>
                </a:moveTo>
                <a:lnTo>
                  <a:pt x="259667" y="121505"/>
                </a:lnTo>
                <a:lnTo>
                  <a:pt x="259667" y="0"/>
                </a:lnTo>
                <a:lnTo>
                  <a:pt x="519334" y="303762"/>
                </a:lnTo>
                <a:lnTo>
                  <a:pt x="259667" y="607523"/>
                </a:lnTo>
                <a:lnTo>
                  <a:pt x="259667" y="486018"/>
                </a:lnTo>
                <a:lnTo>
                  <a:pt x="0" y="486018"/>
                </a:lnTo>
                <a:lnTo>
                  <a:pt x="0" y="121505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1505" rIns="155800" bIns="121505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4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32A810D2-03E6-9065-0D32-2D526F2222F5}"/>
              </a:ext>
            </a:extLst>
          </p:cNvPr>
          <p:cNvSpPr/>
          <p:nvPr/>
        </p:nvSpPr>
        <p:spPr>
          <a:xfrm>
            <a:off x="8697600" y="1982817"/>
            <a:ext cx="2958664" cy="4905164"/>
          </a:xfrm>
          <a:custGeom>
            <a:avLst/>
            <a:gdLst>
              <a:gd name="connsiteX0" fmla="*/ 0 w 2958664"/>
              <a:gd name="connsiteY0" fmla="*/ 295866 h 4068452"/>
              <a:gd name="connsiteX1" fmla="*/ 295866 w 2958664"/>
              <a:gd name="connsiteY1" fmla="*/ 0 h 4068452"/>
              <a:gd name="connsiteX2" fmla="*/ 2662798 w 2958664"/>
              <a:gd name="connsiteY2" fmla="*/ 0 h 4068452"/>
              <a:gd name="connsiteX3" fmla="*/ 2958664 w 2958664"/>
              <a:gd name="connsiteY3" fmla="*/ 295866 h 4068452"/>
              <a:gd name="connsiteX4" fmla="*/ 2958664 w 2958664"/>
              <a:gd name="connsiteY4" fmla="*/ 3772586 h 4068452"/>
              <a:gd name="connsiteX5" fmla="*/ 2662798 w 2958664"/>
              <a:gd name="connsiteY5" fmla="*/ 4068452 h 4068452"/>
              <a:gd name="connsiteX6" fmla="*/ 295866 w 2958664"/>
              <a:gd name="connsiteY6" fmla="*/ 4068452 h 4068452"/>
              <a:gd name="connsiteX7" fmla="*/ 0 w 2958664"/>
              <a:gd name="connsiteY7" fmla="*/ 3772586 h 4068452"/>
              <a:gd name="connsiteX8" fmla="*/ 0 w 2958664"/>
              <a:gd name="connsiteY8" fmla="*/ 295866 h 4068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8664" h="4068452">
                <a:moveTo>
                  <a:pt x="0" y="295866"/>
                </a:moveTo>
                <a:cubicBezTo>
                  <a:pt x="0" y="132464"/>
                  <a:pt x="132464" y="0"/>
                  <a:pt x="295866" y="0"/>
                </a:cubicBezTo>
                <a:lnTo>
                  <a:pt x="2662798" y="0"/>
                </a:lnTo>
                <a:cubicBezTo>
                  <a:pt x="2826200" y="0"/>
                  <a:pt x="2958664" y="132464"/>
                  <a:pt x="2958664" y="295866"/>
                </a:cubicBezTo>
                <a:lnTo>
                  <a:pt x="2958664" y="3772586"/>
                </a:lnTo>
                <a:cubicBezTo>
                  <a:pt x="2958664" y="3935988"/>
                  <a:pt x="2826200" y="4068452"/>
                  <a:pt x="2662798" y="4068452"/>
                </a:cubicBezTo>
                <a:lnTo>
                  <a:pt x="295866" y="4068452"/>
                </a:lnTo>
                <a:cubicBezTo>
                  <a:pt x="132464" y="4068452"/>
                  <a:pt x="0" y="3935988"/>
                  <a:pt x="0" y="3772586"/>
                </a:cubicBezTo>
                <a:lnTo>
                  <a:pt x="0" y="295866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8096" tIns="178096" rIns="178096" bIns="178096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400" kern="1200" dirty="0">
                <a:latin typeface="Roboto" pitchFamily="2" charset="0"/>
                <a:ea typeface="Roboto" pitchFamily="2" charset="0"/>
              </a:rPr>
              <a:t>Como as capitanias fracassaram e implantou-se a Coroa resolveu centralizar o poder sobre a colônia por meio de um </a:t>
            </a:r>
            <a:r>
              <a:rPr lang="pt-BR" sz="2400" b="1" kern="1200" dirty="0">
                <a:latin typeface="Roboto" pitchFamily="2" charset="0"/>
                <a:ea typeface="Roboto" pitchFamily="2" charset="0"/>
              </a:rPr>
              <a:t>governo geral</a:t>
            </a:r>
            <a:r>
              <a:rPr lang="pt-BR" sz="2400" kern="1200" dirty="0">
                <a:latin typeface="Roboto" pitchFamily="2" charset="0"/>
                <a:ea typeface="Roboto" pitchFamily="2" charset="0"/>
              </a:rPr>
              <a:t>. O governador geral era representante direto da metrópole.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556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Catequização dos nativos 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D90B4266-B8F2-04B3-2F62-6D49A40565BF}"/>
              </a:ext>
            </a:extLst>
          </p:cNvPr>
          <p:cNvGrpSpPr/>
          <p:nvPr/>
        </p:nvGrpSpPr>
        <p:grpSpPr>
          <a:xfrm>
            <a:off x="2228453" y="1919339"/>
            <a:ext cx="7539945" cy="4531488"/>
            <a:chOff x="2228453" y="1919339"/>
            <a:chExt cx="7539945" cy="4531488"/>
          </a:xfrm>
        </p:grpSpPr>
        <p:sp>
          <p:nvSpPr>
            <p:cNvPr id="7" name="Forma Livre: Forma 6">
              <a:extLst>
                <a:ext uri="{FF2B5EF4-FFF2-40B4-BE49-F238E27FC236}">
                  <a16:creationId xmlns:a16="http://schemas.microsoft.com/office/drawing/2014/main" id="{5A06CFA6-0DFF-3D09-4F8E-946F244E44DB}"/>
                </a:ext>
              </a:extLst>
            </p:cNvPr>
            <p:cNvSpPr/>
            <p:nvPr/>
          </p:nvSpPr>
          <p:spPr>
            <a:xfrm>
              <a:off x="2228453" y="1919339"/>
              <a:ext cx="3760571" cy="2256342"/>
            </a:xfrm>
            <a:custGeom>
              <a:avLst/>
              <a:gdLst>
                <a:gd name="connsiteX0" fmla="*/ 0 w 3760571"/>
                <a:gd name="connsiteY0" fmla="*/ 0 h 2256342"/>
                <a:gd name="connsiteX1" fmla="*/ 3760571 w 3760571"/>
                <a:gd name="connsiteY1" fmla="*/ 0 h 2256342"/>
                <a:gd name="connsiteX2" fmla="*/ 3760571 w 3760571"/>
                <a:gd name="connsiteY2" fmla="*/ 2256342 h 2256342"/>
                <a:gd name="connsiteX3" fmla="*/ 0 w 3760571"/>
                <a:gd name="connsiteY3" fmla="*/ 2256342 h 2256342"/>
                <a:gd name="connsiteX4" fmla="*/ 0 w 3760571"/>
                <a:gd name="connsiteY4" fmla="*/ 0 h 2256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571" h="2256342">
                  <a:moveTo>
                    <a:pt x="0" y="0"/>
                  </a:moveTo>
                  <a:lnTo>
                    <a:pt x="3760571" y="0"/>
                  </a:lnTo>
                  <a:lnTo>
                    <a:pt x="3760571" y="2256342"/>
                  </a:lnTo>
                  <a:lnTo>
                    <a:pt x="0" y="2256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Na frota de Cabral vieram diversos religiosos. Ao aportar na América,  rezaram rezou-se uma missa. A conversão dos nativos viria em seguida.</a:t>
              </a:r>
            </a:p>
          </p:txBody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31696A4D-FD28-021B-6B63-9A1330556590}"/>
                </a:ext>
              </a:extLst>
            </p:cNvPr>
            <p:cNvSpPr/>
            <p:nvPr/>
          </p:nvSpPr>
          <p:spPr>
            <a:xfrm>
              <a:off x="6007827" y="1919339"/>
              <a:ext cx="3760571" cy="2256342"/>
            </a:xfrm>
            <a:custGeom>
              <a:avLst/>
              <a:gdLst>
                <a:gd name="connsiteX0" fmla="*/ 0 w 3760571"/>
                <a:gd name="connsiteY0" fmla="*/ 0 h 2256342"/>
                <a:gd name="connsiteX1" fmla="*/ 3760571 w 3760571"/>
                <a:gd name="connsiteY1" fmla="*/ 0 h 2256342"/>
                <a:gd name="connsiteX2" fmla="*/ 3760571 w 3760571"/>
                <a:gd name="connsiteY2" fmla="*/ 2256342 h 2256342"/>
                <a:gd name="connsiteX3" fmla="*/ 0 w 3760571"/>
                <a:gd name="connsiteY3" fmla="*/ 2256342 h 2256342"/>
                <a:gd name="connsiteX4" fmla="*/ 0 w 3760571"/>
                <a:gd name="connsiteY4" fmla="*/ 0 h 2256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571" h="2256342">
                  <a:moveTo>
                    <a:pt x="0" y="0"/>
                  </a:moveTo>
                  <a:lnTo>
                    <a:pt x="3760571" y="0"/>
                  </a:lnTo>
                  <a:lnTo>
                    <a:pt x="3760571" y="2256342"/>
                  </a:lnTo>
                  <a:lnTo>
                    <a:pt x="0" y="2256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488257"/>
                <a:satOff val="8966"/>
                <a:lumOff val="719"/>
                <a:alphaOff val="0"/>
              </a:schemeClr>
            </a:fillRef>
            <a:effectRef idx="0">
              <a:schemeClr val="accent4">
                <a:hueOff val="-1488257"/>
                <a:satOff val="8966"/>
                <a:lumOff val="71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Os jesuítas desenvolveram a língua geral, mistura de espanhol, português e idiomas indígenas, para a comunicação com os nativos.</a:t>
              </a:r>
            </a:p>
          </p:txBody>
        </p:sp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id="{52DCCB7B-EA37-22C6-3C32-FD01C76A23BD}"/>
                </a:ext>
              </a:extLst>
            </p:cNvPr>
            <p:cNvSpPr/>
            <p:nvPr/>
          </p:nvSpPr>
          <p:spPr>
            <a:xfrm>
              <a:off x="2228453" y="4194485"/>
              <a:ext cx="3760571" cy="2256342"/>
            </a:xfrm>
            <a:custGeom>
              <a:avLst/>
              <a:gdLst>
                <a:gd name="connsiteX0" fmla="*/ 0 w 3760571"/>
                <a:gd name="connsiteY0" fmla="*/ 0 h 2256342"/>
                <a:gd name="connsiteX1" fmla="*/ 3760571 w 3760571"/>
                <a:gd name="connsiteY1" fmla="*/ 0 h 2256342"/>
                <a:gd name="connsiteX2" fmla="*/ 3760571 w 3760571"/>
                <a:gd name="connsiteY2" fmla="*/ 2256342 h 2256342"/>
                <a:gd name="connsiteX3" fmla="*/ 0 w 3760571"/>
                <a:gd name="connsiteY3" fmla="*/ 2256342 h 2256342"/>
                <a:gd name="connsiteX4" fmla="*/ 0 w 3760571"/>
                <a:gd name="connsiteY4" fmla="*/ 0 h 2256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571" h="2256342">
                  <a:moveTo>
                    <a:pt x="0" y="0"/>
                  </a:moveTo>
                  <a:lnTo>
                    <a:pt x="3760571" y="0"/>
                  </a:lnTo>
                  <a:lnTo>
                    <a:pt x="3760571" y="2256342"/>
                  </a:lnTo>
                  <a:lnTo>
                    <a:pt x="0" y="2256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976513"/>
                <a:satOff val="17933"/>
                <a:lumOff val="1437"/>
                <a:alphaOff val="0"/>
              </a:schemeClr>
            </a:fillRef>
            <a:effectRef idx="0">
              <a:schemeClr val="accent4">
                <a:hueOff val="-2976513"/>
                <a:satOff val="17933"/>
                <a:lumOff val="143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Para facilitar a evangelização foram criados as missões jesuíticas, os aldeamentos e a reduções, </a:t>
              </a:r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6F85F7E8-B9FE-E2FD-97E5-B1B9861E7DDD}"/>
                </a:ext>
              </a:extLst>
            </p:cNvPr>
            <p:cNvSpPr/>
            <p:nvPr/>
          </p:nvSpPr>
          <p:spPr>
            <a:xfrm>
              <a:off x="6007827" y="4194485"/>
              <a:ext cx="3760571" cy="2256342"/>
            </a:xfrm>
            <a:custGeom>
              <a:avLst/>
              <a:gdLst>
                <a:gd name="connsiteX0" fmla="*/ 0 w 3760571"/>
                <a:gd name="connsiteY0" fmla="*/ 0 h 2256342"/>
                <a:gd name="connsiteX1" fmla="*/ 3760571 w 3760571"/>
                <a:gd name="connsiteY1" fmla="*/ 0 h 2256342"/>
                <a:gd name="connsiteX2" fmla="*/ 3760571 w 3760571"/>
                <a:gd name="connsiteY2" fmla="*/ 2256342 h 2256342"/>
                <a:gd name="connsiteX3" fmla="*/ 0 w 3760571"/>
                <a:gd name="connsiteY3" fmla="*/ 2256342 h 2256342"/>
                <a:gd name="connsiteX4" fmla="*/ 0 w 3760571"/>
                <a:gd name="connsiteY4" fmla="*/ 0 h 2256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571" h="2256342">
                  <a:moveTo>
                    <a:pt x="0" y="0"/>
                  </a:moveTo>
                  <a:lnTo>
                    <a:pt x="3760571" y="0"/>
                  </a:lnTo>
                  <a:lnTo>
                    <a:pt x="3760571" y="2256342"/>
                  </a:lnTo>
                  <a:lnTo>
                    <a:pt x="0" y="2256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0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Nos aldeamentos, os indígenas viviam de um modo estranho à sua cultura, com trabalho sistemático e disciplina. Muitos foram contaminados por doenças dos europeus.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9776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561974"/>
            <a:ext cx="10969943" cy="855663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Resistência indígena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06134622"/>
              </p:ext>
            </p:extLst>
          </p:nvPr>
        </p:nvGraphicFramePr>
        <p:xfrm>
          <a:off x="815201" y="1685032"/>
          <a:ext cx="10558423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688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C75D3-6F3A-4E1C-A3F6-A140463B0E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FC19B-0178-47F6-9F2D-ADE7BF8E05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6D40FA-1748-406A-8A36-5D6547B83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5911</TotalTime>
  <Words>663</Words>
  <Application>Microsoft Office PowerPoint</Application>
  <PresentationFormat>Personalizar</PresentationFormat>
  <Paragraphs>48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Wingdings</vt:lpstr>
      <vt:lpstr>Tema do Office</vt:lpstr>
      <vt:lpstr>Apresentação do PowerPoint</vt:lpstr>
      <vt:lpstr> O início da colonização da América</vt:lpstr>
      <vt:lpstr>Os portugueses na América</vt:lpstr>
      <vt:lpstr>Os indígenas em 1500</vt:lpstr>
      <vt:lpstr>Indígenas e colonizador: choque cultural</vt:lpstr>
      <vt:lpstr>Dominando o território da colônia</vt:lpstr>
      <vt:lpstr>Catequização dos nativos </vt:lpstr>
      <vt:lpstr>Resistência indígena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Humanismo e Renascimento</dc:title>
  <dc:creator>Jaqueline Martinho</dc:creator>
  <cp:lastModifiedBy> </cp:lastModifiedBy>
  <cp:revision>323</cp:revision>
  <dcterms:created xsi:type="dcterms:W3CDTF">2019-03-18T13:54:34Z</dcterms:created>
  <dcterms:modified xsi:type="dcterms:W3CDTF">2023-06-22T12:15:14Z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