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208E7-A98B-4EAA-B81E-207EA550C580}" v="55" dt="2023-05-15T13:27:4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4660"/>
  </p:normalViewPr>
  <p:slideViewPr>
    <p:cSldViewPr>
      <p:cViewPr varScale="1">
        <p:scale>
          <a:sx n="68" d="100"/>
          <a:sy n="68" d="100"/>
        </p:scale>
        <p:origin x="624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B1C26A-C918-4662-ACF8-782645270485}" type="doc">
      <dgm:prSet loTypeId="urn:microsoft.com/office/officeart/2005/8/layout/target3" loCatId="list" qsTypeId="urn:microsoft.com/office/officeart/2005/8/quickstyle/simple1" qsCatId="simple" csTypeId="urn:microsoft.com/office/officeart/2005/8/colors/accent2_4" csCatId="accent2" phldr="1"/>
      <dgm:spPr/>
    </dgm:pt>
    <dgm:pt modelId="{56475F7F-C8DF-44E3-9657-CF88205B41BF}">
      <dgm:prSet phldrT="[Texto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Para difundir o islamismo, Maomé utilizava pregações mas também ataques aos que resistiam à nova fé. Essa luta  era chamada </a:t>
          </a:r>
          <a:r>
            <a:rPr lang="pt-BR" sz="2200" i="1" dirty="0">
              <a:latin typeface="Roboto" pitchFamily="2" charset="0"/>
              <a:ea typeface="Roboto" pitchFamily="2" charset="0"/>
            </a:rPr>
            <a:t>jihad</a:t>
          </a:r>
        </a:p>
      </dgm:t>
    </dgm:pt>
    <dgm:pt modelId="{D14D2DA8-F552-466A-A636-7936BCB3620B}" type="parTrans" cxnId="{225FEE41-43D3-451B-AA26-5C22271856E9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74D0D2E-E4C5-47DF-889B-C43ACFAECF77}" type="sibTrans" cxnId="{225FEE41-43D3-451B-AA26-5C22271856E9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9605C04-9B2E-4CA9-8678-BA5741ECD530}">
      <dgm:prSet phldrT="[Texto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Em 630, Maomé e seus seguidores conquistam Meca, que passou a ser a cidade sagradas dos muçulmanos.</a:t>
          </a:r>
        </a:p>
      </dgm:t>
    </dgm:pt>
    <dgm:pt modelId="{4BF2480F-8254-4F02-953D-E8C7203700C2}" type="parTrans" cxnId="{1354B661-6E73-4F9F-83F0-CCBB94CCE83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5AEBB8E-DBAF-44C0-B391-AD668BD1150A}" type="sibTrans" cxnId="{1354B661-6E73-4F9F-83F0-CCBB94CCE83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F5A51CC-A5C4-44A3-9AC5-0EEF23CF8D59}">
      <dgm:prSet phldrT="[Texto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Nas primeiras décadas do século VII, o islamismo estava presente em toda a Arábia e começava a alcançar a África.</a:t>
          </a:r>
        </a:p>
      </dgm:t>
    </dgm:pt>
    <dgm:pt modelId="{113A67EF-757C-4750-ACC7-2F7EF1CB2A9A}" type="parTrans" cxnId="{8FE00563-B9AC-40BD-93F7-369E1320757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E22A8806-BCC0-4A91-A15F-001ECAD0FE03}" type="sibTrans" cxnId="{8FE00563-B9AC-40BD-93F7-369E1320757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E87FEF2-E364-4318-B53D-BCDFD2B7F9C3}">
      <dgm:prSet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t-BR" sz="2200" i="1" dirty="0">
              <a:latin typeface="Roboto" pitchFamily="2" charset="0"/>
              <a:ea typeface="Roboto" pitchFamily="2" charset="0"/>
            </a:rPr>
            <a:t>Jihad</a:t>
          </a:r>
          <a:r>
            <a:rPr lang="pt-BR" sz="2200" dirty="0">
              <a:latin typeface="Roboto" pitchFamily="2" charset="0"/>
              <a:ea typeface="Roboto" pitchFamily="2" charset="0"/>
            </a:rPr>
            <a:t> significa o esforço do crente e também seu empenho na guerra santa. </a:t>
          </a:r>
        </a:p>
      </dgm:t>
    </dgm:pt>
    <dgm:pt modelId="{1BE124F7-B30F-449B-B340-97C2023AEAC5}" type="parTrans" cxnId="{8C3425F4-9002-4644-AAE6-53E939543D2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22F1613-948A-4BFE-890D-1210C7B57FCD}" type="sibTrans" cxnId="{8C3425F4-9002-4644-AAE6-53E939543D2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FE1BEC3-9695-48B6-AAF4-3D0DCEA4B179}" type="pres">
      <dgm:prSet presAssocID="{AEB1C26A-C918-4662-ACF8-78264527048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0F21C9-AA85-4221-8430-11FCCF2D1DD6}" type="pres">
      <dgm:prSet presAssocID="{56475F7F-C8DF-44E3-9657-CF88205B41BF}" presName="circle1" presStyleLbl="node1" presStyleIdx="0" presStyleCnt="4"/>
      <dgm:spPr>
        <a:solidFill>
          <a:schemeClr val="accent3">
            <a:lumMod val="50000"/>
          </a:schemeClr>
        </a:solidFill>
      </dgm:spPr>
    </dgm:pt>
    <dgm:pt modelId="{A0DD5A31-31F6-461B-A742-F2AC53F09394}" type="pres">
      <dgm:prSet presAssocID="{56475F7F-C8DF-44E3-9657-CF88205B41BF}" presName="space" presStyleCnt="0"/>
      <dgm:spPr/>
    </dgm:pt>
    <dgm:pt modelId="{E5DEA807-4511-4ADF-9531-AB58DC032F92}" type="pres">
      <dgm:prSet presAssocID="{56475F7F-C8DF-44E3-9657-CF88205B41BF}" presName="rect1" presStyleLbl="alignAcc1" presStyleIdx="0" presStyleCnt="4"/>
      <dgm:spPr/>
    </dgm:pt>
    <dgm:pt modelId="{58DD8233-BA93-4616-B8E3-BF94F0541A5B}" type="pres">
      <dgm:prSet presAssocID="{4E87FEF2-E364-4318-B53D-BCDFD2B7F9C3}" presName="vertSpace2" presStyleLbl="node1" presStyleIdx="0" presStyleCnt="4"/>
      <dgm:spPr/>
    </dgm:pt>
    <dgm:pt modelId="{14C14F18-DD8E-4194-B9C0-B92AA1740B13}" type="pres">
      <dgm:prSet presAssocID="{4E87FEF2-E364-4318-B53D-BCDFD2B7F9C3}" presName="circle2" presStyleLbl="node1" presStyleIdx="1" presStyleCnt="4"/>
      <dgm:spPr>
        <a:solidFill>
          <a:schemeClr val="accent3">
            <a:lumMod val="75000"/>
          </a:schemeClr>
        </a:solidFill>
      </dgm:spPr>
    </dgm:pt>
    <dgm:pt modelId="{FD277AB9-3218-4EAF-834D-822D0C4C9C90}" type="pres">
      <dgm:prSet presAssocID="{4E87FEF2-E364-4318-B53D-BCDFD2B7F9C3}" presName="rect2" presStyleLbl="alignAcc1" presStyleIdx="1" presStyleCnt="4"/>
      <dgm:spPr/>
    </dgm:pt>
    <dgm:pt modelId="{F5D5F91F-C3C7-4C58-B4DE-0C8586D3B047}" type="pres">
      <dgm:prSet presAssocID="{59605C04-9B2E-4CA9-8678-BA5741ECD530}" presName="vertSpace3" presStyleLbl="node1" presStyleIdx="1" presStyleCnt="4"/>
      <dgm:spPr/>
    </dgm:pt>
    <dgm:pt modelId="{BB763304-76DC-46CA-AA7B-00978E4A6333}" type="pres">
      <dgm:prSet presAssocID="{59605C04-9B2E-4CA9-8678-BA5741ECD530}" presName="circle3" presStyleLbl="node1" presStyleIdx="2" presStyleCnt="4"/>
      <dgm:spPr>
        <a:solidFill>
          <a:schemeClr val="accent3">
            <a:lumMod val="60000"/>
            <a:lumOff val="40000"/>
          </a:schemeClr>
        </a:solidFill>
      </dgm:spPr>
    </dgm:pt>
    <dgm:pt modelId="{493AE951-8B0C-4FEC-8DB9-B6A286FD1230}" type="pres">
      <dgm:prSet presAssocID="{59605C04-9B2E-4CA9-8678-BA5741ECD530}" presName="rect3" presStyleLbl="alignAcc1" presStyleIdx="2" presStyleCnt="4"/>
      <dgm:spPr/>
    </dgm:pt>
    <dgm:pt modelId="{7C739D3F-E474-4134-94B0-92204DF8674B}" type="pres">
      <dgm:prSet presAssocID="{CF5A51CC-A5C4-44A3-9AC5-0EEF23CF8D59}" presName="vertSpace4" presStyleLbl="node1" presStyleIdx="2" presStyleCnt="4"/>
      <dgm:spPr/>
    </dgm:pt>
    <dgm:pt modelId="{351A87D2-7A6F-43C3-8367-EC7C7AF1F258}" type="pres">
      <dgm:prSet presAssocID="{CF5A51CC-A5C4-44A3-9AC5-0EEF23CF8D59}" presName="circle4" presStyleLbl="node1" presStyleIdx="3" presStyleCnt="4"/>
      <dgm:spPr>
        <a:solidFill>
          <a:schemeClr val="accent3">
            <a:lumMod val="40000"/>
            <a:lumOff val="60000"/>
          </a:schemeClr>
        </a:solidFill>
      </dgm:spPr>
    </dgm:pt>
    <dgm:pt modelId="{16422E3C-A63F-4680-926C-24C8DDFAC17E}" type="pres">
      <dgm:prSet presAssocID="{CF5A51CC-A5C4-44A3-9AC5-0EEF23CF8D59}" presName="rect4" presStyleLbl="alignAcc1" presStyleIdx="3" presStyleCnt="4" custLinFactNeighborX="-320"/>
      <dgm:spPr/>
    </dgm:pt>
    <dgm:pt modelId="{2C51305D-A51E-465F-A772-FAA619272F3E}" type="pres">
      <dgm:prSet presAssocID="{56475F7F-C8DF-44E3-9657-CF88205B41BF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950A04FD-2381-44DD-A626-5DCF6874F824}" type="pres">
      <dgm:prSet presAssocID="{4E87FEF2-E364-4318-B53D-BCDFD2B7F9C3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AF6CE53C-B0EF-4683-A6C1-2F61D2B6E564}" type="pres">
      <dgm:prSet presAssocID="{59605C04-9B2E-4CA9-8678-BA5741ECD530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FC270CE0-8C9C-44F7-B4BE-32A0234C1DDA}" type="pres">
      <dgm:prSet presAssocID="{CF5A51CC-A5C4-44A3-9AC5-0EEF23CF8D59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42098716-3E57-4C7C-84F7-E0174159C7D8}" type="presOf" srcId="{CF5A51CC-A5C4-44A3-9AC5-0EEF23CF8D59}" destId="{FC270CE0-8C9C-44F7-B4BE-32A0234C1DDA}" srcOrd="1" destOrd="0" presId="urn:microsoft.com/office/officeart/2005/8/layout/target3"/>
    <dgm:cxn modelId="{9F8D9133-C39C-4022-9E81-D43E39FAB25C}" type="presOf" srcId="{4E87FEF2-E364-4318-B53D-BCDFD2B7F9C3}" destId="{FD277AB9-3218-4EAF-834D-822D0C4C9C90}" srcOrd="0" destOrd="0" presId="urn:microsoft.com/office/officeart/2005/8/layout/target3"/>
    <dgm:cxn modelId="{1354B661-6E73-4F9F-83F0-CCBB94CCE83F}" srcId="{AEB1C26A-C918-4662-ACF8-782645270485}" destId="{59605C04-9B2E-4CA9-8678-BA5741ECD530}" srcOrd="2" destOrd="0" parTransId="{4BF2480F-8254-4F02-953D-E8C7203700C2}" sibTransId="{05AEBB8E-DBAF-44C0-B391-AD668BD1150A}"/>
    <dgm:cxn modelId="{225FEE41-43D3-451B-AA26-5C22271856E9}" srcId="{AEB1C26A-C918-4662-ACF8-782645270485}" destId="{56475F7F-C8DF-44E3-9657-CF88205B41BF}" srcOrd="0" destOrd="0" parTransId="{D14D2DA8-F552-466A-A636-7936BCB3620B}" sibTransId="{B74D0D2E-E4C5-47DF-889B-C43ACFAECF77}"/>
    <dgm:cxn modelId="{8FE00563-B9AC-40BD-93F7-369E13207574}" srcId="{AEB1C26A-C918-4662-ACF8-782645270485}" destId="{CF5A51CC-A5C4-44A3-9AC5-0EEF23CF8D59}" srcOrd="3" destOrd="0" parTransId="{113A67EF-757C-4750-ACC7-2F7EF1CB2A9A}" sibTransId="{E22A8806-BCC0-4A91-A15F-001ECAD0FE03}"/>
    <dgm:cxn modelId="{BDF25E63-24FA-47FE-8980-96C254AF3D1E}" type="presOf" srcId="{CF5A51CC-A5C4-44A3-9AC5-0EEF23CF8D59}" destId="{16422E3C-A63F-4680-926C-24C8DDFAC17E}" srcOrd="0" destOrd="0" presId="urn:microsoft.com/office/officeart/2005/8/layout/target3"/>
    <dgm:cxn modelId="{76507E55-7C97-4763-BF1A-4E9AFC3786A4}" type="presOf" srcId="{59605C04-9B2E-4CA9-8678-BA5741ECD530}" destId="{AF6CE53C-B0EF-4683-A6C1-2F61D2B6E564}" srcOrd="1" destOrd="0" presId="urn:microsoft.com/office/officeart/2005/8/layout/target3"/>
    <dgm:cxn modelId="{E9D4F698-5811-44E0-BDA5-5C7CDB19D047}" type="presOf" srcId="{56475F7F-C8DF-44E3-9657-CF88205B41BF}" destId="{2C51305D-A51E-465F-A772-FAA619272F3E}" srcOrd="1" destOrd="0" presId="urn:microsoft.com/office/officeart/2005/8/layout/target3"/>
    <dgm:cxn modelId="{017FC0A3-C181-403D-B7D9-946E857F43C0}" type="presOf" srcId="{4E87FEF2-E364-4318-B53D-BCDFD2B7F9C3}" destId="{950A04FD-2381-44DD-A626-5DCF6874F824}" srcOrd="1" destOrd="0" presId="urn:microsoft.com/office/officeart/2005/8/layout/target3"/>
    <dgm:cxn modelId="{FCCB53B4-9E84-4A80-9F69-7F79D13E9369}" type="presOf" srcId="{AEB1C26A-C918-4662-ACF8-782645270485}" destId="{2FE1BEC3-9695-48B6-AAF4-3D0DCEA4B179}" srcOrd="0" destOrd="0" presId="urn:microsoft.com/office/officeart/2005/8/layout/target3"/>
    <dgm:cxn modelId="{79CB52C2-AC92-48C6-AB27-52A13F8026FA}" type="presOf" srcId="{56475F7F-C8DF-44E3-9657-CF88205B41BF}" destId="{E5DEA807-4511-4ADF-9531-AB58DC032F92}" srcOrd="0" destOrd="0" presId="urn:microsoft.com/office/officeart/2005/8/layout/target3"/>
    <dgm:cxn modelId="{E50930D8-BBE4-42DB-B1D1-A0439FBA5508}" type="presOf" srcId="{59605C04-9B2E-4CA9-8678-BA5741ECD530}" destId="{493AE951-8B0C-4FEC-8DB9-B6A286FD1230}" srcOrd="0" destOrd="0" presId="urn:microsoft.com/office/officeart/2005/8/layout/target3"/>
    <dgm:cxn modelId="{8C3425F4-9002-4644-AAE6-53E939543D23}" srcId="{AEB1C26A-C918-4662-ACF8-782645270485}" destId="{4E87FEF2-E364-4318-B53D-BCDFD2B7F9C3}" srcOrd="1" destOrd="0" parTransId="{1BE124F7-B30F-449B-B340-97C2023AEAC5}" sibTransId="{322F1613-948A-4BFE-890D-1210C7B57FCD}"/>
    <dgm:cxn modelId="{A2C897F7-F9D3-4D48-95E6-F90BA9E950AD}" type="presParOf" srcId="{2FE1BEC3-9695-48B6-AAF4-3D0DCEA4B179}" destId="{200F21C9-AA85-4221-8430-11FCCF2D1DD6}" srcOrd="0" destOrd="0" presId="urn:microsoft.com/office/officeart/2005/8/layout/target3"/>
    <dgm:cxn modelId="{DC1C50C4-7E64-4E4B-8E55-1E61522B0301}" type="presParOf" srcId="{2FE1BEC3-9695-48B6-AAF4-3D0DCEA4B179}" destId="{A0DD5A31-31F6-461B-A742-F2AC53F09394}" srcOrd="1" destOrd="0" presId="urn:microsoft.com/office/officeart/2005/8/layout/target3"/>
    <dgm:cxn modelId="{4338401B-0320-488C-B4D4-F48595DE9A3C}" type="presParOf" srcId="{2FE1BEC3-9695-48B6-AAF4-3D0DCEA4B179}" destId="{E5DEA807-4511-4ADF-9531-AB58DC032F92}" srcOrd="2" destOrd="0" presId="urn:microsoft.com/office/officeart/2005/8/layout/target3"/>
    <dgm:cxn modelId="{50456AB5-C39D-4310-9E47-7C4B6FE44263}" type="presParOf" srcId="{2FE1BEC3-9695-48B6-AAF4-3D0DCEA4B179}" destId="{58DD8233-BA93-4616-B8E3-BF94F0541A5B}" srcOrd="3" destOrd="0" presId="urn:microsoft.com/office/officeart/2005/8/layout/target3"/>
    <dgm:cxn modelId="{9526EF9F-9D86-4626-9F87-F6F32ED904F0}" type="presParOf" srcId="{2FE1BEC3-9695-48B6-AAF4-3D0DCEA4B179}" destId="{14C14F18-DD8E-4194-B9C0-B92AA1740B13}" srcOrd="4" destOrd="0" presId="urn:microsoft.com/office/officeart/2005/8/layout/target3"/>
    <dgm:cxn modelId="{BCA93896-AD03-422E-9E7C-F4DEAE4EDEB8}" type="presParOf" srcId="{2FE1BEC3-9695-48B6-AAF4-3D0DCEA4B179}" destId="{FD277AB9-3218-4EAF-834D-822D0C4C9C90}" srcOrd="5" destOrd="0" presId="urn:microsoft.com/office/officeart/2005/8/layout/target3"/>
    <dgm:cxn modelId="{D410B1EC-0AF3-4392-BE83-DFD19C2B4C7F}" type="presParOf" srcId="{2FE1BEC3-9695-48B6-AAF4-3D0DCEA4B179}" destId="{F5D5F91F-C3C7-4C58-B4DE-0C8586D3B047}" srcOrd="6" destOrd="0" presId="urn:microsoft.com/office/officeart/2005/8/layout/target3"/>
    <dgm:cxn modelId="{D894B356-487D-4DE2-97F0-9DB1975BB68A}" type="presParOf" srcId="{2FE1BEC3-9695-48B6-AAF4-3D0DCEA4B179}" destId="{BB763304-76DC-46CA-AA7B-00978E4A6333}" srcOrd="7" destOrd="0" presId="urn:microsoft.com/office/officeart/2005/8/layout/target3"/>
    <dgm:cxn modelId="{73B5AD1E-260A-4F33-A574-B686CED0261C}" type="presParOf" srcId="{2FE1BEC3-9695-48B6-AAF4-3D0DCEA4B179}" destId="{493AE951-8B0C-4FEC-8DB9-B6A286FD1230}" srcOrd="8" destOrd="0" presId="urn:microsoft.com/office/officeart/2005/8/layout/target3"/>
    <dgm:cxn modelId="{C9866AAC-85A7-42B6-9328-A7FDDEDC3532}" type="presParOf" srcId="{2FE1BEC3-9695-48B6-AAF4-3D0DCEA4B179}" destId="{7C739D3F-E474-4134-94B0-92204DF8674B}" srcOrd="9" destOrd="0" presId="urn:microsoft.com/office/officeart/2005/8/layout/target3"/>
    <dgm:cxn modelId="{27313FBC-7D4D-4C26-B426-3E19F277694D}" type="presParOf" srcId="{2FE1BEC3-9695-48B6-AAF4-3D0DCEA4B179}" destId="{351A87D2-7A6F-43C3-8367-EC7C7AF1F258}" srcOrd="10" destOrd="0" presId="urn:microsoft.com/office/officeart/2005/8/layout/target3"/>
    <dgm:cxn modelId="{21E2A86B-DE23-41E2-825E-147BEF0901DC}" type="presParOf" srcId="{2FE1BEC3-9695-48B6-AAF4-3D0DCEA4B179}" destId="{16422E3C-A63F-4680-926C-24C8DDFAC17E}" srcOrd="11" destOrd="0" presId="urn:microsoft.com/office/officeart/2005/8/layout/target3"/>
    <dgm:cxn modelId="{F4748E7F-B773-412D-B51A-4E1AB857D387}" type="presParOf" srcId="{2FE1BEC3-9695-48B6-AAF4-3D0DCEA4B179}" destId="{2C51305D-A51E-465F-A772-FAA619272F3E}" srcOrd="12" destOrd="0" presId="urn:microsoft.com/office/officeart/2005/8/layout/target3"/>
    <dgm:cxn modelId="{6459BCB4-18B1-477A-8EBA-85F6B969128E}" type="presParOf" srcId="{2FE1BEC3-9695-48B6-AAF4-3D0DCEA4B179}" destId="{950A04FD-2381-44DD-A626-5DCF6874F824}" srcOrd="13" destOrd="0" presId="urn:microsoft.com/office/officeart/2005/8/layout/target3"/>
    <dgm:cxn modelId="{28FD21D4-18AB-4D40-834C-2B6210025534}" type="presParOf" srcId="{2FE1BEC3-9695-48B6-AAF4-3D0DCEA4B179}" destId="{AF6CE53C-B0EF-4683-A6C1-2F61D2B6E564}" srcOrd="14" destOrd="0" presId="urn:microsoft.com/office/officeart/2005/8/layout/target3"/>
    <dgm:cxn modelId="{B6EC0E86-BE72-4ED1-BA6C-9DBA445AF7B7}" type="presParOf" srcId="{2FE1BEC3-9695-48B6-AAF4-3D0DCEA4B179}" destId="{FC270CE0-8C9C-44F7-B4BE-32A0234C1DD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F738CE-5347-4042-AAB7-AD319D9F8E97}" type="doc">
      <dgm:prSet loTypeId="urn:microsoft.com/office/officeart/2005/8/layout/hProcess9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6C54E711-E7C8-416B-A23A-45E230621B4B}">
      <dgm:prSet phldrT="[Texto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 islamismo surge e se dissemina primeiramente na Arábia Saudita.</a:t>
          </a:r>
        </a:p>
      </dgm:t>
    </dgm:pt>
    <dgm:pt modelId="{25406903-45D7-4CE1-A77A-7DCFF060EE4D}" type="parTrans" cxnId="{324FBD9A-1FD9-4D09-B2BC-2C17F126B24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1827BEF-CB4F-449D-80F2-BAC225FFD279}" type="sibTrans" cxnId="{324FBD9A-1FD9-4D09-B2BC-2C17F126B24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DE6B670-810B-4132-BAB1-8DF1AFA9CCD8}">
      <dgm:prSet phldrT="[Texto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No continente africano, o Islã alcança regiões no Sahel e na África subsaariana.</a:t>
          </a:r>
        </a:p>
      </dgm:t>
    </dgm:pt>
    <dgm:pt modelId="{8C5E49AD-6DF8-492A-B4B1-B9A3CBE65951}" type="parTrans" cxnId="{1D3C072A-258D-4E6C-8F7A-B1AAEB89F8E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2C3EE17-2533-4C8F-B9EC-91E6CC2BEA54}" type="sibTrans" cxnId="{1D3C072A-258D-4E6C-8F7A-B1AAEB89F8E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88D2F98-D68F-412A-99EA-2446C74A475B}">
      <dgm:prSet phldrT="[Texto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presença islâmica causará transformações sobre diversas sociedades africanas.</a:t>
          </a:r>
        </a:p>
      </dgm:t>
    </dgm:pt>
    <dgm:pt modelId="{673405A0-150F-4FC7-B989-E60D61859C58}" type="parTrans" cxnId="{9E1B8636-2417-4113-B3A7-3821ED762AB9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DDE3EFF-DD15-456F-80CB-BA115728A58F}" type="sibTrans" cxnId="{9E1B8636-2417-4113-B3A7-3821ED762AB9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AB527C1-F8D0-411D-9E99-8AD417285036}" type="pres">
      <dgm:prSet presAssocID="{1DF738CE-5347-4042-AAB7-AD319D9F8E97}" presName="CompostProcess" presStyleCnt="0">
        <dgm:presLayoutVars>
          <dgm:dir/>
          <dgm:resizeHandles val="exact"/>
        </dgm:presLayoutVars>
      </dgm:prSet>
      <dgm:spPr/>
    </dgm:pt>
    <dgm:pt modelId="{0B843CCC-8C98-40B6-9154-F32CB0BAF4DC}" type="pres">
      <dgm:prSet presAssocID="{1DF738CE-5347-4042-AAB7-AD319D9F8E97}" presName="arrow" presStyleLbl="bgShp" presStyleIdx="0" presStyleCnt="1"/>
      <dgm:spPr>
        <a:solidFill>
          <a:srgbClr val="8AAC46"/>
        </a:solidFill>
      </dgm:spPr>
    </dgm:pt>
    <dgm:pt modelId="{CD37508B-6055-402E-8E0B-6E2013F10E89}" type="pres">
      <dgm:prSet presAssocID="{1DF738CE-5347-4042-AAB7-AD319D9F8E97}" presName="linearProcess" presStyleCnt="0"/>
      <dgm:spPr/>
    </dgm:pt>
    <dgm:pt modelId="{0C4E15A1-B10C-40F3-BC04-1885A5EB5A7E}" type="pres">
      <dgm:prSet presAssocID="{6C54E711-E7C8-416B-A23A-45E230621B4B}" presName="textNode" presStyleLbl="node1" presStyleIdx="0" presStyleCnt="3" custScaleY="134058">
        <dgm:presLayoutVars>
          <dgm:bulletEnabled val="1"/>
        </dgm:presLayoutVars>
      </dgm:prSet>
      <dgm:spPr/>
    </dgm:pt>
    <dgm:pt modelId="{2DD95AC4-195C-4024-8DCC-F18540261AC3}" type="pres">
      <dgm:prSet presAssocID="{F1827BEF-CB4F-449D-80F2-BAC225FFD279}" presName="sibTrans" presStyleCnt="0"/>
      <dgm:spPr/>
    </dgm:pt>
    <dgm:pt modelId="{0377D1E0-7238-4B1F-A685-7BEB1CE2691D}" type="pres">
      <dgm:prSet presAssocID="{ADE6B670-810B-4132-BAB1-8DF1AFA9CCD8}" presName="textNode" presStyleLbl="node1" presStyleIdx="1" presStyleCnt="3" custScaleY="134058">
        <dgm:presLayoutVars>
          <dgm:bulletEnabled val="1"/>
        </dgm:presLayoutVars>
      </dgm:prSet>
      <dgm:spPr/>
    </dgm:pt>
    <dgm:pt modelId="{418AB646-B85B-4C97-ACE1-30C50C4A304C}" type="pres">
      <dgm:prSet presAssocID="{42C3EE17-2533-4C8F-B9EC-91E6CC2BEA54}" presName="sibTrans" presStyleCnt="0"/>
      <dgm:spPr/>
    </dgm:pt>
    <dgm:pt modelId="{029E8932-9DDB-4CFC-A774-FC4BAE8E66E1}" type="pres">
      <dgm:prSet presAssocID="{F88D2F98-D68F-412A-99EA-2446C74A475B}" presName="textNode" presStyleLbl="node1" presStyleIdx="2" presStyleCnt="3" custScaleY="134058">
        <dgm:presLayoutVars>
          <dgm:bulletEnabled val="1"/>
        </dgm:presLayoutVars>
      </dgm:prSet>
      <dgm:spPr/>
    </dgm:pt>
  </dgm:ptLst>
  <dgm:cxnLst>
    <dgm:cxn modelId="{1D3C072A-258D-4E6C-8F7A-B1AAEB89F8EE}" srcId="{1DF738CE-5347-4042-AAB7-AD319D9F8E97}" destId="{ADE6B670-810B-4132-BAB1-8DF1AFA9CCD8}" srcOrd="1" destOrd="0" parTransId="{8C5E49AD-6DF8-492A-B4B1-B9A3CBE65951}" sibTransId="{42C3EE17-2533-4C8F-B9EC-91E6CC2BEA54}"/>
    <dgm:cxn modelId="{9E1B8636-2417-4113-B3A7-3821ED762AB9}" srcId="{1DF738CE-5347-4042-AAB7-AD319D9F8E97}" destId="{F88D2F98-D68F-412A-99EA-2446C74A475B}" srcOrd="2" destOrd="0" parTransId="{673405A0-150F-4FC7-B989-E60D61859C58}" sibTransId="{5DDE3EFF-DD15-456F-80CB-BA115728A58F}"/>
    <dgm:cxn modelId="{FED5D43C-ECE9-451F-B525-3CE71A50FE45}" type="presOf" srcId="{ADE6B670-810B-4132-BAB1-8DF1AFA9CCD8}" destId="{0377D1E0-7238-4B1F-A685-7BEB1CE2691D}" srcOrd="0" destOrd="0" presId="urn:microsoft.com/office/officeart/2005/8/layout/hProcess9"/>
    <dgm:cxn modelId="{8282FA43-6C12-4437-A0F4-AA8E8DBEFC1D}" type="presOf" srcId="{1DF738CE-5347-4042-AAB7-AD319D9F8E97}" destId="{4AB527C1-F8D0-411D-9E99-8AD417285036}" srcOrd="0" destOrd="0" presId="urn:microsoft.com/office/officeart/2005/8/layout/hProcess9"/>
    <dgm:cxn modelId="{C2BDDF5A-8665-40BD-88A4-F9C29383BD85}" type="presOf" srcId="{F88D2F98-D68F-412A-99EA-2446C74A475B}" destId="{029E8932-9DDB-4CFC-A774-FC4BAE8E66E1}" srcOrd="0" destOrd="0" presId="urn:microsoft.com/office/officeart/2005/8/layout/hProcess9"/>
    <dgm:cxn modelId="{324FBD9A-1FD9-4D09-B2BC-2C17F126B242}" srcId="{1DF738CE-5347-4042-AAB7-AD319D9F8E97}" destId="{6C54E711-E7C8-416B-A23A-45E230621B4B}" srcOrd="0" destOrd="0" parTransId="{25406903-45D7-4CE1-A77A-7DCFF060EE4D}" sibTransId="{F1827BEF-CB4F-449D-80F2-BAC225FFD279}"/>
    <dgm:cxn modelId="{341E86E9-320B-4D46-B874-446FC0353B42}" type="presOf" srcId="{6C54E711-E7C8-416B-A23A-45E230621B4B}" destId="{0C4E15A1-B10C-40F3-BC04-1885A5EB5A7E}" srcOrd="0" destOrd="0" presId="urn:microsoft.com/office/officeart/2005/8/layout/hProcess9"/>
    <dgm:cxn modelId="{FFC357F6-5ABC-419C-9F17-496FC2904F0D}" type="presParOf" srcId="{4AB527C1-F8D0-411D-9E99-8AD417285036}" destId="{0B843CCC-8C98-40B6-9154-F32CB0BAF4DC}" srcOrd="0" destOrd="0" presId="urn:microsoft.com/office/officeart/2005/8/layout/hProcess9"/>
    <dgm:cxn modelId="{A15E87D8-C69C-4A76-9768-6AE89F773A87}" type="presParOf" srcId="{4AB527C1-F8D0-411D-9E99-8AD417285036}" destId="{CD37508B-6055-402E-8E0B-6E2013F10E89}" srcOrd="1" destOrd="0" presId="urn:microsoft.com/office/officeart/2005/8/layout/hProcess9"/>
    <dgm:cxn modelId="{E221366C-B97B-470F-9ADD-073F2038A339}" type="presParOf" srcId="{CD37508B-6055-402E-8E0B-6E2013F10E89}" destId="{0C4E15A1-B10C-40F3-BC04-1885A5EB5A7E}" srcOrd="0" destOrd="0" presId="urn:microsoft.com/office/officeart/2005/8/layout/hProcess9"/>
    <dgm:cxn modelId="{F83C2D21-F982-45A0-B19D-958AD18454ED}" type="presParOf" srcId="{CD37508B-6055-402E-8E0B-6E2013F10E89}" destId="{2DD95AC4-195C-4024-8DCC-F18540261AC3}" srcOrd="1" destOrd="0" presId="urn:microsoft.com/office/officeart/2005/8/layout/hProcess9"/>
    <dgm:cxn modelId="{1F474CB5-AC8D-48C5-BFAB-38364700B611}" type="presParOf" srcId="{CD37508B-6055-402E-8E0B-6E2013F10E89}" destId="{0377D1E0-7238-4B1F-A685-7BEB1CE2691D}" srcOrd="2" destOrd="0" presId="urn:microsoft.com/office/officeart/2005/8/layout/hProcess9"/>
    <dgm:cxn modelId="{F490B7D2-069E-4FB3-A1F9-A85E689F6A28}" type="presParOf" srcId="{CD37508B-6055-402E-8E0B-6E2013F10E89}" destId="{418AB646-B85B-4C97-ACE1-30C50C4A304C}" srcOrd="3" destOrd="0" presId="urn:microsoft.com/office/officeart/2005/8/layout/hProcess9"/>
    <dgm:cxn modelId="{66E907C7-BBFF-40F5-A4CD-24FCC28ACA7B}" type="presParOf" srcId="{CD37508B-6055-402E-8E0B-6E2013F10E89}" destId="{029E8932-9DDB-4CFC-A774-FC4BAE8E66E1}" srcOrd="4" destOrd="0" presId="urn:microsoft.com/office/officeart/2005/8/layout/hProcess9"/>
  </dgm:cxnLst>
  <dgm:bg/>
  <dgm:whole>
    <a:ln>
      <a:solidFill>
        <a:schemeClr val="accent3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6B8FFF-C713-4C05-BBD6-D717AD31758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FBF503E-DCFE-4791-81FA-39B4F419CE8D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Um dos mais influentes reinos da região do Sahel, formado a partir do século IV.</a:t>
          </a:r>
        </a:p>
      </dgm:t>
    </dgm:pt>
    <dgm:pt modelId="{2411F208-C09C-4AB6-B307-8BA17D259CC2}" type="par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16C9E84-0CC7-4404-A814-2B7503C977E4}" type="sib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12E691F-B07B-487F-A047-4F0721D0D6D8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Deu origem à atual Mauritânia.</a:t>
          </a:r>
        </a:p>
      </dgm:t>
    </dgm:pt>
    <dgm:pt modelId="{AB3EC1BB-E642-47AF-A844-973BEF213039}" type="par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2B913A3-9765-4BD9-8C5E-4BD1349ACAA4}" type="sib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A36142-D969-42B7-B8B7-745B4C9B4D29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As aldeias originárias se agrupavam ao </a:t>
          </a:r>
          <a:r>
            <a:rPr lang="pt-BR" sz="2200" i="1" dirty="0">
              <a:latin typeface="Roboto" pitchFamily="2" charset="0"/>
              <a:ea typeface="Roboto" pitchFamily="2" charset="0"/>
            </a:rPr>
            <a:t>gana</a:t>
          </a:r>
          <a:r>
            <a:rPr lang="pt-BR" sz="2200" dirty="0">
              <a:latin typeface="Roboto" pitchFamily="2" charset="0"/>
              <a:ea typeface="Roboto" pitchFamily="2" charset="0"/>
            </a:rPr>
            <a:t>, o rei, a quem deviam lealdade e pagavam tributos.</a:t>
          </a:r>
        </a:p>
      </dgm:t>
    </dgm:pt>
    <dgm:pt modelId="{6B211C56-04AE-469C-8E2C-8C0D124B956A}" type="par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7F3696F-7F8A-4C8F-BEE7-F97D44329F38}" type="sib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E89DE47-0517-427B-A9ED-796FAAC7AD47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 ouro era a principal riqueza de Gana, que tinha eficiente administração, até ser dominada pelos árabes (séc. XII) e depois pelo Reino do Mali.</a:t>
          </a:r>
        </a:p>
      </dgm:t>
    </dgm:pt>
    <dgm:pt modelId="{E77B6C8D-6E5A-47E3-9D47-B68F936AA914}" type="par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643AB90-A3D9-4BCD-9F8A-125BFDB519F7}" type="sib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5EA50C-3E25-4873-98A4-B76061986AA8}" type="pres">
      <dgm:prSet presAssocID="{E66B8FFF-C713-4C05-BBD6-D717AD317589}" presName="diagram" presStyleCnt="0">
        <dgm:presLayoutVars>
          <dgm:dir/>
          <dgm:resizeHandles val="exact"/>
        </dgm:presLayoutVars>
      </dgm:prSet>
      <dgm:spPr/>
    </dgm:pt>
    <dgm:pt modelId="{D509D22D-BE73-43C9-90D1-DFA0CBCB19D6}" type="pres">
      <dgm:prSet presAssocID="{9FBF503E-DCFE-4791-81FA-39B4F419CE8D}" presName="node" presStyleLbl="node1" presStyleIdx="0" presStyleCnt="4" custScaleX="2000000" custScaleY="2000000">
        <dgm:presLayoutVars>
          <dgm:bulletEnabled val="1"/>
        </dgm:presLayoutVars>
      </dgm:prSet>
      <dgm:spPr/>
    </dgm:pt>
    <dgm:pt modelId="{AAFBD288-8AB9-479D-A844-41B5D52AB92B}" type="pres">
      <dgm:prSet presAssocID="{B16C9E84-0CC7-4404-A814-2B7503C977E4}" presName="sibTrans" presStyleCnt="0"/>
      <dgm:spPr/>
    </dgm:pt>
    <dgm:pt modelId="{4184E397-5C5A-4A3B-B439-65B5809B9C64}" type="pres">
      <dgm:prSet presAssocID="{C12E691F-B07B-487F-A047-4F0721D0D6D8}" presName="node" presStyleLbl="node1" presStyleIdx="1" presStyleCnt="4" custScaleX="2000000" custScaleY="2000000">
        <dgm:presLayoutVars>
          <dgm:bulletEnabled val="1"/>
        </dgm:presLayoutVars>
      </dgm:prSet>
      <dgm:spPr/>
    </dgm:pt>
    <dgm:pt modelId="{310217BA-981B-49D0-9430-5638550A4559}" type="pres">
      <dgm:prSet presAssocID="{22B913A3-9765-4BD9-8C5E-4BD1349ACAA4}" presName="sibTrans" presStyleCnt="0"/>
      <dgm:spPr/>
    </dgm:pt>
    <dgm:pt modelId="{793BE57C-371F-4BC9-ACB2-018B204E478A}" type="pres">
      <dgm:prSet presAssocID="{40A36142-D969-42B7-B8B7-745B4C9B4D29}" presName="node" presStyleLbl="node1" presStyleIdx="2" presStyleCnt="4" custScaleX="2000000" custScaleY="2000000">
        <dgm:presLayoutVars>
          <dgm:bulletEnabled val="1"/>
        </dgm:presLayoutVars>
      </dgm:prSet>
      <dgm:spPr/>
    </dgm:pt>
    <dgm:pt modelId="{2D416311-0A0C-4865-BA6E-C7DAC625F3BB}" type="pres">
      <dgm:prSet presAssocID="{67F3696F-7F8A-4C8F-BEE7-F97D44329F38}" presName="sibTrans" presStyleCnt="0"/>
      <dgm:spPr/>
    </dgm:pt>
    <dgm:pt modelId="{C56E1C70-E0AF-4C8A-87CB-6CAFD60F5511}" type="pres">
      <dgm:prSet presAssocID="{BE89DE47-0517-427B-A9ED-796FAAC7AD47}" presName="node" presStyleLbl="node1" presStyleIdx="3" presStyleCnt="4" custScaleX="2000000" custScaleY="2000000">
        <dgm:presLayoutVars>
          <dgm:bulletEnabled val="1"/>
        </dgm:presLayoutVars>
      </dgm:prSet>
      <dgm:spPr/>
    </dgm:pt>
  </dgm:ptLst>
  <dgm:cxnLst>
    <dgm:cxn modelId="{D5D64D05-A349-421C-863A-3F744C70CCBA}" type="presOf" srcId="{C12E691F-B07B-487F-A047-4F0721D0D6D8}" destId="{4184E397-5C5A-4A3B-B439-65B5809B9C64}" srcOrd="0" destOrd="0" presId="urn:microsoft.com/office/officeart/2005/8/layout/default"/>
    <dgm:cxn modelId="{CD5C6A19-C926-44DD-8CD3-C8ACA4BAEA01}" srcId="{E66B8FFF-C713-4C05-BBD6-D717AD317589}" destId="{40A36142-D969-42B7-B8B7-745B4C9B4D29}" srcOrd="2" destOrd="0" parTransId="{6B211C56-04AE-469C-8E2C-8C0D124B956A}" sibTransId="{67F3696F-7F8A-4C8F-BEE7-F97D44329F38}"/>
    <dgm:cxn modelId="{3C887341-14FC-4D2B-B073-3381C6D86718}" type="presOf" srcId="{E66B8FFF-C713-4C05-BBD6-D717AD317589}" destId="{725EA50C-3E25-4873-98A4-B76061986AA8}" srcOrd="0" destOrd="0" presId="urn:microsoft.com/office/officeart/2005/8/layout/default"/>
    <dgm:cxn modelId="{C5C75553-2A5B-4971-9006-478C956925EB}" type="presOf" srcId="{40A36142-D969-42B7-B8B7-745B4C9B4D29}" destId="{793BE57C-371F-4BC9-ACB2-018B204E478A}" srcOrd="0" destOrd="0" presId="urn:microsoft.com/office/officeart/2005/8/layout/default"/>
    <dgm:cxn modelId="{69680A90-1987-40C9-AD11-C12845199DB1}" type="presOf" srcId="{BE89DE47-0517-427B-A9ED-796FAAC7AD47}" destId="{C56E1C70-E0AF-4C8A-87CB-6CAFD60F5511}" srcOrd="0" destOrd="0" presId="urn:microsoft.com/office/officeart/2005/8/layout/default"/>
    <dgm:cxn modelId="{C0689E98-3FD4-4843-845F-8199B7A0EDD5}" srcId="{E66B8FFF-C713-4C05-BBD6-D717AD317589}" destId="{BE89DE47-0517-427B-A9ED-796FAAC7AD47}" srcOrd="3" destOrd="0" parTransId="{E77B6C8D-6E5A-47E3-9D47-B68F936AA914}" sibTransId="{A643AB90-A3D9-4BCD-9F8A-125BFDB519F7}"/>
    <dgm:cxn modelId="{F664E1A7-CDD7-4239-AF3F-1064B6E67302}" srcId="{E66B8FFF-C713-4C05-BBD6-D717AD317589}" destId="{C12E691F-B07B-487F-A047-4F0721D0D6D8}" srcOrd="1" destOrd="0" parTransId="{AB3EC1BB-E642-47AF-A844-973BEF213039}" sibTransId="{22B913A3-9765-4BD9-8C5E-4BD1349ACAA4}"/>
    <dgm:cxn modelId="{C96C3BBC-E26E-4095-B281-2564340B1B27}" type="presOf" srcId="{9FBF503E-DCFE-4791-81FA-39B4F419CE8D}" destId="{D509D22D-BE73-43C9-90D1-DFA0CBCB19D6}" srcOrd="0" destOrd="0" presId="urn:microsoft.com/office/officeart/2005/8/layout/default"/>
    <dgm:cxn modelId="{AB2D11E4-FD92-487E-9687-5245860A044B}" srcId="{E66B8FFF-C713-4C05-BBD6-D717AD317589}" destId="{9FBF503E-DCFE-4791-81FA-39B4F419CE8D}" srcOrd="0" destOrd="0" parTransId="{2411F208-C09C-4AB6-B307-8BA17D259CC2}" sibTransId="{B16C9E84-0CC7-4404-A814-2B7503C977E4}"/>
    <dgm:cxn modelId="{74711408-FAD1-4825-A01E-209ED5D9534B}" type="presParOf" srcId="{725EA50C-3E25-4873-98A4-B76061986AA8}" destId="{D509D22D-BE73-43C9-90D1-DFA0CBCB19D6}" srcOrd="0" destOrd="0" presId="urn:microsoft.com/office/officeart/2005/8/layout/default"/>
    <dgm:cxn modelId="{F032E92D-6DCE-4025-A583-503E92EFA0A6}" type="presParOf" srcId="{725EA50C-3E25-4873-98A4-B76061986AA8}" destId="{AAFBD288-8AB9-479D-A844-41B5D52AB92B}" srcOrd="1" destOrd="0" presId="urn:microsoft.com/office/officeart/2005/8/layout/default"/>
    <dgm:cxn modelId="{7E1B1CDC-CA02-438B-82BF-2D1B9E08078A}" type="presParOf" srcId="{725EA50C-3E25-4873-98A4-B76061986AA8}" destId="{4184E397-5C5A-4A3B-B439-65B5809B9C64}" srcOrd="2" destOrd="0" presId="urn:microsoft.com/office/officeart/2005/8/layout/default"/>
    <dgm:cxn modelId="{C86EDFC6-9F45-4227-A462-1194F968C636}" type="presParOf" srcId="{725EA50C-3E25-4873-98A4-B76061986AA8}" destId="{310217BA-981B-49D0-9430-5638550A4559}" srcOrd="3" destOrd="0" presId="urn:microsoft.com/office/officeart/2005/8/layout/default"/>
    <dgm:cxn modelId="{4842A0F7-DC1E-40D1-99F0-E46FF14A4D31}" type="presParOf" srcId="{725EA50C-3E25-4873-98A4-B76061986AA8}" destId="{793BE57C-371F-4BC9-ACB2-018B204E478A}" srcOrd="4" destOrd="0" presId="urn:microsoft.com/office/officeart/2005/8/layout/default"/>
    <dgm:cxn modelId="{4553C99F-C810-4EF3-B084-62D71BF6C624}" type="presParOf" srcId="{725EA50C-3E25-4873-98A4-B76061986AA8}" destId="{2D416311-0A0C-4865-BA6E-C7DAC625F3BB}" srcOrd="5" destOrd="0" presId="urn:microsoft.com/office/officeart/2005/8/layout/default"/>
    <dgm:cxn modelId="{DBFF76A9-EA47-4CBC-883F-0BAE1639E57E}" type="presParOf" srcId="{725EA50C-3E25-4873-98A4-B76061986AA8}" destId="{C56E1C70-E0AF-4C8A-87CB-6CAFD60F551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6B8FFF-C713-4C05-BBD6-D717AD31758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FBF503E-DCFE-4791-81FA-39B4F419CE8D}">
      <dgm:prSet phldrT="[Texto]" custT="1"/>
      <dgm:spPr>
        <a:solidFill>
          <a:srgbClr val="13DB34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 Reino de Mali formou-se a partir do século XIII; conquistou seu vizinho Reino de Gana</a:t>
          </a:r>
        </a:p>
      </dgm:t>
    </dgm:pt>
    <dgm:pt modelId="{2411F208-C09C-4AB6-B307-8BA17D259CC2}" type="par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16C9E84-0CC7-4404-A814-2B7503C977E4}" type="sib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12E691F-B07B-487F-A047-4F0721D0D6D8}">
      <dgm:prSet phldrT="[Texto]" custT="1"/>
      <dgm:spPr>
        <a:solidFill>
          <a:srgbClr val="F10F90"/>
        </a:solidFill>
      </dgm:spPr>
      <dgm:t>
        <a:bodyPr/>
        <a:lstStyle/>
        <a:p>
          <a:r>
            <a:rPr lang="pt-BR" sz="2200" dirty="0" err="1">
              <a:latin typeface="Roboto" pitchFamily="2" charset="0"/>
              <a:ea typeface="Roboto" pitchFamily="2" charset="0"/>
            </a:rPr>
            <a:t>Sundiata</a:t>
          </a:r>
          <a:r>
            <a:rPr lang="pt-BR" sz="2200" dirty="0">
              <a:latin typeface="Roboto" pitchFamily="2" charset="0"/>
              <a:ea typeface="Roboto" pitchFamily="2" charset="0"/>
            </a:rPr>
            <a:t> </a:t>
          </a:r>
          <a:r>
            <a:rPr lang="pt-BR" sz="2200" dirty="0" err="1">
              <a:latin typeface="Roboto" pitchFamily="2" charset="0"/>
              <a:ea typeface="Roboto" pitchFamily="2" charset="0"/>
            </a:rPr>
            <a:t>Keita</a:t>
          </a:r>
          <a:r>
            <a:rPr lang="pt-BR" sz="2200" dirty="0">
              <a:latin typeface="Roboto" pitchFamily="2" charset="0"/>
              <a:ea typeface="Roboto" pitchFamily="2" charset="0"/>
            </a:rPr>
            <a:t>, líder do clã mandinga, tornou-se rei (mansa) do Reino Mali por volta do ano 1230. </a:t>
          </a:r>
        </a:p>
      </dgm:t>
    </dgm:pt>
    <dgm:pt modelId="{AB3EC1BB-E642-47AF-A844-973BEF213039}" type="par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2B913A3-9765-4BD9-8C5E-4BD1349ACAA4}" type="sib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A36142-D969-42B7-B8B7-745B4C9B4D29}">
      <dgm:prSet phldrT="[Texto]" custT="1"/>
      <dgm:spPr>
        <a:solidFill>
          <a:srgbClr val="F10F90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 Reino de Mali abrigava grande diversidade de povos e costumes</a:t>
          </a:r>
        </a:p>
      </dgm:t>
    </dgm:pt>
    <dgm:pt modelId="{6B211C56-04AE-469C-8E2C-8C0D124B956A}" type="par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7F3696F-7F8A-4C8F-BEE7-F97D44329F38}" type="sib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E89DE47-0517-427B-A9ED-796FAAC7AD47}">
      <dgm:prSet phldrT="[Texto]" custT="1"/>
      <dgm:spPr>
        <a:solidFill>
          <a:srgbClr val="13DB34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Disputas internas e conflitos levaram o Reino de Mali ao enfraquecimento e à ruína entre os séculos XV e XVI.</a:t>
          </a:r>
        </a:p>
      </dgm:t>
    </dgm:pt>
    <dgm:pt modelId="{E77B6C8D-6E5A-47E3-9D47-B68F936AA914}" type="par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643AB90-A3D9-4BCD-9F8A-125BFDB519F7}" type="sib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5EA50C-3E25-4873-98A4-B76061986AA8}" type="pres">
      <dgm:prSet presAssocID="{E66B8FFF-C713-4C05-BBD6-D717AD317589}" presName="diagram" presStyleCnt="0">
        <dgm:presLayoutVars>
          <dgm:dir/>
          <dgm:resizeHandles val="exact"/>
        </dgm:presLayoutVars>
      </dgm:prSet>
      <dgm:spPr/>
    </dgm:pt>
    <dgm:pt modelId="{D509D22D-BE73-43C9-90D1-DFA0CBCB19D6}" type="pres">
      <dgm:prSet presAssocID="{9FBF503E-DCFE-4791-81FA-39B4F419CE8D}" presName="node" presStyleLbl="node1" presStyleIdx="0" presStyleCnt="4" custScaleX="2000000" custScaleY="2000000">
        <dgm:presLayoutVars>
          <dgm:bulletEnabled val="1"/>
        </dgm:presLayoutVars>
      </dgm:prSet>
      <dgm:spPr/>
    </dgm:pt>
    <dgm:pt modelId="{AAFBD288-8AB9-479D-A844-41B5D52AB92B}" type="pres">
      <dgm:prSet presAssocID="{B16C9E84-0CC7-4404-A814-2B7503C977E4}" presName="sibTrans" presStyleCnt="0"/>
      <dgm:spPr/>
    </dgm:pt>
    <dgm:pt modelId="{4184E397-5C5A-4A3B-B439-65B5809B9C64}" type="pres">
      <dgm:prSet presAssocID="{C12E691F-B07B-487F-A047-4F0721D0D6D8}" presName="node" presStyleLbl="node1" presStyleIdx="1" presStyleCnt="4" custScaleX="2000000" custScaleY="2000000">
        <dgm:presLayoutVars>
          <dgm:bulletEnabled val="1"/>
        </dgm:presLayoutVars>
      </dgm:prSet>
      <dgm:spPr/>
    </dgm:pt>
    <dgm:pt modelId="{310217BA-981B-49D0-9430-5638550A4559}" type="pres">
      <dgm:prSet presAssocID="{22B913A3-9765-4BD9-8C5E-4BD1349ACAA4}" presName="sibTrans" presStyleCnt="0"/>
      <dgm:spPr/>
    </dgm:pt>
    <dgm:pt modelId="{793BE57C-371F-4BC9-ACB2-018B204E478A}" type="pres">
      <dgm:prSet presAssocID="{40A36142-D969-42B7-B8B7-745B4C9B4D29}" presName="node" presStyleLbl="node1" presStyleIdx="2" presStyleCnt="4" custScaleX="2000000" custScaleY="2000000">
        <dgm:presLayoutVars>
          <dgm:bulletEnabled val="1"/>
        </dgm:presLayoutVars>
      </dgm:prSet>
      <dgm:spPr/>
    </dgm:pt>
    <dgm:pt modelId="{2D416311-0A0C-4865-BA6E-C7DAC625F3BB}" type="pres">
      <dgm:prSet presAssocID="{67F3696F-7F8A-4C8F-BEE7-F97D44329F38}" presName="sibTrans" presStyleCnt="0"/>
      <dgm:spPr/>
    </dgm:pt>
    <dgm:pt modelId="{C56E1C70-E0AF-4C8A-87CB-6CAFD60F5511}" type="pres">
      <dgm:prSet presAssocID="{BE89DE47-0517-427B-A9ED-796FAAC7AD47}" presName="node" presStyleLbl="node1" presStyleIdx="3" presStyleCnt="4" custScaleX="2000000" custScaleY="2000000">
        <dgm:presLayoutVars>
          <dgm:bulletEnabled val="1"/>
        </dgm:presLayoutVars>
      </dgm:prSet>
      <dgm:spPr/>
    </dgm:pt>
  </dgm:ptLst>
  <dgm:cxnLst>
    <dgm:cxn modelId="{D5D64D05-A349-421C-863A-3F744C70CCBA}" type="presOf" srcId="{C12E691F-B07B-487F-A047-4F0721D0D6D8}" destId="{4184E397-5C5A-4A3B-B439-65B5809B9C64}" srcOrd="0" destOrd="0" presId="urn:microsoft.com/office/officeart/2005/8/layout/default"/>
    <dgm:cxn modelId="{CD5C6A19-C926-44DD-8CD3-C8ACA4BAEA01}" srcId="{E66B8FFF-C713-4C05-BBD6-D717AD317589}" destId="{40A36142-D969-42B7-B8B7-745B4C9B4D29}" srcOrd="2" destOrd="0" parTransId="{6B211C56-04AE-469C-8E2C-8C0D124B956A}" sibTransId="{67F3696F-7F8A-4C8F-BEE7-F97D44329F38}"/>
    <dgm:cxn modelId="{3C887341-14FC-4D2B-B073-3381C6D86718}" type="presOf" srcId="{E66B8FFF-C713-4C05-BBD6-D717AD317589}" destId="{725EA50C-3E25-4873-98A4-B76061986AA8}" srcOrd="0" destOrd="0" presId="urn:microsoft.com/office/officeart/2005/8/layout/default"/>
    <dgm:cxn modelId="{C5C75553-2A5B-4971-9006-478C956925EB}" type="presOf" srcId="{40A36142-D969-42B7-B8B7-745B4C9B4D29}" destId="{793BE57C-371F-4BC9-ACB2-018B204E478A}" srcOrd="0" destOrd="0" presId="urn:microsoft.com/office/officeart/2005/8/layout/default"/>
    <dgm:cxn modelId="{69680A90-1987-40C9-AD11-C12845199DB1}" type="presOf" srcId="{BE89DE47-0517-427B-A9ED-796FAAC7AD47}" destId="{C56E1C70-E0AF-4C8A-87CB-6CAFD60F5511}" srcOrd="0" destOrd="0" presId="urn:microsoft.com/office/officeart/2005/8/layout/default"/>
    <dgm:cxn modelId="{C0689E98-3FD4-4843-845F-8199B7A0EDD5}" srcId="{E66B8FFF-C713-4C05-BBD6-D717AD317589}" destId="{BE89DE47-0517-427B-A9ED-796FAAC7AD47}" srcOrd="3" destOrd="0" parTransId="{E77B6C8D-6E5A-47E3-9D47-B68F936AA914}" sibTransId="{A643AB90-A3D9-4BCD-9F8A-125BFDB519F7}"/>
    <dgm:cxn modelId="{F664E1A7-CDD7-4239-AF3F-1064B6E67302}" srcId="{E66B8FFF-C713-4C05-BBD6-D717AD317589}" destId="{C12E691F-B07B-487F-A047-4F0721D0D6D8}" srcOrd="1" destOrd="0" parTransId="{AB3EC1BB-E642-47AF-A844-973BEF213039}" sibTransId="{22B913A3-9765-4BD9-8C5E-4BD1349ACAA4}"/>
    <dgm:cxn modelId="{C96C3BBC-E26E-4095-B281-2564340B1B27}" type="presOf" srcId="{9FBF503E-DCFE-4791-81FA-39B4F419CE8D}" destId="{D509D22D-BE73-43C9-90D1-DFA0CBCB19D6}" srcOrd="0" destOrd="0" presId="urn:microsoft.com/office/officeart/2005/8/layout/default"/>
    <dgm:cxn modelId="{AB2D11E4-FD92-487E-9687-5245860A044B}" srcId="{E66B8FFF-C713-4C05-BBD6-D717AD317589}" destId="{9FBF503E-DCFE-4791-81FA-39B4F419CE8D}" srcOrd="0" destOrd="0" parTransId="{2411F208-C09C-4AB6-B307-8BA17D259CC2}" sibTransId="{B16C9E84-0CC7-4404-A814-2B7503C977E4}"/>
    <dgm:cxn modelId="{74711408-FAD1-4825-A01E-209ED5D9534B}" type="presParOf" srcId="{725EA50C-3E25-4873-98A4-B76061986AA8}" destId="{D509D22D-BE73-43C9-90D1-DFA0CBCB19D6}" srcOrd="0" destOrd="0" presId="urn:microsoft.com/office/officeart/2005/8/layout/default"/>
    <dgm:cxn modelId="{F032E92D-6DCE-4025-A583-503E92EFA0A6}" type="presParOf" srcId="{725EA50C-3E25-4873-98A4-B76061986AA8}" destId="{AAFBD288-8AB9-479D-A844-41B5D52AB92B}" srcOrd="1" destOrd="0" presId="urn:microsoft.com/office/officeart/2005/8/layout/default"/>
    <dgm:cxn modelId="{7E1B1CDC-CA02-438B-82BF-2D1B9E08078A}" type="presParOf" srcId="{725EA50C-3E25-4873-98A4-B76061986AA8}" destId="{4184E397-5C5A-4A3B-B439-65B5809B9C64}" srcOrd="2" destOrd="0" presId="urn:microsoft.com/office/officeart/2005/8/layout/default"/>
    <dgm:cxn modelId="{C86EDFC6-9F45-4227-A462-1194F968C636}" type="presParOf" srcId="{725EA50C-3E25-4873-98A4-B76061986AA8}" destId="{310217BA-981B-49D0-9430-5638550A4559}" srcOrd="3" destOrd="0" presId="urn:microsoft.com/office/officeart/2005/8/layout/default"/>
    <dgm:cxn modelId="{4842A0F7-DC1E-40D1-99F0-E46FF14A4D31}" type="presParOf" srcId="{725EA50C-3E25-4873-98A4-B76061986AA8}" destId="{793BE57C-371F-4BC9-ACB2-018B204E478A}" srcOrd="4" destOrd="0" presId="urn:microsoft.com/office/officeart/2005/8/layout/default"/>
    <dgm:cxn modelId="{4553C99F-C810-4EF3-B084-62D71BF6C624}" type="presParOf" srcId="{725EA50C-3E25-4873-98A4-B76061986AA8}" destId="{2D416311-0A0C-4865-BA6E-C7DAC625F3BB}" srcOrd="5" destOrd="0" presId="urn:microsoft.com/office/officeart/2005/8/layout/default"/>
    <dgm:cxn modelId="{DBFF76A9-EA47-4CBC-883F-0BAE1639E57E}" type="presParOf" srcId="{725EA50C-3E25-4873-98A4-B76061986AA8}" destId="{C56E1C70-E0AF-4C8A-87CB-6CAFD60F551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6B8FFF-C713-4C05-BBD6-D717AD31758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FBF503E-DCFE-4791-81FA-39B4F419CE8D}">
      <dgm:prSet phldrT="[Texto]" custT="1"/>
      <dgm:spPr>
        <a:solidFill>
          <a:srgbClr val="8130BE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Iorubás: conjunto de povos de diferentes tradições que ocupavam o vale do Rio Níger desde o século I.</a:t>
          </a:r>
        </a:p>
      </dgm:t>
    </dgm:pt>
    <dgm:pt modelId="{2411F208-C09C-4AB6-B307-8BA17D259CC2}" type="par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16C9E84-0CC7-4404-A814-2B7503C977E4}" type="sib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12E691F-B07B-487F-A047-4F0721D0D6D8}">
      <dgm:prSet phldrT="[Texto]" custT="1"/>
      <dgm:spPr>
        <a:solidFill>
          <a:srgbClr val="3802FE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civilização iorubá era formada por diversas </a:t>
          </a:r>
          <a:r>
            <a:rPr lang="pt-BR" sz="2200" dirty="0" err="1">
              <a:latin typeface="Roboto" pitchFamily="2" charset="0"/>
              <a:ea typeface="Roboto" pitchFamily="2" charset="0"/>
            </a:rPr>
            <a:t>cidades-estado</a:t>
          </a:r>
          <a:r>
            <a:rPr lang="pt-BR" sz="2200" dirty="0">
              <a:latin typeface="Roboto" pitchFamily="2" charset="0"/>
              <a:ea typeface="Roboto" pitchFamily="2" charset="0"/>
            </a:rPr>
            <a:t> autônomas</a:t>
          </a:r>
        </a:p>
      </dgm:t>
    </dgm:pt>
    <dgm:pt modelId="{AB3EC1BB-E642-47AF-A844-973BEF213039}" type="par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2B913A3-9765-4BD9-8C5E-4BD1349ACAA4}" type="sib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A36142-D969-42B7-B8B7-745B4C9B4D29}">
      <dgm:prSet phldrT="[Texto]" custT="1"/>
      <dgm:spPr>
        <a:solidFill>
          <a:srgbClr val="3802FE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partir do século XVI muitos iorubás foram trazidos à América como escravos.</a:t>
          </a:r>
        </a:p>
      </dgm:t>
    </dgm:pt>
    <dgm:pt modelId="{6B211C56-04AE-469C-8E2C-8C0D124B956A}" type="par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7F3696F-7F8A-4C8F-BEE7-F97D44329F38}" type="sib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E89DE47-0517-427B-A9ED-796FAAC7AD47}">
      <dgm:prSet phldrT="[Texto]" custT="1"/>
      <dgm:spPr>
        <a:solidFill>
          <a:srgbClr val="8130BE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Influenciaram diversas áreas da cultura (música, alimentação, idioma) e  difundiram o candomblé, com os nomes dos orixás adaptados aos santos católicos.</a:t>
          </a:r>
        </a:p>
      </dgm:t>
    </dgm:pt>
    <dgm:pt modelId="{E77B6C8D-6E5A-47E3-9D47-B68F936AA914}" type="par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643AB90-A3D9-4BCD-9F8A-125BFDB519F7}" type="sib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5EA50C-3E25-4873-98A4-B76061986AA8}" type="pres">
      <dgm:prSet presAssocID="{E66B8FFF-C713-4C05-BBD6-D717AD317589}" presName="diagram" presStyleCnt="0">
        <dgm:presLayoutVars>
          <dgm:dir/>
          <dgm:resizeHandles val="exact"/>
        </dgm:presLayoutVars>
      </dgm:prSet>
      <dgm:spPr/>
    </dgm:pt>
    <dgm:pt modelId="{D509D22D-BE73-43C9-90D1-DFA0CBCB19D6}" type="pres">
      <dgm:prSet presAssocID="{9FBF503E-DCFE-4791-81FA-39B4F419CE8D}" presName="node" presStyleLbl="node1" presStyleIdx="0" presStyleCnt="4" custScaleX="2000000" custScaleY="2000000">
        <dgm:presLayoutVars>
          <dgm:bulletEnabled val="1"/>
        </dgm:presLayoutVars>
      </dgm:prSet>
      <dgm:spPr/>
    </dgm:pt>
    <dgm:pt modelId="{AAFBD288-8AB9-479D-A844-41B5D52AB92B}" type="pres">
      <dgm:prSet presAssocID="{B16C9E84-0CC7-4404-A814-2B7503C977E4}" presName="sibTrans" presStyleCnt="0"/>
      <dgm:spPr/>
    </dgm:pt>
    <dgm:pt modelId="{4184E397-5C5A-4A3B-B439-65B5809B9C64}" type="pres">
      <dgm:prSet presAssocID="{C12E691F-B07B-487F-A047-4F0721D0D6D8}" presName="node" presStyleLbl="node1" presStyleIdx="1" presStyleCnt="4" custScaleX="2000000" custScaleY="2000000">
        <dgm:presLayoutVars>
          <dgm:bulletEnabled val="1"/>
        </dgm:presLayoutVars>
      </dgm:prSet>
      <dgm:spPr/>
    </dgm:pt>
    <dgm:pt modelId="{310217BA-981B-49D0-9430-5638550A4559}" type="pres">
      <dgm:prSet presAssocID="{22B913A3-9765-4BD9-8C5E-4BD1349ACAA4}" presName="sibTrans" presStyleCnt="0"/>
      <dgm:spPr/>
    </dgm:pt>
    <dgm:pt modelId="{793BE57C-371F-4BC9-ACB2-018B204E478A}" type="pres">
      <dgm:prSet presAssocID="{40A36142-D969-42B7-B8B7-745B4C9B4D29}" presName="node" presStyleLbl="node1" presStyleIdx="2" presStyleCnt="4" custScaleX="2000000" custScaleY="2000000">
        <dgm:presLayoutVars>
          <dgm:bulletEnabled val="1"/>
        </dgm:presLayoutVars>
      </dgm:prSet>
      <dgm:spPr/>
    </dgm:pt>
    <dgm:pt modelId="{2D416311-0A0C-4865-BA6E-C7DAC625F3BB}" type="pres">
      <dgm:prSet presAssocID="{67F3696F-7F8A-4C8F-BEE7-F97D44329F38}" presName="sibTrans" presStyleCnt="0"/>
      <dgm:spPr/>
    </dgm:pt>
    <dgm:pt modelId="{C56E1C70-E0AF-4C8A-87CB-6CAFD60F5511}" type="pres">
      <dgm:prSet presAssocID="{BE89DE47-0517-427B-A9ED-796FAAC7AD47}" presName="node" presStyleLbl="node1" presStyleIdx="3" presStyleCnt="4" custScaleX="2000000" custScaleY="2000000">
        <dgm:presLayoutVars>
          <dgm:bulletEnabled val="1"/>
        </dgm:presLayoutVars>
      </dgm:prSet>
      <dgm:spPr/>
    </dgm:pt>
  </dgm:ptLst>
  <dgm:cxnLst>
    <dgm:cxn modelId="{D5D64D05-A349-421C-863A-3F744C70CCBA}" type="presOf" srcId="{C12E691F-B07B-487F-A047-4F0721D0D6D8}" destId="{4184E397-5C5A-4A3B-B439-65B5809B9C64}" srcOrd="0" destOrd="0" presId="urn:microsoft.com/office/officeart/2005/8/layout/default"/>
    <dgm:cxn modelId="{CD5C6A19-C926-44DD-8CD3-C8ACA4BAEA01}" srcId="{E66B8FFF-C713-4C05-BBD6-D717AD317589}" destId="{40A36142-D969-42B7-B8B7-745B4C9B4D29}" srcOrd="2" destOrd="0" parTransId="{6B211C56-04AE-469C-8E2C-8C0D124B956A}" sibTransId="{67F3696F-7F8A-4C8F-BEE7-F97D44329F38}"/>
    <dgm:cxn modelId="{3C887341-14FC-4D2B-B073-3381C6D86718}" type="presOf" srcId="{E66B8FFF-C713-4C05-BBD6-D717AD317589}" destId="{725EA50C-3E25-4873-98A4-B76061986AA8}" srcOrd="0" destOrd="0" presId="urn:microsoft.com/office/officeart/2005/8/layout/default"/>
    <dgm:cxn modelId="{C5C75553-2A5B-4971-9006-478C956925EB}" type="presOf" srcId="{40A36142-D969-42B7-B8B7-745B4C9B4D29}" destId="{793BE57C-371F-4BC9-ACB2-018B204E478A}" srcOrd="0" destOrd="0" presId="urn:microsoft.com/office/officeart/2005/8/layout/default"/>
    <dgm:cxn modelId="{69680A90-1987-40C9-AD11-C12845199DB1}" type="presOf" srcId="{BE89DE47-0517-427B-A9ED-796FAAC7AD47}" destId="{C56E1C70-E0AF-4C8A-87CB-6CAFD60F5511}" srcOrd="0" destOrd="0" presId="urn:microsoft.com/office/officeart/2005/8/layout/default"/>
    <dgm:cxn modelId="{C0689E98-3FD4-4843-845F-8199B7A0EDD5}" srcId="{E66B8FFF-C713-4C05-BBD6-D717AD317589}" destId="{BE89DE47-0517-427B-A9ED-796FAAC7AD47}" srcOrd="3" destOrd="0" parTransId="{E77B6C8D-6E5A-47E3-9D47-B68F936AA914}" sibTransId="{A643AB90-A3D9-4BCD-9F8A-125BFDB519F7}"/>
    <dgm:cxn modelId="{F664E1A7-CDD7-4239-AF3F-1064B6E67302}" srcId="{E66B8FFF-C713-4C05-BBD6-D717AD317589}" destId="{C12E691F-B07B-487F-A047-4F0721D0D6D8}" srcOrd="1" destOrd="0" parTransId="{AB3EC1BB-E642-47AF-A844-973BEF213039}" sibTransId="{22B913A3-9765-4BD9-8C5E-4BD1349ACAA4}"/>
    <dgm:cxn modelId="{C96C3BBC-E26E-4095-B281-2564340B1B27}" type="presOf" srcId="{9FBF503E-DCFE-4791-81FA-39B4F419CE8D}" destId="{D509D22D-BE73-43C9-90D1-DFA0CBCB19D6}" srcOrd="0" destOrd="0" presId="urn:microsoft.com/office/officeart/2005/8/layout/default"/>
    <dgm:cxn modelId="{AB2D11E4-FD92-487E-9687-5245860A044B}" srcId="{E66B8FFF-C713-4C05-BBD6-D717AD317589}" destId="{9FBF503E-DCFE-4791-81FA-39B4F419CE8D}" srcOrd="0" destOrd="0" parTransId="{2411F208-C09C-4AB6-B307-8BA17D259CC2}" sibTransId="{B16C9E84-0CC7-4404-A814-2B7503C977E4}"/>
    <dgm:cxn modelId="{74711408-FAD1-4825-A01E-209ED5D9534B}" type="presParOf" srcId="{725EA50C-3E25-4873-98A4-B76061986AA8}" destId="{D509D22D-BE73-43C9-90D1-DFA0CBCB19D6}" srcOrd="0" destOrd="0" presId="urn:microsoft.com/office/officeart/2005/8/layout/default"/>
    <dgm:cxn modelId="{F032E92D-6DCE-4025-A583-503E92EFA0A6}" type="presParOf" srcId="{725EA50C-3E25-4873-98A4-B76061986AA8}" destId="{AAFBD288-8AB9-479D-A844-41B5D52AB92B}" srcOrd="1" destOrd="0" presId="urn:microsoft.com/office/officeart/2005/8/layout/default"/>
    <dgm:cxn modelId="{7E1B1CDC-CA02-438B-82BF-2D1B9E08078A}" type="presParOf" srcId="{725EA50C-3E25-4873-98A4-B76061986AA8}" destId="{4184E397-5C5A-4A3B-B439-65B5809B9C64}" srcOrd="2" destOrd="0" presId="urn:microsoft.com/office/officeart/2005/8/layout/default"/>
    <dgm:cxn modelId="{C86EDFC6-9F45-4227-A462-1194F968C636}" type="presParOf" srcId="{725EA50C-3E25-4873-98A4-B76061986AA8}" destId="{310217BA-981B-49D0-9430-5638550A4559}" srcOrd="3" destOrd="0" presId="urn:microsoft.com/office/officeart/2005/8/layout/default"/>
    <dgm:cxn modelId="{4842A0F7-DC1E-40D1-99F0-E46FF14A4D31}" type="presParOf" srcId="{725EA50C-3E25-4873-98A4-B76061986AA8}" destId="{793BE57C-371F-4BC9-ACB2-018B204E478A}" srcOrd="4" destOrd="0" presId="urn:microsoft.com/office/officeart/2005/8/layout/default"/>
    <dgm:cxn modelId="{4553C99F-C810-4EF3-B084-62D71BF6C624}" type="presParOf" srcId="{725EA50C-3E25-4873-98A4-B76061986AA8}" destId="{2D416311-0A0C-4865-BA6E-C7DAC625F3BB}" srcOrd="5" destOrd="0" presId="urn:microsoft.com/office/officeart/2005/8/layout/default"/>
    <dgm:cxn modelId="{DBFF76A9-EA47-4CBC-883F-0BAE1639E57E}" type="presParOf" srcId="{725EA50C-3E25-4873-98A4-B76061986AA8}" destId="{C56E1C70-E0AF-4C8A-87CB-6CAFD60F551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6B8FFF-C713-4C05-BBD6-D717AD31758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FBF503E-DCFE-4791-81FA-39B4F419CE8D}">
      <dgm:prSet phldrT="[Texto]" custT="1"/>
      <dgm:spPr>
        <a:solidFill>
          <a:srgbClr val="EB0303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Conjunto de povos que falava uma língua comum e habitava regiões do atual Camarões e Nigéria. No final do século XIII ocupam mais  de dois terços do continente.</a:t>
          </a:r>
        </a:p>
      </dgm:t>
    </dgm:pt>
    <dgm:pt modelId="{2411F208-C09C-4AB6-B307-8BA17D259CC2}" type="par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16C9E84-0CC7-4404-A814-2B7503C977E4}" type="sib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12E691F-B07B-487F-A047-4F0721D0D6D8}">
      <dgm:prSet phldrT="[Texto]" custT="1"/>
      <dgm:spPr>
        <a:solidFill>
          <a:srgbClr val="FAC606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Escravizados, os bantos foram trazidos à América, onde seguiram vivendo o </a:t>
          </a:r>
          <a:r>
            <a:rPr lang="pt-BR" sz="2200" i="1" dirty="0" err="1">
              <a:latin typeface="Roboto" pitchFamily="2" charset="0"/>
              <a:ea typeface="Roboto" pitchFamily="2" charset="0"/>
            </a:rPr>
            <a:t>ubuntu</a:t>
          </a:r>
          <a:r>
            <a:rPr lang="pt-BR" sz="2200" dirty="0">
              <a:latin typeface="Roboto" pitchFamily="2" charset="0"/>
              <a:ea typeface="Roboto" pitchFamily="2" charset="0"/>
            </a:rPr>
            <a:t>,  tipo de convivência que privilegia os valores comunitários.</a:t>
          </a:r>
        </a:p>
      </dgm:t>
    </dgm:pt>
    <dgm:pt modelId="{AB3EC1BB-E642-47AF-A844-973BEF213039}" type="par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2B913A3-9765-4BD9-8C5E-4BD1349ACAA4}" type="sib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A36142-D969-42B7-B8B7-745B4C9B4D29}">
      <dgm:prSet phldrT="[Texto]" custT="1"/>
      <dgm:spPr>
        <a:solidFill>
          <a:srgbClr val="FAC606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No Brasil, contribuíram na língua, na culinária e em tradições culturais, como a Congada e o samba.</a:t>
          </a:r>
        </a:p>
      </dgm:t>
    </dgm:pt>
    <dgm:pt modelId="{6B211C56-04AE-469C-8E2C-8C0D124B956A}" type="par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7F3696F-7F8A-4C8F-BEE7-F97D44329F38}" type="sib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E89DE47-0517-427B-A9ED-796FAAC7AD47}">
      <dgm:prSet phldrT="[Texto]" custT="1"/>
      <dgm:spPr>
        <a:solidFill>
          <a:srgbClr val="EB0303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 próprio nome “samba”  origina-se do banto “samba” ou “</a:t>
          </a:r>
          <a:r>
            <a:rPr lang="pt-BR" sz="2200" dirty="0" err="1">
              <a:latin typeface="Roboto" pitchFamily="2" charset="0"/>
              <a:ea typeface="Roboto" pitchFamily="2" charset="0"/>
            </a:rPr>
            <a:t>semba</a:t>
          </a:r>
          <a:r>
            <a:rPr lang="pt-BR" sz="2200" dirty="0">
              <a:latin typeface="Roboto" pitchFamily="2" charset="0"/>
              <a:ea typeface="Roboto" pitchFamily="2" charset="0"/>
            </a:rPr>
            <a:t>”.  </a:t>
          </a:r>
          <a:r>
            <a:rPr lang="pt-BR" sz="2200" dirty="0" err="1">
              <a:latin typeface="Roboto" pitchFamily="2" charset="0"/>
              <a:ea typeface="Roboto" pitchFamily="2" charset="0"/>
            </a:rPr>
            <a:t>Intrumentos</a:t>
          </a:r>
          <a:r>
            <a:rPr lang="pt-BR" sz="2200" dirty="0">
              <a:latin typeface="Roboto" pitchFamily="2" charset="0"/>
              <a:ea typeface="Roboto" pitchFamily="2" charset="0"/>
            </a:rPr>
            <a:t> como ganzá, cuíca e reco-reco também têm origem banto.</a:t>
          </a:r>
        </a:p>
      </dgm:t>
    </dgm:pt>
    <dgm:pt modelId="{E77B6C8D-6E5A-47E3-9D47-B68F936AA914}" type="par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643AB90-A3D9-4BCD-9F8A-125BFDB519F7}" type="sib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5EA50C-3E25-4873-98A4-B76061986AA8}" type="pres">
      <dgm:prSet presAssocID="{E66B8FFF-C713-4C05-BBD6-D717AD317589}" presName="diagram" presStyleCnt="0">
        <dgm:presLayoutVars>
          <dgm:dir/>
          <dgm:resizeHandles val="exact"/>
        </dgm:presLayoutVars>
      </dgm:prSet>
      <dgm:spPr/>
    </dgm:pt>
    <dgm:pt modelId="{D509D22D-BE73-43C9-90D1-DFA0CBCB19D6}" type="pres">
      <dgm:prSet presAssocID="{9FBF503E-DCFE-4791-81FA-39B4F419CE8D}" presName="node" presStyleLbl="node1" presStyleIdx="0" presStyleCnt="4" custScaleX="2000000" custScaleY="2000000">
        <dgm:presLayoutVars>
          <dgm:bulletEnabled val="1"/>
        </dgm:presLayoutVars>
      </dgm:prSet>
      <dgm:spPr/>
    </dgm:pt>
    <dgm:pt modelId="{AAFBD288-8AB9-479D-A844-41B5D52AB92B}" type="pres">
      <dgm:prSet presAssocID="{B16C9E84-0CC7-4404-A814-2B7503C977E4}" presName="sibTrans" presStyleCnt="0"/>
      <dgm:spPr/>
    </dgm:pt>
    <dgm:pt modelId="{4184E397-5C5A-4A3B-B439-65B5809B9C64}" type="pres">
      <dgm:prSet presAssocID="{C12E691F-B07B-487F-A047-4F0721D0D6D8}" presName="node" presStyleLbl="node1" presStyleIdx="1" presStyleCnt="4" custScaleX="2000000" custScaleY="2000000">
        <dgm:presLayoutVars>
          <dgm:bulletEnabled val="1"/>
        </dgm:presLayoutVars>
      </dgm:prSet>
      <dgm:spPr/>
    </dgm:pt>
    <dgm:pt modelId="{310217BA-981B-49D0-9430-5638550A4559}" type="pres">
      <dgm:prSet presAssocID="{22B913A3-9765-4BD9-8C5E-4BD1349ACAA4}" presName="sibTrans" presStyleCnt="0"/>
      <dgm:spPr/>
    </dgm:pt>
    <dgm:pt modelId="{793BE57C-371F-4BC9-ACB2-018B204E478A}" type="pres">
      <dgm:prSet presAssocID="{40A36142-D969-42B7-B8B7-745B4C9B4D29}" presName="node" presStyleLbl="node1" presStyleIdx="2" presStyleCnt="4" custScaleX="2000000" custScaleY="2000000">
        <dgm:presLayoutVars>
          <dgm:bulletEnabled val="1"/>
        </dgm:presLayoutVars>
      </dgm:prSet>
      <dgm:spPr/>
    </dgm:pt>
    <dgm:pt modelId="{2D416311-0A0C-4865-BA6E-C7DAC625F3BB}" type="pres">
      <dgm:prSet presAssocID="{67F3696F-7F8A-4C8F-BEE7-F97D44329F38}" presName="sibTrans" presStyleCnt="0"/>
      <dgm:spPr/>
    </dgm:pt>
    <dgm:pt modelId="{C56E1C70-E0AF-4C8A-87CB-6CAFD60F5511}" type="pres">
      <dgm:prSet presAssocID="{BE89DE47-0517-427B-A9ED-796FAAC7AD47}" presName="node" presStyleLbl="node1" presStyleIdx="3" presStyleCnt="4" custScaleX="2000000" custScaleY="2000000">
        <dgm:presLayoutVars>
          <dgm:bulletEnabled val="1"/>
        </dgm:presLayoutVars>
      </dgm:prSet>
      <dgm:spPr/>
    </dgm:pt>
  </dgm:ptLst>
  <dgm:cxnLst>
    <dgm:cxn modelId="{D5D64D05-A349-421C-863A-3F744C70CCBA}" type="presOf" srcId="{C12E691F-B07B-487F-A047-4F0721D0D6D8}" destId="{4184E397-5C5A-4A3B-B439-65B5809B9C64}" srcOrd="0" destOrd="0" presId="urn:microsoft.com/office/officeart/2005/8/layout/default"/>
    <dgm:cxn modelId="{CD5C6A19-C926-44DD-8CD3-C8ACA4BAEA01}" srcId="{E66B8FFF-C713-4C05-BBD6-D717AD317589}" destId="{40A36142-D969-42B7-B8B7-745B4C9B4D29}" srcOrd="2" destOrd="0" parTransId="{6B211C56-04AE-469C-8E2C-8C0D124B956A}" sibTransId="{67F3696F-7F8A-4C8F-BEE7-F97D44329F38}"/>
    <dgm:cxn modelId="{3C887341-14FC-4D2B-B073-3381C6D86718}" type="presOf" srcId="{E66B8FFF-C713-4C05-BBD6-D717AD317589}" destId="{725EA50C-3E25-4873-98A4-B76061986AA8}" srcOrd="0" destOrd="0" presId="urn:microsoft.com/office/officeart/2005/8/layout/default"/>
    <dgm:cxn modelId="{C5C75553-2A5B-4971-9006-478C956925EB}" type="presOf" srcId="{40A36142-D969-42B7-B8B7-745B4C9B4D29}" destId="{793BE57C-371F-4BC9-ACB2-018B204E478A}" srcOrd="0" destOrd="0" presId="urn:microsoft.com/office/officeart/2005/8/layout/default"/>
    <dgm:cxn modelId="{69680A90-1987-40C9-AD11-C12845199DB1}" type="presOf" srcId="{BE89DE47-0517-427B-A9ED-796FAAC7AD47}" destId="{C56E1C70-E0AF-4C8A-87CB-6CAFD60F5511}" srcOrd="0" destOrd="0" presId="urn:microsoft.com/office/officeart/2005/8/layout/default"/>
    <dgm:cxn modelId="{C0689E98-3FD4-4843-845F-8199B7A0EDD5}" srcId="{E66B8FFF-C713-4C05-BBD6-D717AD317589}" destId="{BE89DE47-0517-427B-A9ED-796FAAC7AD47}" srcOrd="3" destOrd="0" parTransId="{E77B6C8D-6E5A-47E3-9D47-B68F936AA914}" sibTransId="{A643AB90-A3D9-4BCD-9F8A-125BFDB519F7}"/>
    <dgm:cxn modelId="{F664E1A7-CDD7-4239-AF3F-1064B6E67302}" srcId="{E66B8FFF-C713-4C05-BBD6-D717AD317589}" destId="{C12E691F-B07B-487F-A047-4F0721D0D6D8}" srcOrd="1" destOrd="0" parTransId="{AB3EC1BB-E642-47AF-A844-973BEF213039}" sibTransId="{22B913A3-9765-4BD9-8C5E-4BD1349ACAA4}"/>
    <dgm:cxn modelId="{C96C3BBC-E26E-4095-B281-2564340B1B27}" type="presOf" srcId="{9FBF503E-DCFE-4791-81FA-39B4F419CE8D}" destId="{D509D22D-BE73-43C9-90D1-DFA0CBCB19D6}" srcOrd="0" destOrd="0" presId="urn:microsoft.com/office/officeart/2005/8/layout/default"/>
    <dgm:cxn modelId="{AB2D11E4-FD92-487E-9687-5245860A044B}" srcId="{E66B8FFF-C713-4C05-BBD6-D717AD317589}" destId="{9FBF503E-DCFE-4791-81FA-39B4F419CE8D}" srcOrd="0" destOrd="0" parTransId="{2411F208-C09C-4AB6-B307-8BA17D259CC2}" sibTransId="{B16C9E84-0CC7-4404-A814-2B7503C977E4}"/>
    <dgm:cxn modelId="{74711408-FAD1-4825-A01E-209ED5D9534B}" type="presParOf" srcId="{725EA50C-3E25-4873-98A4-B76061986AA8}" destId="{D509D22D-BE73-43C9-90D1-DFA0CBCB19D6}" srcOrd="0" destOrd="0" presId="urn:microsoft.com/office/officeart/2005/8/layout/default"/>
    <dgm:cxn modelId="{F032E92D-6DCE-4025-A583-503E92EFA0A6}" type="presParOf" srcId="{725EA50C-3E25-4873-98A4-B76061986AA8}" destId="{AAFBD288-8AB9-479D-A844-41B5D52AB92B}" srcOrd="1" destOrd="0" presId="urn:microsoft.com/office/officeart/2005/8/layout/default"/>
    <dgm:cxn modelId="{7E1B1CDC-CA02-438B-82BF-2D1B9E08078A}" type="presParOf" srcId="{725EA50C-3E25-4873-98A4-B76061986AA8}" destId="{4184E397-5C5A-4A3B-B439-65B5809B9C64}" srcOrd="2" destOrd="0" presId="urn:microsoft.com/office/officeart/2005/8/layout/default"/>
    <dgm:cxn modelId="{C86EDFC6-9F45-4227-A462-1194F968C636}" type="presParOf" srcId="{725EA50C-3E25-4873-98A4-B76061986AA8}" destId="{310217BA-981B-49D0-9430-5638550A4559}" srcOrd="3" destOrd="0" presId="urn:microsoft.com/office/officeart/2005/8/layout/default"/>
    <dgm:cxn modelId="{4842A0F7-DC1E-40D1-99F0-E46FF14A4D31}" type="presParOf" srcId="{725EA50C-3E25-4873-98A4-B76061986AA8}" destId="{793BE57C-371F-4BC9-ACB2-018B204E478A}" srcOrd="4" destOrd="0" presId="urn:microsoft.com/office/officeart/2005/8/layout/default"/>
    <dgm:cxn modelId="{4553C99F-C810-4EF3-B084-62D71BF6C624}" type="presParOf" srcId="{725EA50C-3E25-4873-98A4-B76061986AA8}" destId="{2D416311-0A0C-4865-BA6E-C7DAC625F3BB}" srcOrd="5" destOrd="0" presId="urn:microsoft.com/office/officeart/2005/8/layout/default"/>
    <dgm:cxn modelId="{DBFF76A9-EA47-4CBC-883F-0BAE1639E57E}" type="presParOf" srcId="{725EA50C-3E25-4873-98A4-B76061986AA8}" destId="{C56E1C70-E0AF-4C8A-87CB-6CAFD60F551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F21C9-AA85-4221-8430-11FCCF2D1DD6}">
      <dsp:nvSpPr>
        <dsp:cNvPr id="0" name=""/>
        <dsp:cNvSpPr/>
      </dsp:nvSpPr>
      <dsp:spPr>
        <a:xfrm>
          <a:off x="0" y="0"/>
          <a:ext cx="5056336" cy="505633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EA807-4511-4ADF-9531-AB58DC032F92}">
      <dsp:nvSpPr>
        <dsp:cNvPr id="0" name=""/>
        <dsp:cNvSpPr/>
      </dsp:nvSpPr>
      <dsp:spPr>
        <a:xfrm>
          <a:off x="2528168" y="0"/>
          <a:ext cx="8510183" cy="50563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Para difundir o islamismo, Maomé utilizava pregações mas também ataques aos que resistiam à nova fé. Essa luta  era chamada </a:t>
          </a:r>
          <a:r>
            <a:rPr lang="pt-BR" sz="2200" i="1" kern="1200" dirty="0">
              <a:latin typeface="Roboto" pitchFamily="2" charset="0"/>
              <a:ea typeface="Roboto" pitchFamily="2" charset="0"/>
            </a:rPr>
            <a:t>jihad</a:t>
          </a:r>
        </a:p>
      </dsp:txBody>
      <dsp:txXfrm>
        <a:off x="2528168" y="0"/>
        <a:ext cx="8510183" cy="1074471"/>
      </dsp:txXfrm>
    </dsp:sp>
    <dsp:sp modelId="{14C14F18-DD8E-4194-B9C0-B92AA1740B13}">
      <dsp:nvSpPr>
        <dsp:cNvPr id="0" name=""/>
        <dsp:cNvSpPr/>
      </dsp:nvSpPr>
      <dsp:spPr>
        <a:xfrm>
          <a:off x="663644" y="1074471"/>
          <a:ext cx="3729047" cy="372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77AB9-3218-4EAF-834D-822D0C4C9C90}">
      <dsp:nvSpPr>
        <dsp:cNvPr id="0" name=""/>
        <dsp:cNvSpPr/>
      </dsp:nvSpPr>
      <dsp:spPr>
        <a:xfrm>
          <a:off x="2528168" y="1074471"/>
          <a:ext cx="8510183" cy="372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i="1" kern="1200" dirty="0">
              <a:latin typeface="Roboto" pitchFamily="2" charset="0"/>
              <a:ea typeface="Roboto" pitchFamily="2" charset="0"/>
            </a:rPr>
            <a:t>Jihad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significa o esforço do crente e também seu empenho na guerra santa. </a:t>
          </a:r>
        </a:p>
      </dsp:txBody>
      <dsp:txXfrm>
        <a:off x="2528168" y="1074471"/>
        <a:ext cx="8510183" cy="1074471"/>
      </dsp:txXfrm>
    </dsp:sp>
    <dsp:sp modelId="{BB763304-76DC-46CA-AA7B-00978E4A6333}">
      <dsp:nvSpPr>
        <dsp:cNvPr id="0" name=""/>
        <dsp:cNvSpPr/>
      </dsp:nvSpPr>
      <dsp:spPr>
        <a:xfrm>
          <a:off x="1327288" y="2148942"/>
          <a:ext cx="2401759" cy="2401759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AE951-8B0C-4FEC-8DB9-B6A286FD1230}">
      <dsp:nvSpPr>
        <dsp:cNvPr id="0" name=""/>
        <dsp:cNvSpPr/>
      </dsp:nvSpPr>
      <dsp:spPr>
        <a:xfrm>
          <a:off x="2528168" y="2148942"/>
          <a:ext cx="8510183" cy="24017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Em 630, Maomé e seus seguidores conquistam Meca, que passou a ser a cidade sagradas dos muçulmanos.</a:t>
          </a:r>
        </a:p>
      </dsp:txBody>
      <dsp:txXfrm>
        <a:off x="2528168" y="2148942"/>
        <a:ext cx="8510183" cy="1074471"/>
      </dsp:txXfrm>
    </dsp:sp>
    <dsp:sp modelId="{351A87D2-7A6F-43C3-8367-EC7C7AF1F258}">
      <dsp:nvSpPr>
        <dsp:cNvPr id="0" name=""/>
        <dsp:cNvSpPr/>
      </dsp:nvSpPr>
      <dsp:spPr>
        <a:xfrm>
          <a:off x="1990932" y="3223414"/>
          <a:ext cx="1074471" cy="107447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22E3C-A63F-4680-926C-24C8DDFAC17E}">
      <dsp:nvSpPr>
        <dsp:cNvPr id="0" name=""/>
        <dsp:cNvSpPr/>
      </dsp:nvSpPr>
      <dsp:spPr>
        <a:xfrm>
          <a:off x="2500935" y="3223414"/>
          <a:ext cx="8510183" cy="10744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Nas primeiras décadas do século VII, o islamismo estava presente em toda a Arábia e começava a alcançar a África.</a:t>
          </a:r>
        </a:p>
      </dsp:txBody>
      <dsp:txXfrm>
        <a:off x="2500935" y="3223414"/>
        <a:ext cx="8510183" cy="10744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43CCC-8C98-40B6-9154-F32CB0BAF4DC}">
      <dsp:nvSpPr>
        <dsp:cNvPr id="0" name=""/>
        <dsp:cNvSpPr/>
      </dsp:nvSpPr>
      <dsp:spPr>
        <a:xfrm>
          <a:off x="835075" y="0"/>
          <a:ext cx="9464186" cy="4645385"/>
        </a:xfrm>
        <a:prstGeom prst="rightArrow">
          <a:avLst/>
        </a:prstGeom>
        <a:solidFill>
          <a:srgbClr val="8AAC4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E15A1-B10C-40F3-BC04-1885A5EB5A7E}">
      <dsp:nvSpPr>
        <dsp:cNvPr id="0" name=""/>
        <dsp:cNvSpPr/>
      </dsp:nvSpPr>
      <dsp:spPr>
        <a:xfrm>
          <a:off x="0" y="1077190"/>
          <a:ext cx="3340301" cy="24910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 islamismo surge e se dissemina primeiramente na Arábia Saudita.</a:t>
          </a:r>
        </a:p>
      </dsp:txBody>
      <dsp:txXfrm>
        <a:off x="121601" y="1198791"/>
        <a:ext cx="3097099" cy="2247802"/>
      </dsp:txXfrm>
    </dsp:sp>
    <dsp:sp modelId="{0377D1E0-7238-4B1F-A685-7BEB1CE2691D}">
      <dsp:nvSpPr>
        <dsp:cNvPr id="0" name=""/>
        <dsp:cNvSpPr/>
      </dsp:nvSpPr>
      <dsp:spPr>
        <a:xfrm>
          <a:off x="3897017" y="1077190"/>
          <a:ext cx="3340301" cy="24910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No continente africano, o Islã alcança regiões no Sahel e na África subsaariana.</a:t>
          </a:r>
        </a:p>
      </dsp:txBody>
      <dsp:txXfrm>
        <a:off x="4018618" y="1198791"/>
        <a:ext cx="3097099" cy="2247802"/>
      </dsp:txXfrm>
    </dsp:sp>
    <dsp:sp modelId="{029E8932-9DDB-4CFC-A774-FC4BAE8E66E1}">
      <dsp:nvSpPr>
        <dsp:cNvPr id="0" name=""/>
        <dsp:cNvSpPr/>
      </dsp:nvSpPr>
      <dsp:spPr>
        <a:xfrm>
          <a:off x="7794035" y="1077190"/>
          <a:ext cx="3340301" cy="24910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presença islâmica causará transformações sobre diversas sociedades africanas.</a:t>
          </a:r>
        </a:p>
      </dsp:txBody>
      <dsp:txXfrm>
        <a:off x="7915636" y="1198791"/>
        <a:ext cx="3097099" cy="224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9D22D-BE73-43C9-90D1-DFA0CBCB19D6}">
      <dsp:nvSpPr>
        <dsp:cNvPr id="0" name=""/>
        <dsp:cNvSpPr/>
      </dsp:nvSpPr>
      <dsp:spPr>
        <a:xfrm>
          <a:off x="933324" y="2507"/>
          <a:ext cx="3760571" cy="2256342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Um dos mais influentes reinos da região do Sahel, formado a partir do século IV.</a:t>
          </a:r>
        </a:p>
      </dsp:txBody>
      <dsp:txXfrm>
        <a:off x="933324" y="2507"/>
        <a:ext cx="3760571" cy="2256342"/>
      </dsp:txXfrm>
    </dsp:sp>
    <dsp:sp modelId="{4184E397-5C5A-4A3B-B439-65B5809B9C64}">
      <dsp:nvSpPr>
        <dsp:cNvPr id="0" name=""/>
        <dsp:cNvSpPr/>
      </dsp:nvSpPr>
      <dsp:spPr>
        <a:xfrm>
          <a:off x="4712698" y="2507"/>
          <a:ext cx="3760571" cy="225634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Deu origem à atual Mauritânia.</a:t>
          </a:r>
        </a:p>
      </dsp:txBody>
      <dsp:txXfrm>
        <a:off x="4712698" y="2507"/>
        <a:ext cx="3760571" cy="2256342"/>
      </dsp:txXfrm>
    </dsp:sp>
    <dsp:sp modelId="{793BE57C-371F-4BC9-ACB2-018B204E478A}">
      <dsp:nvSpPr>
        <dsp:cNvPr id="0" name=""/>
        <dsp:cNvSpPr/>
      </dsp:nvSpPr>
      <dsp:spPr>
        <a:xfrm>
          <a:off x="933324" y="2277653"/>
          <a:ext cx="3760571" cy="225634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As aldeias originárias se agrupavam ao </a:t>
          </a:r>
          <a:r>
            <a:rPr lang="pt-BR" sz="2200" i="1" kern="1200" dirty="0">
              <a:latin typeface="Roboto" pitchFamily="2" charset="0"/>
              <a:ea typeface="Roboto" pitchFamily="2" charset="0"/>
            </a:rPr>
            <a:t>gana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, o rei, a quem deviam lealdade e pagavam tributos.</a:t>
          </a:r>
        </a:p>
      </dsp:txBody>
      <dsp:txXfrm>
        <a:off x="933324" y="2277653"/>
        <a:ext cx="3760571" cy="2256342"/>
      </dsp:txXfrm>
    </dsp:sp>
    <dsp:sp modelId="{C56E1C70-E0AF-4C8A-87CB-6CAFD60F5511}">
      <dsp:nvSpPr>
        <dsp:cNvPr id="0" name=""/>
        <dsp:cNvSpPr/>
      </dsp:nvSpPr>
      <dsp:spPr>
        <a:xfrm>
          <a:off x="4712698" y="2277653"/>
          <a:ext cx="3760571" cy="2256342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 ouro era a principal riqueza de Gana, que tinha eficiente administração, até ser dominada pelos árabes (séc. XII) e depois pelo Reino do Mali.</a:t>
          </a:r>
        </a:p>
      </dsp:txBody>
      <dsp:txXfrm>
        <a:off x="4712698" y="2277653"/>
        <a:ext cx="3760571" cy="22563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9D22D-BE73-43C9-90D1-DFA0CBCB19D6}">
      <dsp:nvSpPr>
        <dsp:cNvPr id="0" name=""/>
        <dsp:cNvSpPr/>
      </dsp:nvSpPr>
      <dsp:spPr>
        <a:xfrm>
          <a:off x="933324" y="2507"/>
          <a:ext cx="3760571" cy="2256342"/>
        </a:xfrm>
        <a:prstGeom prst="rect">
          <a:avLst/>
        </a:prstGeom>
        <a:solidFill>
          <a:srgbClr val="13DB3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 Reino de Mali formou-se a partir do século XIII; conquistou seu vizinho Reino de Gana</a:t>
          </a:r>
        </a:p>
      </dsp:txBody>
      <dsp:txXfrm>
        <a:off x="933324" y="2507"/>
        <a:ext cx="3760571" cy="2256342"/>
      </dsp:txXfrm>
    </dsp:sp>
    <dsp:sp modelId="{4184E397-5C5A-4A3B-B439-65B5809B9C64}">
      <dsp:nvSpPr>
        <dsp:cNvPr id="0" name=""/>
        <dsp:cNvSpPr/>
      </dsp:nvSpPr>
      <dsp:spPr>
        <a:xfrm>
          <a:off x="4712698" y="2507"/>
          <a:ext cx="3760571" cy="2256342"/>
        </a:xfrm>
        <a:prstGeom prst="rect">
          <a:avLst/>
        </a:prstGeom>
        <a:solidFill>
          <a:srgbClr val="F10F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 err="1">
              <a:latin typeface="Roboto" pitchFamily="2" charset="0"/>
              <a:ea typeface="Roboto" pitchFamily="2" charset="0"/>
            </a:rPr>
            <a:t>Sundiata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Keita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, líder do clã mandinga, tornou-se rei (mansa) do Reino Mali por volta do ano 1230. </a:t>
          </a:r>
        </a:p>
      </dsp:txBody>
      <dsp:txXfrm>
        <a:off x="4712698" y="2507"/>
        <a:ext cx="3760571" cy="2256342"/>
      </dsp:txXfrm>
    </dsp:sp>
    <dsp:sp modelId="{793BE57C-371F-4BC9-ACB2-018B204E478A}">
      <dsp:nvSpPr>
        <dsp:cNvPr id="0" name=""/>
        <dsp:cNvSpPr/>
      </dsp:nvSpPr>
      <dsp:spPr>
        <a:xfrm>
          <a:off x="933324" y="2277653"/>
          <a:ext cx="3760571" cy="2256342"/>
        </a:xfrm>
        <a:prstGeom prst="rect">
          <a:avLst/>
        </a:prstGeom>
        <a:solidFill>
          <a:srgbClr val="F10F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 Reino de Mali abrigava grande diversidade de povos e costumes</a:t>
          </a:r>
        </a:p>
      </dsp:txBody>
      <dsp:txXfrm>
        <a:off x="933324" y="2277653"/>
        <a:ext cx="3760571" cy="2256342"/>
      </dsp:txXfrm>
    </dsp:sp>
    <dsp:sp modelId="{C56E1C70-E0AF-4C8A-87CB-6CAFD60F5511}">
      <dsp:nvSpPr>
        <dsp:cNvPr id="0" name=""/>
        <dsp:cNvSpPr/>
      </dsp:nvSpPr>
      <dsp:spPr>
        <a:xfrm>
          <a:off x="4712698" y="2277653"/>
          <a:ext cx="3760571" cy="2256342"/>
        </a:xfrm>
        <a:prstGeom prst="rect">
          <a:avLst/>
        </a:prstGeom>
        <a:solidFill>
          <a:srgbClr val="13DB3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Disputas internas e conflitos levaram o Reino de Mali ao enfraquecimento e à ruína entre os séculos XV e XVI.</a:t>
          </a:r>
        </a:p>
      </dsp:txBody>
      <dsp:txXfrm>
        <a:off x="4712698" y="2277653"/>
        <a:ext cx="3760571" cy="22563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9D22D-BE73-43C9-90D1-DFA0CBCB19D6}">
      <dsp:nvSpPr>
        <dsp:cNvPr id="0" name=""/>
        <dsp:cNvSpPr/>
      </dsp:nvSpPr>
      <dsp:spPr>
        <a:xfrm>
          <a:off x="933324" y="2507"/>
          <a:ext cx="3760571" cy="2256342"/>
        </a:xfrm>
        <a:prstGeom prst="rect">
          <a:avLst/>
        </a:prstGeom>
        <a:solidFill>
          <a:srgbClr val="8130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Iorubás: conjunto de povos de diferentes tradições que ocupavam o vale do Rio Níger desde o século I.</a:t>
          </a:r>
        </a:p>
      </dsp:txBody>
      <dsp:txXfrm>
        <a:off x="933324" y="2507"/>
        <a:ext cx="3760571" cy="2256342"/>
      </dsp:txXfrm>
    </dsp:sp>
    <dsp:sp modelId="{4184E397-5C5A-4A3B-B439-65B5809B9C64}">
      <dsp:nvSpPr>
        <dsp:cNvPr id="0" name=""/>
        <dsp:cNvSpPr/>
      </dsp:nvSpPr>
      <dsp:spPr>
        <a:xfrm>
          <a:off x="4712698" y="2507"/>
          <a:ext cx="3760571" cy="2256342"/>
        </a:xfrm>
        <a:prstGeom prst="rect">
          <a:avLst/>
        </a:prstGeom>
        <a:solidFill>
          <a:srgbClr val="3802F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civilização iorubá era formada por diversas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cidades-estado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autônomas</a:t>
          </a:r>
        </a:p>
      </dsp:txBody>
      <dsp:txXfrm>
        <a:off x="4712698" y="2507"/>
        <a:ext cx="3760571" cy="2256342"/>
      </dsp:txXfrm>
    </dsp:sp>
    <dsp:sp modelId="{793BE57C-371F-4BC9-ACB2-018B204E478A}">
      <dsp:nvSpPr>
        <dsp:cNvPr id="0" name=""/>
        <dsp:cNvSpPr/>
      </dsp:nvSpPr>
      <dsp:spPr>
        <a:xfrm>
          <a:off x="933324" y="2277653"/>
          <a:ext cx="3760571" cy="2256342"/>
        </a:xfrm>
        <a:prstGeom prst="rect">
          <a:avLst/>
        </a:prstGeom>
        <a:solidFill>
          <a:srgbClr val="3802F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partir do século XVI muitos iorubás foram trazidos à América como escravos.</a:t>
          </a:r>
        </a:p>
      </dsp:txBody>
      <dsp:txXfrm>
        <a:off x="933324" y="2277653"/>
        <a:ext cx="3760571" cy="2256342"/>
      </dsp:txXfrm>
    </dsp:sp>
    <dsp:sp modelId="{C56E1C70-E0AF-4C8A-87CB-6CAFD60F5511}">
      <dsp:nvSpPr>
        <dsp:cNvPr id="0" name=""/>
        <dsp:cNvSpPr/>
      </dsp:nvSpPr>
      <dsp:spPr>
        <a:xfrm>
          <a:off x="4712698" y="2277653"/>
          <a:ext cx="3760571" cy="2256342"/>
        </a:xfrm>
        <a:prstGeom prst="rect">
          <a:avLst/>
        </a:prstGeom>
        <a:solidFill>
          <a:srgbClr val="8130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Influenciaram diversas áreas da cultura (música, alimentação, idioma) e  difundiram o candomblé, com os nomes dos orixás adaptados aos santos católicos.</a:t>
          </a:r>
        </a:p>
      </dsp:txBody>
      <dsp:txXfrm>
        <a:off x="4712698" y="2277653"/>
        <a:ext cx="3760571" cy="22563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9D22D-BE73-43C9-90D1-DFA0CBCB19D6}">
      <dsp:nvSpPr>
        <dsp:cNvPr id="0" name=""/>
        <dsp:cNvSpPr/>
      </dsp:nvSpPr>
      <dsp:spPr>
        <a:xfrm>
          <a:off x="933324" y="2507"/>
          <a:ext cx="3760571" cy="2256342"/>
        </a:xfrm>
        <a:prstGeom prst="rect">
          <a:avLst/>
        </a:prstGeom>
        <a:solidFill>
          <a:srgbClr val="EB030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Conjunto de povos que falava uma língua comum e habitava regiões do atual Camarões e Nigéria. No final do século XIII ocupam mais  de dois terços do continente.</a:t>
          </a:r>
        </a:p>
      </dsp:txBody>
      <dsp:txXfrm>
        <a:off x="933324" y="2507"/>
        <a:ext cx="3760571" cy="2256342"/>
      </dsp:txXfrm>
    </dsp:sp>
    <dsp:sp modelId="{4184E397-5C5A-4A3B-B439-65B5809B9C64}">
      <dsp:nvSpPr>
        <dsp:cNvPr id="0" name=""/>
        <dsp:cNvSpPr/>
      </dsp:nvSpPr>
      <dsp:spPr>
        <a:xfrm>
          <a:off x="4712698" y="2507"/>
          <a:ext cx="3760571" cy="2256342"/>
        </a:xfrm>
        <a:prstGeom prst="rect">
          <a:avLst/>
        </a:prstGeom>
        <a:solidFill>
          <a:srgbClr val="FAC60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Escravizados, os bantos foram trazidos à América, onde seguiram vivendo o </a:t>
          </a:r>
          <a:r>
            <a:rPr lang="pt-BR" sz="2200" i="1" kern="1200" dirty="0" err="1">
              <a:latin typeface="Roboto" pitchFamily="2" charset="0"/>
              <a:ea typeface="Roboto" pitchFamily="2" charset="0"/>
            </a:rPr>
            <a:t>ubuntu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,  tipo de convivência que privilegia os valores comunitários.</a:t>
          </a:r>
        </a:p>
      </dsp:txBody>
      <dsp:txXfrm>
        <a:off x="4712698" y="2507"/>
        <a:ext cx="3760571" cy="2256342"/>
      </dsp:txXfrm>
    </dsp:sp>
    <dsp:sp modelId="{793BE57C-371F-4BC9-ACB2-018B204E478A}">
      <dsp:nvSpPr>
        <dsp:cNvPr id="0" name=""/>
        <dsp:cNvSpPr/>
      </dsp:nvSpPr>
      <dsp:spPr>
        <a:xfrm>
          <a:off x="933324" y="2277653"/>
          <a:ext cx="3760571" cy="2256342"/>
        </a:xfrm>
        <a:prstGeom prst="rect">
          <a:avLst/>
        </a:prstGeom>
        <a:solidFill>
          <a:srgbClr val="FAC60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No Brasil, contribuíram na língua, na culinária e em tradições culturais, como a Congada e o samba.</a:t>
          </a:r>
        </a:p>
      </dsp:txBody>
      <dsp:txXfrm>
        <a:off x="933324" y="2277653"/>
        <a:ext cx="3760571" cy="2256342"/>
      </dsp:txXfrm>
    </dsp:sp>
    <dsp:sp modelId="{C56E1C70-E0AF-4C8A-87CB-6CAFD60F5511}">
      <dsp:nvSpPr>
        <dsp:cNvPr id="0" name=""/>
        <dsp:cNvSpPr/>
      </dsp:nvSpPr>
      <dsp:spPr>
        <a:xfrm>
          <a:off x="4712698" y="2277653"/>
          <a:ext cx="3760571" cy="2256342"/>
        </a:xfrm>
        <a:prstGeom prst="rect">
          <a:avLst/>
        </a:prstGeom>
        <a:solidFill>
          <a:srgbClr val="EB030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 próprio nome “samba”  origina-se do banto “samba” ou “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semba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”. 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Intrumentos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como ganzá, cuíca e reco-reco também têm origem banto.</a:t>
          </a:r>
        </a:p>
      </dsp:txBody>
      <dsp:txXfrm>
        <a:off x="4712698" y="2277653"/>
        <a:ext cx="3760571" cy="2256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545E-BF5A-4FD4-BA9B-823E4100F58D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31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8583" y="764704"/>
            <a:ext cx="11128387" cy="1262108"/>
          </a:xfrm>
        </p:spPr>
        <p:txBody>
          <a:bodyPr>
            <a:noAutofit/>
          </a:bodyPr>
          <a:lstStyle/>
          <a:p>
            <a:pPr algn="l"/>
            <a:b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 Islã e a África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575464" y="3075632"/>
            <a:ext cx="92146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Origens do Islamismo.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Reinos africanos.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As culturas iorubá e banto.</a:t>
            </a:r>
          </a:p>
          <a:p>
            <a:pPr marL="457200" indent="-457200">
              <a:buFont typeface="Wingdings" pitchFamily="2" charset="2"/>
              <a:buChar char="ü"/>
            </a:pPr>
            <a:endParaRPr lang="pt-BR" sz="2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C4E1B67-FD58-2EBD-A63E-05A3987A6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79" y="1997698"/>
            <a:ext cx="11481729" cy="34551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8B4049D-7D74-4347-0A66-AB92D2FBF6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238" y="1411324"/>
            <a:ext cx="4427004" cy="424992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71C584E2-BBC6-86F6-F7AE-5F23C3447E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238" y="5778348"/>
            <a:ext cx="3775710" cy="283179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EFE807FF-A932-9928-E729-7A72962F9C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81834" y="5805264"/>
            <a:ext cx="567227" cy="202581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265D7A75-A570-E87B-55AA-11AE0610B6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88470" y="5744298"/>
            <a:ext cx="121181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2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Origens do Islamismo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7A6F4EB6-336C-D818-DB72-0062F803D4F0}"/>
              </a:ext>
            </a:extLst>
          </p:cNvPr>
          <p:cNvGrpSpPr/>
          <p:nvPr/>
        </p:nvGrpSpPr>
        <p:grpSpPr>
          <a:xfrm>
            <a:off x="333840" y="1484784"/>
            <a:ext cx="11231755" cy="5184575"/>
            <a:chOff x="333840" y="1484784"/>
            <a:chExt cx="11231755" cy="5184575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ED05ACAA-61CE-C378-9A13-BFA78810B2E8}"/>
                </a:ext>
              </a:extLst>
            </p:cNvPr>
            <p:cNvSpPr/>
            <p:nvPr/>
          </p:nvSpPr>
          <p:spPr>
            <a:xfrm>
              <a:off x="333840" y="1484784"/>
              <a:ext cx="8648452" cy="1051316"/>
            </a:xfrm>
            <a:custGeom>
              <a:avLst/>
              <a:gdLst>
                <a:gd name="connsiteX0" fmla="*/ 0 w 8648452"/>
                <a:gd name="connsiteY0" fmla="*/ 90730 h 907300"/>
                <a:gd name="connsiteX1" fmla="*/ 90730 w 8648452"/>
                <a:gd name="connsiteY1" fmla="*/ 0 h 907300"/>
                <a:gd name="connsiteX2" fmla="*/ 8557722 w 8648452"/>
                <a:gd name="connsiteY2" fmla="*/ 0 h 907300"/>
                <a:gd name="connsiteX3" fmla="*/ 8648452 w 8648452"/>
                <a:gd name="connsiteY3" fmla="*/ 90730 h 907300"/>
                <a:gd name="connsiteX4" fmla="*/ 8648452 w 8648452"/>
                <a:gd name="connsiteY4" fmla="*/ 816570 h 907300"/>
                <a:gd name="connsiteX5" fmla="*/ 8557722 w 8648452"/>
                <a:gd name="connsiteY5" fmla="*/ 907300 h 907300"/>
                <a:gd name="connsiteX6" fmla="*/ 90730 w 8648452"/>
                <a:gd name="connsiteY6" fmla="*/ 907300 h 907300"/>
                <a:gd name="connsiteX7" fmla="*/ 0 w 8648452"/>
                <a:gd name="connsiteY7" fmla="*/ 816570 h 907300"/>
                <a:gd name="connsiteX8" fmla="*/ 0 w 8648452"/>
                <a:gd name="connsiteY8" fmla="*/ 90730 h 90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452" h="907300">
                  <a:moveTo>
                    <a:pt x="0" y="90730"/>
                  </a:moveTo>
                  <a:cubicBezTo>
                    <a:pt x="0" y="40621"/>
                    <a:pt x="40621" y="0"/>
                    <a:pt x="90730" y="0"/>
                  </a:cubicBezTo>
                  <a:lnTo>
                    <a:pt x="8557722" y="0"/>
                  </a:lnTo>
                  <a:cubicBezTo>
                    <a:pt x="8607831" y="0"/>
                    <a:pt x="8648452" y="40621"/>
                    <a:pt x="8648452" y="90730"/>
                  </a:cubicBezTo>
                  <a:lnTo>
                    <a:pt x="8648452" y="816570"/>
                  </a:lnTo>
                  <a:cubicBezTo>
                    <a:pt x="8648452" y="866679"/>
                    <a:pt x="8607831" y="907300"/>
                    <a:pt x="8557722" y="907300"/>
                  </a:cubicBezTo>
                  <a:lnTo>
                    <a:pt x="90730" y="907300"/>
                  </a:lnTo>
                  <a:cubicBezTo>
                    <a:pt x="40621" y="907300"/>
                    <a:pt x="0" y="866679"/>
                    <a:pt x="0" y="816570"/>
                  </a:cubicBezTo>
                  <a:lnTo>
                    <a:pt x="0" y="90730"/>
                  </a:lnTo>
                  <a:close/>
                </a:path>
              </a:pathLst>
            </a:custGeom>
            <a:solidFill>
              <a:srgbClr val="3B4A1E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394" tIns="110394" rIns="1142449" bIns="11039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Até o séc. VII, o poder na Península Arábica era disseminado entre os clãs, sem um poder central; a religião era politeísta e Meca era o grande centro religioso.</a:t>
              </a:r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1378A285-951C-8C9E-08FE-B02B1EC09B0B}"/>
                </a:ext>
              </a:extLst>
            </p:cNvPr>
            <p:cNvSpPr/>
            <p:nvPr/>
          </p:nvSpPr>
          <p:spPr>
            <a:xfrm>
              <a:off x="981828" y="2708922"/>
              <a:ext cx="8648452" cy="907300"/>
            </a:xfrm>
            <a:custGeom>
              <a:avLst/>
              <a:gdLst>
                <a:gd name="connsiteX0" fmla="*/ 0 w 8648452"/>
                <a:gd name="connsiteY0" fmla="*/ 90730 h 907300"/>
                <a:gd name="connsiteX1" fmla="*/ 90730 w 8648452"/>
                <a:gd name="connsiteY1" fmla="*/ 0 h 907300"/>
                <a:gd name="connsiteX2" fmla="*/ 8557722 w 8648452"/>
                <a:gd name="connsiteY2" fmla="*/ 0 h 907300"/>
                <a:gd name="connsiteX3" fmla="*/ 8648452 w 8648452"/>
                <a:gd name="connsiteY3" fmla="*/ 90730 h 907300"/>
                <a:gd name="connsiteX4" fmla="*/ 8648452 w 8648452"/>
                <a:gd name="connsiteY4" fmla="*/ 816570 h 907300"/>
                <a:gd name="connsiteX5" fmla="*/ 8557722 w 8648452"/>
                <a:gd name="connsiteY5" fmla="*/ 907300 h 907300"/>
                <a:gd name="connsiteX6" fmla="*/ 90730 w 8648452"/>
                <a:gd name="connsiteY6" fmla="*/ 907300 h 907300"/>
                <a:gd name="connsiteX7" fmla="*/ 0 w 8648452"/>
                <a:gd name="connsiteY7" fmla="*/ 816570 h 907300"/>
                <a:gd name="connsiteX8" fmla="*/ 0 w 8648452"/>
                <a:gd name="connsiteY8" fmla="*/ 90730 h 90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452" h="907300">
                  <a:moveTo>
                    <a:pt x="0" y="90730"/>
                  </a:moveTo>
                  <a:cubicBezTo>
                    <a:pt x="0" y="40621"/>
                    <a:pt x="40621" y="0"/>
                    <a:pt x="90730" y="0"/>
                  </a:cubicBezTo>
                  <a:lnTo>
                    <a:pt x="8557722" y="0"/>
                  </a:lnTo>
                  <a:cubicBezTo>
                    <a:pt x="8607831" y="0"/>
                    <a:pt x="8648452" y="40621"/>
                    <a:pt x="8648452" y="90730"/>
                  </a:cubicBezTo>
                  <a:lnTo>
                    <a:pt x="8648452" y="816570"/>
                  </a:lnTo>
                  <a:cubicBezTo>
                    <a:pt x="8648452" y="866679"/>
                    <a:pt x="8607831" y="907300"/>
                    <a:pt x="8557722" y="907300"/>
                  </a:cubicBezTo>
                  <a:lnTo>
                    <a:pt x="90730" y="907300"/>
                  </a:lnTo>
                  <a:cubicBezTo>
                    <a:pt x="40621" y="907300"/>
                    <a:pt x="0" y="866679"/>
                    <a:pt x="0" y="816570"/>
                  </a:cubicBezTo>
                  <a:lnTo>
                    <a:pt x="0" y="90730"/>
                  </a:lnTo>
                  <a:close/>
                </a:path>
              </a:pathLst>
            </a:custGeom>
            <a:solidFill>
              <a:srgbClr val="8AAC46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394" tIns="110394" rIns="1345966" bIns="11039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Maomé, em 613, começa a pregar em favor do monoteísmo e funda o islamismo.</a:t>
              </a:r>
            </a:p>
          </p:txBody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C4CC8C03-EDFB-18DA-ACFD-53C7E07C7E1F}"/>
                </a:ext>
              </a:extLst>
            </p:cNvPr>
            <p:cNvSpPr/>
            <p:nvPr/>
          </p:nvSpPr>
          <p:spPr>
            <a:xfrm>
              <a:off x="1625491" y="3695429"/>
              <a:ext cx="8648452" cy="907300"/>
            </a:xfrm>
            <a:custGeom>
              <a:avLst/>
              <a:gdLst>
                <a:gd name="connsiteX0" fmla="*/ 0 w 8648452"/>
                <a:gd name="connsiteY0" fmla="*/ 90730 h 907300"/>
                <a:gd name="connsiteX1" fmla="*/ 90730 w 8648452"/>
                <a:gd name="connsiteY1" fmla="*/ 0 h 907300"/>
                <a:gd name="connsiteX2" fmla="*/ 8557722 w 8648452"/>
                <a:gd name="connsiteY2" fmla="*/ 0 h 907300"/>
                <a:gd name="connsiteX3" fmla="*/ 8648452 w 8648452"/>
                <a:gd name="connsiteY3" fmla="*/ 90730 h 907300"/>
                <a:gd name="connsiteX4" fmla="*/ 8648452 w 8648452"/>
                <a:gd name="connsiteY4" fmla="*/ 816570 h 907300"/>
                <a:gd name="connsiteX5" fmla="*/ 8557722 w 8648452"/>
                <a:gd name="connsiteY5" fmla="*/ 907300 h 907300"/>
                <a:gd name="connsiteX6" fmla="*/ 90730 w 8648452"/>
                <a:gd name="connsiteY6" fmla="*/ 907300 h 907300"/>
                <a:gd name="connsiteX7" fmla="*/ 0 w 8648452"/>
                <a:gd name="connsiteY7" fmla="*/ 816570 h 907300"/>
                <a:gd name="connsiteX8" fmla="*/ 0 w 8648452"/>
                <a:gd name="connsiteY8" fmla="*/ 90730 h 90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452" h="907300">
                  <a:moveTo>
                    <a:pt x="0" y="90730"/>
                  </a:moveTo>
                  <a:cubicBezTo>
                    <a:pt x="0" y="40621"/>
                    <a:pt x="40621" y="0"/>
                    <a:pt x="90730" y="0"/>
                  </a:cubicBezTo>
                  <a:lnTo>
                    <a:pt x="8557722" y="0"/>
                  </a:lnTo>
                  <a:cubicBezTo>
                    <a:pt x="8607831" y="0"/>
                    <a:pt x="8648452" y="40621"/>
                    <a:pt x="8648452" y="90730"/>
                  </a:cubicBezTo>
                  <a:lnTo>
                    <a:pt x="8648452" y="816570"/>
                  </a:lnTo>
                  <a:cubicBezTo>
                    <a:pt x="8648452" y="866679"/>
                    <a:pt x="8607831" y="907300"/>
                    <a:pt x="8557722" y="907300"/>
                  </a:cubicBezTo>
                  <a:lnTo>
                    <a:pt x="90730" y="907300"/>
                  </a:lnTo>
                  <a:cubicBezTo>
                    <a:pt x="40621" y="907300"/>
                    <a:pt x="0" y="866679"/>
                    <a:pt x="0" y="816570"/>
                  </a:cubicBezTo>
                  <a:lnTo>
                    <a:pt x="0" y="90730"/>
                  </a:lnTo>
                  <a:close/>
                </a:path>
              </a:pathLst>
            </a:custGeom>
            <a:solidFill>
              <a:srgbClr val="679A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394" tIns="110394" rIns="1345966" bIns="11039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Ameaçado pelo clã dos coraixitas, que eram politeístas, Maomé foge de Meca para </a:t>
              </a:r>
              <a:r>
                <a:rPr lang="pt-BR" sz="2200" kern="1200" dirty="0" err="1">
                  <a:latin typeface="Roboto" pitchFamily="2" charset="0"/>
                  <a:ea typeface="Roboto" pitchFamily="2" charset="0"/>
                </a:rPr>
                <a:t>Yatreb</a:t>
              </a: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.</a:t>
              </a: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4304F21D-F583-9772-FE92-4E1F94C97A92}"/>
                </a:ext>
              </a:extLst>
            </p:cNvPr>
            <p:cNvSpPr/>
            <p:nvPr/>
          </p:nvSpPr>
          <p:spPr>
            <a:xfrm>
              <a:off x="2271317" y="4728744"/>
              <a:ext cx="8648452" cy="907300"/>
            </a:xfrm>
            <a:custGeom>
              <a:avLst/>
              <a:gdLst>
                <a:gd name="connsiteX0" fmla="*/ 0 w 8648452"/>
                <a:gd name="connsiteY0" fmla="*/ 90730 h 907300"/>
                <a:gd name="connsiteX1" fmla="*/ 90730 w 8648452"/>
                <a:gd name="connsiteY1" fmla="*/ 0 h 907300"/>
                <a:gd name="connsiteX2" fmla="*/ 8557722 w 8648452"/>
                <a:gd name="connsiteY2" fmla="*/ 0 h 907300"/>
                <a:gd name="connsiteX3" fmla="*/ 8648452 w 8648452"/>
                <a:gd name="connsiteY3" fmla="*/ 90730 h 907300"/>
                <a:gd name="connsiteX4" fmla="*/ 8648452 w 8648452"/>
                <a:gd name="connsiteY4" fmla="*/ 816570 h 907300"/>
                <a:gd name="connsiteX5" fmla="*/ 8557722 w 8648452"/>
                <a:gd name="connsiteY5" fmla="*/ 907300 h 907300"/>
                <a:gd name="connsiteX6" fmla="*/ 90730 w 8648452"/>
                <a:gd name="connsiteY6" fmla="*/ 907300 h 907300"/>
                <a:gd name="connsiteX7" fmla="*/ 0 w 8648452"/>
                <a:gd name="connsiteY7" fmla="*/ 816570 h 907300"/>
                <a:gd name="connsiteX8" fmla="*/ 0 w 8648452"/>
                <a:gd name="connsiteY8" fmla="*/ 90730 h 90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452" h="907300">
                  <a:moveTo>
                    <a:pt x="0" y="90730"/>
                  </a:moveTo>
                  <a:cubicBezTo>
                    <a:pt x="0" y="40621"/>
                    <a:pt x="40621" y="0"/>
                    <a:pt x="90730" y="0"/>
                  </a:cubicBezTo>
                  <a:lnTo>
                    <a:pt x="8557722" y="0"/>
                  </a:lnTo>
                  <a:cubicBezTo>
                    <a:pt x="8607831" y="0"/>
                    <a:pt x="8648452" y="40621"/>
                    <a:pt x="8648452" y="90730"/>
                  </a:cubicBezTo>
                  <a:lnTo>
                    <a:pt x="8648452" y="816570"/>
                  </a:lnTo>
                  <a:cubicBezTo>
                    <a:pt x="8648452" y="866679"/>
                    <a:pt x="8607831" y="907300"/>
                    <a:pt x="8557722" y="907300"/>
                  </a:cubicBezTo>
                  <a:lnTo>
                    <a:pt x="90730" y="907300"/>
                  </a:lnTo>
                  <a:cubicBezTo>
                    <a:pt x="40621" y="907300"/>
                    <a:pt x="0" y="866679"/>
                    <a:pt x="0" y="816570"/>
                  </a:cubicBezTo>
                  <a:lnTo>
                    <a:pt x="0" y="90730"/>
                  </a:lnTo>
                  <a:close/>
                </a:path>
              </a:pathLst>
            </a:custGeom>
            <a:solidFill>
              <a:srgbClr val="8AC74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394" tIns="110394" rIns="1345966" bIns="11039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A viagem que ficou conhecida como </a:t>
              </a:r>
              <a:r>
                <a:rPr lang="pt-BR" sz="2200" kern="1200" dirty="0" err="1">
                  <a:latin typeface="Roboto" pitchFamily="2" charset="0"/>
                  <a:ea typeface="Roboto" pitchFamily="2" charset="0"/>
                </a:rPr>
                <a:t>hégira</a:t>
              </a: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, e marca o início do calendário islâmico.</a:t>
              </a:r>
            </a:p>
          </p:txBody>
        </p:sp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A874E5C5-146A-DD46-8E46-274BA1A37188}"/>
                </a:ext>
              </a:extLst>
            </p:cNvPr>
            <p:cNvSpPr/>
            <p:nvPr/>
          </p:nvSpPr>
          <p:spPr>
            <a:xfrm>
              <a:off x="2917143" y="5762059"/>
              <a:ext cx="8648452" cy="907300"/>
            </a:xfrm>
            <a:custGeom>
              <a:avLst/>
              <a:gdLst>
                <a:gd name="connsiteX0" fmla="*/ 0 w 8648452"/>
                <a:gd name="connsiteY0" fmla="*/ 90730 h 907300"/>
                <a:gd name="connsiteX1" fmla="*/ 90730 w 8648452"/>
                <a:gd name="connsiteY1" fmla="*/ 0 h 907300"/>
                <a:gd name="connsiteX2" fmla="*/ 8557722 w 8648452"/>
                <a:gd name="connsiteY2" fmla="*/ 0 h 907300"/>
                <a:gd name="connsiteX3" fmla="*/ 8648452 w 8648452"/>
                <a:gd name="connsiteY3" fmla="*/ 90730 h 907300"/>
                <a:gd name="connsiteX4" fmla="*/ 8648452 w 8648452"/>
                <a:gd name="connsiteY4" fmla="*/ 816570 h 907300"/>
                <a:gd name="connsiteX5" fmla="*/ 8557722 w 8648452"/>
                <a:gd name="connsiteY5" fmla="*/ 907300 h 907300"/>
                <a:gd name="connsiteX6" fmla="*/ 90730 w 8648452"/>
                <a:gd name="connsiteY6" fmla="*/ 907300 h 907300"/>
                <a:gd name="connsiteX7" fmla="*/ 0 w 8648452"/>
                <a:gd name="connsiteY7" fmla="*/ 816570 h 907300"/>
                <a:gd name="connsiteX8" fmla="*/ 0 w 8648452"/>
                <a:gd name="connsiteY8" fmla="*/ 90730 h 90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452" h="907300">
                  <a:moveTo>
                    <a:pt x="0" y="90730"/>
                  </a:moveTo>
                  <a:cubicBezTo>
                    <a:pt x="0" y="40621"/>
                    <a:pt x="40621" y="0"/>
                    <a:pt x="90730" y="0"/>
                  </a:cubicBezTo>
                  <a:lnTo>
                    <a:pt x="8557722" y="0"/>
                  </a:lnTo>
                  <a:cubicBezTo>
                    <a:pt x="8607831" y="0"/>
                    <a:pt x="8648452" y="40621"/>
                    <a:pt x="8648452" y="90730"/>
                  </a:cubicBezTo>
                  <a:lnTo>
                    <a:pt x="8648452" y="816570"/>
                  </a:lnTo>
                  <a:cubicBezTo>
                    <a:pt x="8648452" y="866679"/>
                    <a:pt x="8607831" y="907300"/>
                    <a:pt x="8557722" y="907300"/>
                  </a:cubicBezTo>
                  <a:lnTo>
                    <a:pt x="90730" y="907300"/>
                  </a:lnTo>
                  <a:cubicBezTo>
                    <a:pt x="40621" y="907300"/>
                    <a:pt x="0" y="866679"/>
                    <a:pt x="0" y="816570"/>
                  </a:cubicBezTo>
                  <a:lnTo>
                    <a:pt x="0" y="90730"/>
                  </a:lnTo>
                  <a:close/>
                </a:path>
              </a:pathLst>
            </a:custGeom>
            <a:solidFill>
              <a:srgbClr val="A4DE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394" tIns="110394" rIns="1345966" bIns="11039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 err="1">
                  <a:latin typeface="Roboto" pitchFamily="2" charset="0"/>
                  <a:ea typeface="Roboto" pitchFamily="2" charset="0"/>
                </a:rPr>
                <a:t>Yatreb</a:t>
              </a: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 passou a se chamar Medina, onde Maomé organizou a primeira comunidade islâmica.</a:t>
              </a: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id="{8DC372BB-178D-B313-4236-EFF6B1BD67ED}"/>
                </a:ext>
              </a:extLst>
            </p:cNvPr>
            <p:cNvSpPr/>
            <p:nvPr/>
          </p:nvSpPr>
          <p:spPr>
            <a:xfrm>
              <a:off x="8392546" y="2291633"/>
              <a:ext cx="589745" cy="589745"/>
            </a:xfrm>
            <a:custGeom>
              <a:avLst/>
              <a:gdLst>
                <a:gd name="connsiteX0" fmla="*/ 0 w 589745"/>
                <a:gd name="connsiteY0" fmla="*/ 324360 h 589745"/>
                <a:gd name="connsiteX1" fmla="*/ 132693 w 589745"/>
                <a:gd name="connsiteY1" fmla="*/ 324360 h 589745"/>
                <a:gd name="connsiteX2" fmla="*/ 132693 w 589745"/>
                <a:gd name="connsiteY2" fmla="*/ 0 h 589745"/>
                <a:gd name="connsiteX3" fmla="*/ 457052 w 589745"/>
                <a:gd name="connsiteY3" fmla="*/ 0 h 589745"/>
                <a:gd name="connsiteX4" fmla="*/ 457052 w 589745"/>
                <a:gd name="connsiteY4" fmla="*/ 324360 h 589745"/>
                <a:gd name="connsiteX5" fmla="*/ 589745 w 589745"/>
                <a:gd name="connsiteY5" fmla="*/ 324360 h 589745"/>
                <a:gd name="connsiteX6" fmla="*/ 294873 w 589745"/>
                <a:gd name="connsiteY6" fmla="*/ 589745 h 589745"/>
                <a:gd name="connsiteX7" fmla="*/ 0 w 589745"/>
                <a:gd name="connsiteY7" fmla="*/ 324360 h 589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9745" h="589745">
                  <a:moveTo>
                    <a:pt x="0" y="324360"/>
                  </a:moveTo>
                  <a:lnTo>
                    <a:pt x="132693" y="324360"/>
                  </a:lnTo>
                  <a:lnTo>
                    <a:pt x="132693" y="0"/>
                  </a:lnTo>
                  <a:lnTo>
                    <a:pt x="457052" y="0"/>
                  </a:lnTo>
                  <a:lnTo>
                    <a:pt x="457052" y="324360"/>
                  </a:lnTo>
                  <a:lnTo>
                    <a:pt x="589745" y="324360"/>
                  </a:lnTo>
                  <a:lnTo>
                    <a:pt x="294873" y="589745"/>
                  </a:lnTo>
                  <a:lnTo>
                    <a:pt x="0" y="324360"/>
                  </a:lnTo>
                  <a:close/>
                </a:path>
              </a:pathLst>
            </a:custGeom>
            <a:solidFill>
              <a:schemeClr val="bg2">
                <a:lumMod val="50000"/>
                <a:alpha val="90000"/>
              </a:schemeClr>
            </a:solidFill>
          </p:spPr>
          <p:style>
            <a:lnRef idx="2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0633" tIns="27940" rIns="160633" bIns="173902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id="{7B045E8B-BDD4-625F-F283-4954E203830E}"/>
                </a:ext>
              </a:extLst>
            </p:cNvPr>
            <p:cNvSpPr/>
            <p:nvPr/>
          </p:nvSpPr>
          <p:spPr>
            <a:xfrm>
              <a:off x="9038372" y="3324948"/>
              <a:ext cx="589745" cy="589745"/>
            </a:xfrm>
            <a:custGeom>
              <a:avLst/>
              <a:gdLst>
                <a:gd name="connsiteX0" fmla="*/ 0 w 589745"/>
                <a:gd name="connsiteY0" fmla="*/ 324360 h 589745"/>
                <a:gd name="connsiteX1" fmla="*/ 132693 w 589745"/>
                <a:gd name="connsiteY1" fmla="*/ 324360 h 589745"/>
                <a:gd name="connsiteX2" fmla="*/ 132693 w 589745"/>
                <a:gd name="connsiteY2" fmla="*/ 0 h 589745"/>
                <a:gd name="connsiteX3" fmla="*/ 457052 w 589745"/>
                <a:gd name="connsiteY3" fmla="*/ 0 h 589745"/>
                <a:gd name="connsiteX4" fmla="*/ 457052 w 589745"/>
                <a:gd name="connsiteY4" fmla="*/ 324360 h 589745"/>
                <a:gd name="connsiteX5" fmla="*/ 589745 w 589745"/>
                <a:gd name="connsiteY5" fmla="*/ 324360 h 589745"/>
                <a:gd name="connsiteX6" fmla="*/ 294873 w 589745"/>
                <a:gd name="connsiteY6" fmla="*/ 589745 h 589745"/>
                <a:gd name="connsiteX7" fmla="*/ 0 w 589745"/>
                <a:gd name="connsiteY7" fmla="*/ 324360 h 589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9745" h="589745">
                  <a:moveTo>
                    <a:pt x="0" y="324360"/>
                  </a:moveTo>
                  <a:lnTo>
                    <a:pt x="132693" y="324360"/>
                  </a:lnTo>
                  <a:lnTo>
                    <a:pt x="132693" y="0"/>
                  </a:lnTo>
                  <a:lnTo>
                    <a:pt x="457052" y="0"/>
                  </a:lnTo>
                  <a:lnTo>
                    <a:pt x="457052" y="324360"/>
                  </a:lnTo>
                  <a:lnTo>
                    <a:pt x="589745" y="324360"/>
                  </a:lnTo>
                  <a:lnTo>
                    <a:pt x="294873" y="589745"/>
                  </a:lnTo>
                  <a:lnTo>
                    <a:pt x="0" y="324360"/>
                  </a:lnTo>
                  <a:close/>
                </a:path>
              </a:pathLst>
            </a:custGeom>
            <a:solidFill>
              <a:schemeClr val="bg2">
                <a:lumMod val="50000"/>
                <a:alpha val="90000"/>
              </a:schemeClr>
            </a:solidFill>
          </p:spPr>
          <p:style>
            <a:lnRef idx="2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0633" tIns="27940" rIns="160633" bIns="173902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id="{5EC3CEED-312E-3709-C94E-3B1A5BD00BD4}"/>
                </a:ext>
              </a:extLst>
            </p:cNvPr>
            <p:cNvSpPr/>
            <p:nvPr/>
          </p:nvSpPr>
          <p:spPr>
            <a:xfrm>
              <a:off x="9684198" y="4343141"/>
              <a:ext cx="589745" cy="589745"/>
            </a:xfrm>
            <a:custGeom>
              <a:avLst/>
              <a:gdLst>
                <a:gd name="connsiteX0" fmla="*/ 0 w 589745"/>
                <a:gd name="connsiteY0" fmla="*/ 324360 h 589745"/>
                <a:gd name="connsiteX1" fmla="*/ 132693 w 589745"/>
                <a:gd name="connsiteY1" fmla="*/ 324360 h 589745"/>
                <a:gd name="connsiteX2" fmla="*/ 132693 w 589745"/>
                <a:gd name="connsiteY2" fmla="*/ 0 h 589745"/>
                <a:gd name="connsiteX3" fmla="*/ 457052 w 589745"/>
                <a:gd name="connsiteY3" fmla="*/ 0 h 589745"/>
                <a:gd name="connsiteX4" fmla="*/ 457052 w 589745"/>
                <a:gd name="connsiteY4" fmla="*/ 324360 h 589745"/>
                <a:gd name="connsiteX5" fmla="*/ 589745 w 589745"/>
                <a:gd name="connsiteY5" fmla="*/ 324360 h 589745"/>
                <a:gd name="connsiteX6" fmla="*/ 294873 w 589745"/>
                <a:gd name="connsiteY6" fmla="*/ 589745 h 589745"/>
                <a:gd name="connsiteX7" fmla="*/ 0 w 589745"/>
                <a:gd name="connsiteY7" fmla="*/ 324360 h 589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9745" h="589745">
                  <a:moveTo>
                    <a:pt x="0" y="324360"/>
                  </a:moveTo>
                  <a:lnTo>
                    <a:pt x="132693" y="324360"/>
                  </a:lnTo>
                  <a:lnTo>
                    <a:pt x="132693" y="0"/>
                  </a:lnTo>
                  <a:lnTo>
                    <a:pt x="457052" y="0"/>
                  </a:lnTo>
                  <a:lnTo>
                    <a:pt x="457052" y="324360"/>
                  </a:lnTo>
                  <a:lnTo>
                    <a:pt x="589745" y="324360"/>
                  </a:lnTo>
                  <a:lnTo>
                    <a:pt x="294873" y="589745"/>
                  </a:lnTo>
                  <a:lnTo>
                    <a:pt x="0" y="324360"/>
                  </a:lnTo>
                  <a:close/>
                </a:path>
              </a:pathLst>
            </a:custGeom>
            <a:solidFill>
              <a:schemeClr val="bg2">
                <a:lumMod val="50000"/>
                <a:alpha val="90000"/>
              </a:schemeClr>
            </a:solidFill>
          </p:spPr>
          <p:style>
            <a:lnRef idx="2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0633" tIns="27940" rIns="160633" bIns="173902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5" name="Forma Livre: Forma 14">
              <a:extLst>
                <a:ext uri="{FF2B5EF4-FFF2-40B4-BE49-F238E27FC236}">
                  <a16:creationId xmlns:a16="http://schemas.microsoft.com/office/drawing/2014/main" id="{2685726C-5ACC-D2F6-CB0F-CAF69E01A618}"/>
                </a:ext>
              </a:extLst>
            </p:cNvPr>
            <p:cNvSpPr/>
            <p:nvPr/>
          </p:nvSpPr>
          <p:spPr>
            <a:xfrm>
              <a:off x="10330024" y="5386537"/>
              <a:ext cx="589745" cy="589745"/>
            </a:xfrm>
            <a:custGeom>
              <a:avLst/>
              <a:gdLst>
                <a:gd name="connsiteX0" fmla="*/ 0 w 589745"/>
                <a:gd name="connsiteY0" fmla="*/ 324360 h 589745"/>
                <a:gd name="connsiteX1" fmla="*/ 132693 w 589745"/>
                <a:gd name="connsiteY1" fmla="*/ 324360 h 589745"/>
                <a:gd name="connsiteX2" fmla="*/ 132693 w 589745"/>
                <a:gd name="connsiteY2" fmla="*/ 0 h 589745"/>
                <a:gd name="connsiteX3" fmla="*/ 457052 w 589745"/>
                <a:gd name="connsiteY3" fmla="*/ 0 h 589745"/>
                <a:gd name="connsiteX4" fmla="*/ 457052 w 589745"/>
                <a:gd name="connsiteY4" fmla="*/ 324360 h 589745"/>
                <a:gd name="connsiteX5" fmla="*/ 589745 w 589745"/>
                <a:gd name="connsiteY5" fmla="*/ 324360 h 589745"/>
                <a:gd name="connsiteX6" fmla="*/ 294873 w 589745"/>
                <a:gd name="connsiteY6" fmla="*/ 589745 h 589745"/>
                <a:gd name="connsiteX7" fmla="*/ 0 w 589745"/>
                <a:gd name="connsiteY7" fmla="*/ 324360 h 589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9745" h="589745">
                  <a:moveTo>
                    <a:pt x="0" y="324360"/>
                  </a:moveTo>
                  <a:lnTo>
                    <a:pt x="132693" y="324360"/>
                  </a:lnTo>
                  <a:lnTo>
                    <a:pt x="132693" y="0"/>
                  </a:lnTo>
                  <a:lnTo>
                    <a:pt x="457052" y="0"/>
                  </a:lnTo>
                  <a:lnTo>
                    <a:pt x="457052" y="324360"/>
                  </a:lnTo>
                  <a:lnTo>
                    <a:pt x="589745" y="324360"/>
                  </a:lnTo>
                  <a:lnTo>
                    <a:pt x="294873" y="589745"/>
                  </a:lnTo>
                  <a:lnTo>
                    <a:pt x="0" y="324360"/>
                  </a:lnTo>
                  <a:close/>
                </a:path>
              </a:pathLst>
            </a:custGeom>
            <a:solidFill>
              <a:schemeClr val="bg2">
                <a:lumMod val="50000"/>
                <a:alpha val="90000"/>
              </a:schemeClr>
            </a:solidFill>
          </p:spPr>
          <p:style>
            <a:lnRef idx="2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6983" tIns="34290" rIns="166983" bIns="180252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700" kern="1200" dirty="0">
                <a:latin typeface="Roboto" pitchFamily="2" charset="0"/>
                <a:ea typeface="Roboto" pitchFamily="2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465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61974"/>
            <a:ext cx="10969943" cy="855663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Expansão islâmica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50302199"/>
              </p:ext>
            </p:extLst>
          </p:nvPr>
        </p:nvGraphicFramePr>
        <p:xfrm>
          <a:off x="527244" y="1541016"/>
          <a:ext cx="11038351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173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287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islamismo na África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83066970"/>
              </p:ext>
            </p:extLst>
          </p:nvPr>
        </p:nvGraphicFramePr>
        <p:xfrm>
          <a:off x="527244" y="2312007"/>
          <a:ext cx="11134337" cy="4645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E887DAA-D1BE-6331-820F-6E1582F876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7987" y="1444613"/>
            <a:ext cx="7488833" cy="18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2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Civilizações africanas: Gana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52142234"/>
              </p:ext>
            </p:extLst>
          </p:nvPr>
        </p:nvGraphicFramePr>
        <p:xfrm>
          <a:off x="1295129" y="1916832"/>
          <a:ext cx="94065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2048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Civilizações africanas: Mali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03052766"/>
              </p:ext>
            </p:extLst>
          </p:nvPr>
        </p:nvGraphicFramePr>
        <p:xfrm>
          <a:off x="1295129" y="1916832"/>
          <a:ext cx="94065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4938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Civilizações africanas: iorubás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23107044"/>
              </p:ext>
            </p:extLst>
          </p:nvPr>
        </p:nvGraphicFramePr>
        <p:xfrm>
          <a:off x="1295129" y="1916832"/>
          <a:ext cx="94065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2663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Civilizações africanas: bantos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09294942"/>
              </p:ext>
            </p:extLst>
          </p:nvPr>
        </p:nvGraphicFramePr>
        <p:xfrm>
          <a:off x="1295129" y="1916832"/>
          <a:ext cx="94065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0042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5911</TotalTime>
  <Words>587</Words>
  <Application>Microsoft Office PowerPoint</Application>
  <PresentationFormat>Personalizar</PresentationFormat>
  <Paragraphs>50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Wingdings</vt:lpstr>
      <vt:lpstr>Tema do Office</vt:lpstr>
      <vt:lpstr>Apresentação do PowerPoint</vt:lpstr>
      <vt:lpstr> O Islã e a África</vt:lpstr>
      <vt:lpstr>Origens do Islamismo</vt:lpstr>
      <vt:lpstr>Expansão islâmica</vt:lpstr>
      <vt:lpstr>O islamismo na África</vt:lpstr>
      <vt:lpstr>Civilizações africanas: Gana</vt:lpstr>
      <vt:lpstr>Civilizações africanas: Mali</vt:lpstr>
      <vt:lpstr>Civilizações africanas: iorubás</vt:lpstr>
      <vt:lpstr>Civilizações africanas: bantos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323</cp:revision>
  <dcterms:created xsi:type="dcterms:W3CDTF">2019-03-18T13:54:34Z</dcterms:created>
  <dcterms:modified xsi:type="dcterms:W3CDTF">2023-06-22T12:10:34Z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