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22" r:id="rId5"/>
    <p:sldId id="412" r:id="rId6"/>
    <p:sldId id="379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FBDA-E968-B044-8738-BC62F46A3DA9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AACF-44A4-F749-B325-AC0416EE77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97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4D9F-C0A9-B64F-B047-87B6D5D74FB9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A9CC3-3A57-F340-ABD8-CA65F5DFB8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3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28256" y="230752"/>
            <a:ext cx="1420923" cy="348813"/>
            <a:chOff x="9551599" y="158572"/>
            <a:chExt cx="2443527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51599" y="158572"/>
              <a:ext cx="1398171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Clima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079416" y="230752"/>
            <a:ext cx="1869764" cy="348813"/>
            <a:chOff x="8779738" y="158572"/>
            <a:chExt cx="3215388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79738" y="158572"/>
              <a:ext cx="217003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Vegetação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8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8"/>
          <a:stretch/>
        </p:blipFill>
        <p:spPr>
          <a:xfrm>
            <a:off x="1" y="1"/>
            <a:ext cx="9345336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60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2865" y="1373916"/>
            <a:ext cx="57634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 grande destaque econômico é o agronegócio. A região é responsável por cerca de metade da soja e do milho colhidos no Brasil, que está entre os maiores produtores do mundo. Também apresenta </a:t>
            </a:r>
          </a:p>
          <a:p>
            <a:pPr lvl="0"/>
            <a:r>
              <a:rPr lang="pt-BR" sz="2400" dirty="0"/>
              <a:t>o maior rebanho de bovinos do país.</a:t>
            </a:r>
          </a:p>
          <a:p>
            <a:pPr lvl="0"/>
            <a:r>
              <a:rPr lang="pt-BR" sz="2400" dirty="0"/>
              <a:t>A partir da década de 1960, o Governo Federal colocou em prática planos estratégicos para ocupar, povoar e integrar </a:t>
            </a:r>
          </a:p>
          <a:p>
            <a:pPr lvl="0"/>
            <a:r>
              <a:rPr lang="pt-BR" sz="2400" dirty="0"/>
              <a:t>o Centro-Oeste. A construção de Brasília, a expansão da fronteira agrícola e a construção de rodovias foram as principais ações realizadas, que atraíram muitos migrantes, especialmente da região Sul.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45476" y="1486257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45476" y="3588365"/>
            <a:ext cx="404522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578077" y="610712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750" y="485712"/>
            <a:ext cx="512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Centro-Oeste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E757A77-3BB9-DAC9-2B91-6980804B2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733" y="1373916"/>
            <a:ext cx="3193336" cy="32493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851F476-38FD-609C-9F6D-4F2F4A9AA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62" y="2544987"/>
            <a:ext cx="3193336" cy="319333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21E8A13-34DC-0672-A11D-ED547A3DB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729" y="5840309"/>
            <a:ext cx="5932369" cy="5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3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284024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283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D5D94B-690E-72AB-3E31-9C61207FB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688" y="1362363"/>
            <a:ext cx="7884915" cy="54436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3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1429" y="1373916"/>
            <a:ext cx="10460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partir da década de 1970, boa parte da população rural do Sul deixou o campo por causa do avanço das grandes propriedades monocultoras (especialmente cana-de-açúcar e soja) e da mecanização da produção.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Muitos migraram para as cidades; outros para o campo do Centro-Oeste e do Norte; outros para o Paraguai.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Com grande produção rural, o Sul tem destaque nas indústrias têxteis e alimentícias, que estão associadas à sua produção agropecuária. 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931987"/>
            <a:ext cx="404522" cy="413472"/>
          </a:xfrm>
          <a:prstGeom prst="rect">
            <a:avLst/>
          </a:prstGeom>
        </p:spPr>
      </p:pic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028805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304183" y="651024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546180"/>
            <a:ext cx="283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25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4051" y="2695562"/>
            <a:ext cx="8128034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Regiões brasileiras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9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866958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73233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96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7445254-D477-4A87-BBA9-03EFD67BB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886" y="1321662"/>
            <a:ext cx="8433890" cy="5463694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9153760B-3C0D-4306-26C5-946B7AAF234C}"/>
              </a:ext>
            </a:extLst>
          </p:cNvPr>
          <p:cNvSpPr txBox="1"/>
          <p:nvPr/>
        </p:nvSpPr>
        <p:spPr>
          <a:xfrm>
            <a:off x="2839248" y="1327670"/>
            <a:ext cx="48556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  <a:p>
            <a:endParaRPr lang="en-US" sz="8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54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85527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46180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1429" y="1373916"/>
            <a:ext cx="1046037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Muitas comunidades estão localizadas no interior da Floresta Amazônica, </a:t>
            </a:r>
          </a:p>
          <a:p>
            <a:pPr lvl="0"/>
            <a:r>
              <a:rPr lang="pt-BR" sz="2400" dirty="0"/>
              <a:t>como as comunidades ribeirinhas e os indígenas. </a:t>
            </a:r>
          </a:p>
          <a:p>
            <a:pPr lvl="0"/>
            <a:r>
              <a:rPr lang="pt-BR" sz="2400" dirty="0"/>
              <a:t>No entanto, mais de 75% da população regional vive em cidades.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Os rios representam a principal via de transporte para o fluxo diário </a:t>
            </a:r>
          </a:p>
          <a:p>
            <a:pPr lvl="0"/>
            <a:r>
              <a:rPr lang="pt-BR" sz="2400" dirty="0"/>
              <a:t>de pessoas e mercadorias. 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presença de rios volumosos com potencial para geração de energia é um dos fatores que tornam a região atrativa para a construção de usinas hidrelétricas.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construção das usinas provoca impactos socioambientais. Por isso, esses projetos enfrentam resistência de ambientalistas, indígenas, comunidades ribeirinhas, movimentos sociais, organizações não governamentais (ONGs), </a:t>
            </a:r>
          </a:p>
          <a:p>
            <a:pPr lvl="0"/>
            <a:r>
              <a:rPr lang="pt-BR" sz="2400" dirty="0"/>
              <a:t>entre outros.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955077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051895"/>
            <a:ext cx="404522" cy="413472"/>
          </a:xfrm>
          <a:prstGeom prst="rect">
            <a:avLst/>
          </a:prstGeom>
        </p:spPr>
      </p:pic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171804"/>
            <a:ext cx="404522" cy="413472"/>
          </a:xfrm>
          <a:prstGeom prst="rect">
            <a:avLst/>
          </a:prstGeom>
        </p:spPr>
      </p:pic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00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65531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61975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4EC66D0-6DF0-D348-5930-A3DD6314F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7" y="1454866"/>
            <a:ext cx="8100191" cy="536705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8FFF89-B792-FC81-2041-60409FA65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648" y="1454866"/>
            <a:ext cx="3711903" cy="37037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E4DBFB3-38EF-DA88-4906-2A9711E7D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8517" y="5177931"/>
            <a:ext cx="2220369" cy="48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4139" y="1373916"/>
            <a:ext cx="70725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partir dos anos 1990, muitas empresas instalaram-se no Nordeste, atraídas pelo menor custo da mão de obra e por incentivos oferecidos pelos governos de alguns estados e municípios nordestinos, como terrenos a preços baixos e redução ou mesmo isenção de impostos.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 irrigação favoreceu o desenvolvimento e o crescimento da produção agrícola em áreas do Agreste e Sertão.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Muitos migrantes nordestinos voltaram para a região, </a:t>
            </a:r>
          </a:p>
          <a:p>
            <a:pPr lvl="0"/>
            <a:r>
              <a:rPr lang="pt-BR" sz="2400" dirty="0"/>
              <a:t>em um processo chamado migração de retorno.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71112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71112" y="3345459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71112" y="4442277"/>
            <a:ext cx="404522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24418" y="570400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751" y="485712"/>
            <a:ext cx="485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Nordeste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0F8E3AD-FBD7-3902-DC6C-C16DE612D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872" y="1511895"/>
            <a:ext cx="4268014" cy="48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00289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626804"/>
            <a:ext cx="397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2545E52B-39E3-893E-8544-A1497F077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375" y="1399519"/>
            <a:ext cx="7745511" cy="53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1429" y="1373916"/>
            <a:ext cx="104603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 processo da industrialização brasileira teve início na região Sudeste. As diversas indústrias atraíram milhares de migrantes e contribuíram para que a região se tornasse a mais urbanizada do país.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As regiões metropolitanas de São Paulo, Rio de Janeiro e Belo Horizonte são as que apresentam maior concentração de indústrias e pessoas.</a:t>
            </a:r>
            <a:br>
              <a:rPr lang="pt-BR" sz="2400" dirty="0"/>
            </a:br>
            <a:endParaRPr lang="en-US" sz="2400" dirty="0"/>
          </a:p>
          <a:p>
            <a:pPr lvl="0"/>
            <a:r>
              <a:rPr lang="pt-BR" sz="2400" dirty="0"/>
              <a:t>A região Sudeste é o centro econômico do país, abrigando sedes de importantes empresas industriais, comerciais e de serviços, como grandes bancos, supermercados, lojas de departamento, entre outras.</a:t>
            </a:r>
            <a:br>
              <a:rPr lang="pt-BR" sz="2400" dirty="0"/>
            </a:br>
            <a:endParaRPr lang="en-US" sz="2400" dirty="0"/>
          </a:p>
          <a:p>
            <a:pPr lvl="0"/>
            <a:r>
              <a:rPr lang="pt-BR" sz="2400" dirty="0"/>
              <a:t>Tem a maior rede de transportes do Brasil.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pt-BR" sz="2400" dirty="0"/>
              <a:t>É a maior produtora de diversos itens agrícolas.</a:t>
            </a:r>
            <a:endParaRPr lang="en-US" sz="2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511895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931987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028805"/>
            <a:ext cx="404522" cy="413472"/>
          </a:xfrm>
          <a:prstGeom prst="rect">
            <a:avLst/>
          </a:prstGeom>
        </p:spPr>
      </p:pic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60766" y="570400"/>
            <a:ext cx="404521" cy="4134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751" y="566336"/>
            <a:ext cx="397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Sudeste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471987"/>
            <a:ext cx="404522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6223423"/>
            <a:ext cx="404522" cy="413472"/>
          </a:xfrm>
          <a:prstGeom prst="rect">
            <a:avLst/>
          </a:prstGeom>
        </p:spPr>
      </p:pic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89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436964" y="570400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0" y="566336"/>
            <a:ext cx="512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Região Centro-Oeste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A773FD8-D21F-B3DE-309B-977F32171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957" y="1450505"/>
            <a:ext cx="5915403" cy="53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3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6D7AA-F6B9-4612-B3E3-46E3ABDE1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2EFAD-A847-4763-B369-FF7414429A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FDE2B0-DF79-4CAB-8187-E10733CF62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505</Words>
  <Application>Microsoft Office PowerPoint</Application>
  <PresentationFormat>Personalizar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386</cp:revision>
  <dcterms:created xsi:type="dcterms:W3CDTF">2019-06-18T13:03:29Z</dcterms:created>
  <dcterms:modified xsi:type="dcterms:W3CDTF">2023-08-07T12:03:24Z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