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422" r:id="rId5"/>
    <p:sldId id="387" r:id="rId6"/>
    <p:sldId id="365" r:id="rId7"/>
    <p:sldId id="388" r:id="rId8"/>
    <p:sldId id="389" r:id="rId9"/>
    <p:sldId id="375" r:id="rId10"/>
    <p:sldId id="390" r:id="rId11"/>
    <p:sldId id="391" r:id="rId12"/>
    <p:sldId id="392" r:id="rId13"/>
    <p:sldId id="393" r:id="rId14"/>
    <p:sldId id="394" r:id="rId15"/>
    <p:sldId id="395" r:id="rId16"/>
    <p:sldId id="396" r:id="rId17"/>
    <p:sldId id="397" r:id="rId18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 Bairrada" initials="AB" lastIdx="25" clrIdx="0"/>
  <p:cmAuthor id="2" name="Lilian Semenichin Nogueira" initials="LSN" lastIdx="1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E06"/>
    <a:srgbClr val="20252E"/>
    <a:srgbClr val="666329"/>
    <a:srgbClr val="496665"/>
    <a:srgbClr val="755274"/>
    <a:srgbClr val="3D94D2"/>
    <a:srgbClr val="132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44" autoAdjust="0"/>
    <p:restoredTop sz="99435" autoAdjust="0"/>
  </p:normalViewPr>
  <p:slideViewPr>
    <p:cSldViewPr snapToGrid="0" snapToObjects="1">
      <p:cViewPr varScale="1">
        <p:scale>
          <a:sx n="72" d="100"/>
          <a:sy n="72" d="100"/>
        </p:scale>
        <p:origin x="618" y="7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9FBDA-E968-B044-8738-BC62F46A3DA9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AAACF-44A4-F749-B325-AC0416EE775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979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34D9F-C0A9-B64F-B047-87B6D5D74FB9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A9CC3-3A57-F340-ABD8-CA65F5DFB84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338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c7b04498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c7b04498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658E-18A4-BC4B-955A-9DFF7539C5F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303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801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6888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82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2758319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80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406102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80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3366851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75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8052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10528256" y="230752"/>
            <a:ext cx="1420923" cy="348813"/>
            <a:chOff x="9551599" y="158572"/>
            <a:chExt cx="2443527" cy="599844"/>
          </a:xfrm>
        </p:grpSpPr>
        <p:pic>
          <p:nvPicPr>
            <p:cNvPr id="12" name="Picture 11" descr="Screen Shot 2019-06-18 at 10.35.34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8" b="14235"/>
            <a:stretch/>
          </p:blipFill>
          <p:spPr>
            <a:xfrm>
              <a:off x="11103879" y="175764"/>
              <a:ext cx="891247" cy="44420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551599" y="158572"/>
              <a:ext cx="1398171" cy="59984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pt-BR" sz="2000" spc="-150" dirty="0">
                  <a:solidFill>
                    <a:srgbClr val="132339"/>
                  </a:solidFill>
                  <a:latin typeface="Aptifer Slab LT W01 Bold"/>
                  <a:cs typeface="Aptifer Slab LT W01 Bold"/>
                </a:rPr>
                <a:t>Clima</a:t>
              </a:r>
              <a:endParaRPr lang="en-US" sz="2000" spc="-150" dirty="0">
                <a:solidFill>
                  <a:srgbClr val="132339"/>
                </a:solidFill>
                <a:latin typeface="Aptifer Slab LT W01 Bold"/>
                <a:cs typeface="Aptifer Slab LT W01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166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10079416" y="230752"/>
            <a:ext cx="1869764" cy="348813"/>
            <a:chOff x="8779738" y="158572"/>
            <a:chExt cx="3215388" cy="599844"/>
          </a:xfrm>
        </p:grpSpPr>
        <p:pic>
          <p:nvPicPr>
            <p:cNvPr id="12" name="Picture 11" descr="Screen Shot 2019-06-18 at 10.35.34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8" b="14235"/>
            <a:stretch/>
          </p:blipFill>
          <p:spPr>
            <a:xfrm>
              <a:off x="11103879" y="175764"/>
              <a:ext cx="891247" cy="44420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779738" y="158572"/>
              <a:ext cx="2170032" cy="59984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pt-BR" sz="2000" spc="-150" dirty="0">
                  <a:solidFill>
                    <a:srgbClr val="132339"/>
                  </a:solidFill>
                  <a:latin typeface="Aptifer Slab LT W01 Bold"/>
                  <a:cs typeface="Aptifer Slab LT W01 Bold"/>
                </a:rPr>
                <a:t>Vegetação</a:t>
              </a:r>
              <a:endParaRPr lang="en-US" sz="2000" spc="-150" dirty="0">
                <a:solidFill>
                  <a:srgbClr val="132339"/>
                </a:solidFill>
                <a:latin typeface="Aptifer Slab LT W01 Bold"/>
                <a:cs typeface="Aptifer Slab LT W01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7605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F658E-18A4-BC4B-955A-9DFF7539C5F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82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58" r:id="rId10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06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28"/>
          <a:stretch/>
        </p:blipFill>
        <p:spPr>
          <a:xfrm>
            <a:off x="1" y="1"/>
            <a:ext cx="9345336" cy="6858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2605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900710" y="671180"/>
            <a:ext cx="404521" cy="413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751" y="485712"/>
            <a:ext cx="4613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Fatores climáticos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89751" y="1202790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A827F7F-C533-BAE8-2219-15C40E4F9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8690" y="1211983"/>
            <a:ext cx="3705312" cy="353282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C381FCD-2C8F-0A65-E926-753178B1D1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4001" y="1211580"/>
            <a:ext cx="3696041" cy="393708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42146FB-92FA-9B8C-AC2E-DA966CA409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751" y="1311736"/>
            <a:ext cx="3133725" cy="1514475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B2800479-D60F-BF11-8150-FAE1AAC99B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751" y="2950396"/>
            <a:ext cx="2971800" cy="84772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17E4BE04-9082-BA49-F5FD-951A2AAD69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751" y="3922306"/>
            <a:ext cx="3076575" cy="1076325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203D97B0-32A1-17F7-6D39-E6AE625F2A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9751" y="5148667"/>
            <a:ext cx="2914650" cy="1238250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E60B9367-0347-A907-C9CE-38B30F7EF3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4824" y="4812579"/>
            <a:ext cx="304800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44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057577" y="590556"/>
            <a:ext cx="404521" cy="413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751" y="485712"/>
            <a:ext cx="3770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Tipos de clima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52222" y="2008908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E1F57E3-DCCF-5498-4354-F4B819F16E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150" y="1032609"/>
            <a:ext cx="6658877" cy="516589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7A7567F-98D7-8A6C-26E2-9A2F4E0C61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071" y="1237383"/>
            <a:ext cx="2690736" cy="139264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B998FAF7-0FDA-E32B-5705-7B424E0D23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071" y="2824219"/>
            <a:ext cx="2174940" cy="100580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192F5182-1E5F-FF6C-B429-FF754AAAC6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070" y="4073931"/>
            <a:ext cx="2957231" cy="1194928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77102095-3313-A67A-8051-FE4148B28B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071" y="5506601"/>
            <a:ext cx="2604770" cy="85966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EF0604F8-2727-3E55-8A89-077CE19B32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27502" y="1966993"/>
            <a:ext cx="2876233" cy="1280173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EFE874BF-4F75-BC3E-506C-B3BE438FD9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27502" y="3420249"/>
            <a:ext cx="2493315" cy="160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32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3093619" y="630868"/>
            <a:ext cx="404521" cy="413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752" y="485712"/>
            <a:ext cx="2685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Vegetação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52222" y="2008908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E1E67E7-8812-7BBA-33C3-ADB54DE08D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4678" y="1044340"/>
            <a:ext cx="7475762" cy="571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4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074959" y="610712"/>
            <a:ext cx="404521" cy="413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752" y="485712"/>
            <a:ext cx="40244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Devastação da biodiversidade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52222" y="2008908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9752" y="2076622"/>
            <a:ext cx="733598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dirty="0"/>
              <a:t>As áreas originalmente ocupadas pelas formações vegetais nativas</a:t>
            </a:r>
          </a:p>
          <a:p>
            <a:pPr lvl="0"/>
            <a:r>
              <a:rPr lang="pt-BR" sz="2000" dirty="0"/>
              <a:t>vêm sendo progressivamente devastadas pela ocupação humana </a:t>
            </a:r>
          </a:p>
          <a:p>
            <a:pPr lvl="0"/>
            <a:r>
              <a:rPr lang="pt-BR" sz="2000" dirty="0"/>
              <a:t>e pelo desenvolvimento de atividades econômicas, desde a chegada </a:t>
            </a:r>
          </a:p>
          <a:p>
            <a:pPr lvl="0"/>
            <a:r>
              <a:rPr lang="pt-BR" sz="2000" dirty="0"/>
              <a:t>dos europeus no início do século XVI.</a:t>
            </a:r>
          </a:p>
          <a:p>
            <a:pPr lvl="0"/>
            <a:r>
              <a:rPr lang="pt-BR" sz="2000" dirty="0"/>
              <a:t>A devastação da Mata Atlântica começou no século XVI, </a:t>
            </a:r>
          </a:p>
          <a:p>
            <a:pPr lvl="0"/>
            <a:r>
              <a:rPr lang="pt-BR" sz="2000" dirty="0"/>
              <a:t>com a intensa extração do pau-brasil. Ao longo do tempo, </a:t>
            </a:r>
          </a:p>
          <a:p>
            <a:pPr lvl="0"/>
            <a:r>
              <a:rPr lang="pt-BR" sz="2000" dirty="0"/>
              <a:t>a ocupação humana foi se intensificando, com expansão de áreas agrícolas</a:t>
            </a:r>
          </a:p>
          <a:p>
            <a:pPr lvl="0"/>
            <a:r>
              <a:rPr lang="pt-BR" sz="2000" dirty="0"/>
              <a:t>e urbanas, abertura de estradas, surgimento e crescimento de cidades etc.</a:t>
            </a:r>
          </a:p>
          <a:p>
            <a:pPr lvl="0"/>
            <a:r>
              <a:rPr lang="pt-BR" sz="2000" dirty="0"/>
              <a:t>A Mata de Araucárias é a formação vegetal nativa que foi mais devastada </a:t>
            </a:r>
          </a:p>
          <a:p>
            <a:pPr lvl="0"/>
            <a:r>
              <a:rPr lang="pt-BR" sz="2000" dirty="0"/>
              <a:t>em todo o território brasileiro, em função da retirada de madeira </a:t>
            </a:r>
          </a:p>
          <a:p>
            <a:pPr lvl="0"/>
            <a:r>
              <a:rPr lang="pt-BR" sz="2000" dirty="0"/>
              <a:t>para exploração da erva-mate e introdução de pastagens, áreas agrícolas e cidades.</a:t>
            </a:r>
            <a:endParaRPr lang="en-US" sz="2000" dirty="0"/>
          </a:p>
        </p:txBody>
      </p:sp>
      <p:pic>
        <p:nvPicPr>
          <p:cNvPr id="11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72F6227-FE6A-A390-219E-E4447E391D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6875" y="2076622"/>
            <a:ext cx="4082198" cy="419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67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357185" y="691336"/>
            <a:ext cx="404521" cy="413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752" y="485712"/>
            <a:ext cx="40244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Devastação da biodiversidade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52222" y="2008908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2344246"/>
            <a:ext cx="404522" cy="4134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56478" y="2251882"/>
            <a:ext cx="10388156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pt-BR" sz="2000" dirty="0"/>
              <a:t>O desmatamento da Floresta Amazônica ocorre em razão de queimadas, extração de madeira, </a:t>
            </a:r>
          </a:p>
          <a:p>
            <a:pPr lvl="0"/>
            <a:r>
              <a:rPr lang="pt-BR" sz="2000" dirty="0"/>
              <a:t>exploração mineral, construção de hidrelétricas, criação de gado e agricultura, </a:t>
            </a:r>
            <a:br>
              <a:rPr lang="pt-BR" sz="2000" dirty="0"/>
            </a:br>
            <a:r>
              <a:rPr lang="pt-BR" sz="2000" dirty="0"/>
              <a:t>com destaque para a expansão do cultivo de soja.</a:t>
            </a:r>
            <a:br>
              <a:rPr lang="pt-BR" sz="2000" dirty="0"/>
            </a:br>
            <a:endParaRPr lang="en-US" sz="2000" dirty="0"/>
          </a:p>
          <a:p>
            <a:pPr lvl="0"/>
            <a:r>
              <a:rPr lang="pt-BR" sz="2000" dirty="0"/>
              <a:t>A expansão da ocupação humana e da atividade agropecuária é o principal fator </a:t>
            </a:r>
            <a:br>
              <a:rPr lang="pt-BR" sz="2000" dirty="0"/>
            </a:br>
            <a:r>
              <a:rPr lang="pt-BR" sz="2000" dirty="0"/>
              <a:t>responsáveis pela sua redução do Cerrado, com destaque para o plantio de soja </a:t>
            </a:r>
            <a:br>
              <a:rPr lang="pt-BR" sz="2000" dirty="0"/>
            </a:br>
            <a:r>
              <a:rPr lang="pt-BR" sz="2000" dirty="0"/>
              <a:t>e a formação de pastos para o gado bovino.</a:t>
            </a:r>
            <a:br>
              <a:rPr lang="pt-BR" sz="2000" dirty="0"/>
            </a:br>
            <a:endParaRPr lang="en-US" sz="2000" dirty="0"/>
          </a:p>
          <a:p>
            <a:pPr lvl="0"/>
            <a:r>
              <a:rPr lang="pt-BR" sz="2000" dirty="0"/>
              <a:t>A pecuária e os cultivos de trigo, soja, eucaliptos e pinus para a produção de celulose </a:t>
            </a:r>
            <a:br>
              <a:rPr lang="pt-BR" sz="2000" dirty="0"/>
            </a:br>
            <a:r>
              <a:rPr lang="pt-BR" sz="2000" dirty="0"/>
              <a:t>são as principais atividades que devastam os Campos na região Sul.</a:t>
            </a:r>
            <a:br>
              <a:rPr lang="pt-BR" sz="2000" dirty="0"/>
            </a:br>
            <a:endParaRPr lang="en-US" sz="2000" dirty="0"/>
          </a:p>
          <a:p>
            <a:pPr lvl="0"/>
            <a:r>
              <a:rPr lang="pt-BR" sz="2000" dirty="0"/>
              <a:t>Cerca de 46% da vegetação nativa da Caatinga foi devastada principalmente pelo </a:t>
            </a:r>
            <a:br>
              <a:rPr lang="pt-BR" sz="2000" dirty="0"/>
            </a:br>
            <a:r>
              <a:rPr lang="pt-BR" sz="2000" dirty="0" err="1"/>
              <a:t>pisoteamento</a:t>
            </a:r>
            <a:r>
              <a:rPr lang="pt-BR" sz="2000" dirty="0"/>
              <a:t> do gado, pelo uso de técnicas agrícolas inadequadas </a:t>
            </a:r>
            <a:br>
              <a:rPr lang="pt-BR" sz="2000" dirty="0"/>
            </a:br>
            <a:r>
              <a:rPr lang="pt-BR" sz="2000" dirty="0"/>
              <a:t>(desmatamento seguido de queimada), pela implantação de grandes polos de agricultura irrigada.</a:t>
            </a:r>
            <a:endParaRPr lang="en-US" sz="2000" dirty="0"/>
          </a:p>
        </p:txBody>
      </p:sp>
      <p:pic>
        <p:nvPicPr>
          <p:cNvPr id="9" name="Picture 8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3856701"/>
            <a:ext cx="404522" cy="413472"/>
          </a:xfrm>
          <a:prstGeom prst="rect">
            <a:avLst/>
          </a:prstGeom>
        </p:spPr>
      </p:pic>
      <p:pic>
        <p:nvPicPr>
          <p:cNvPr id="10" name="Picture 9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5392246"/>
            <a:ext cx="404522" cy="413472"/>
          </a:xfrm>
          <a:prstGeom prst="rect">
            <a:avLst/>
          </a:prstGeom>
        </p:spPr>
      </p:pic>
      <p:pic>
        <p:nvPicPr>
          <p:cNvPr id="11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2332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70816" y="2695562"/>
            <a:ext cx="9533379" cy="190205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7200" spc="-15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Dinâmica da natureza</a:t>
            </a:r>
          </a:p>
          <a:p>
            <a:pPr>
              <a:lnSpc>
                <a:spcPct val="80000"/>
              </a:lnSpc>
            </a:pPr>
            <a:r>
              <a:rPr lang="pt-BR" sz="7200" spc="-15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no Brasil</a:t>
            </a:r>
            <a:endParaRPr lang="en-US" sz="72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23" name="Picture 2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1152206" y="2301886"/>
            <a:ext cx="716680" cy="732538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658E-18A4-BC4B-955A-9DFF7539C5FE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5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723" y="-184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508173" y="550244"/>
            <a:ext cx="404521" cy="4134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9751" y="485712"/>
            <a:ext cx="4220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Relevo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 Same Side Corner Rectangle 9"/>
          <p:cNvSpPr/>
          <p:nvPr/>
        </p:nvSpPr>
        <p:spPr>
          <a:xfrm rot="10800000">
            <a:off x="1189153" y="1362360"/>
            <a:ext cx="3475099" cy="3889560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3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11" name="Picture 10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4363645" y="4930285"/>
            <a:ext cx="404521" cy="413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0790" y="1555916"/>
            <a:ext cx="32151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/>
              <a:t>O mapa hipsométrico (ou de altitudes) do Brasil mostra que o relevo apresenta altitudes modestas. Aproximadamente 93% do território brasileiro apresenta altitudes inferiores a 900 metros.</a:t>
            </a:r>
            <a:endParaRPr lang="en-US" sz="2000" dirty="0"/>
          </a:p>
        </p:txBody>
      </p:sp>
      <p:pic>
        <p:nvPicPr>
          <p:cNvPr id="12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7136D13-A901-2AEC-1898-3762883F32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4935" y="839655"/>
            <a:ext cx="6092964" cy="586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56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723" y="-184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508173" y="570400"/>
            <a:ext cx="404521" cy="4134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9751" y="485712"/>
            <a:ext cx="4220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Relevo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62CD116-64D4-F2D2-2154-9BC6AB414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2694" y="983872"/>
            <a:ext cx="5343525" cy="5724525"/>
          </a:xfrm>
          <a:prstGeom prst="rect">
            <a:avLst/>
          </a:prstGeom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2B9E2B71-E4B5-1EA1-C2A3-FBEB94ABC2FC}"/>
              </a:ext>
            </a:extLst>
          </p:cNvPr>
          <p:cNvSpPr txBox="1"/>
          <p:nvPr/>
        </p:nvSpPr>
        <p:spPr>
          <a:xfrm>
            <a:off x="5748773" y="6148070"/>
            <a:ext cx="1901241" cy="6309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endParaRPr lang="en-US" sz="500" dirty="0"/>
          </a:p>
          <a:p>
            <a:pPr lvl="0"/>
            <a:endParaRPr lang="en-US" sz="500" dirty="0"/>
          </a:p>
          <a:p>
            <a:pPr lvl="0"/>
            <a:endParaRPr lang="en-US" sz="500" dirty="0"/>
          </a:p>
          <a:p>
            <a:pPr lvl="0"/>
            <a:endParaRPr lang="en-US" sz="500" dirty="0"/>
          </a:p>
          <a:p>
            <a:pPr lvl="0"/>
            <a:endParaRPr lang="en-US" sz="500" dirty="0"/>
          </a:p>
          <a:p>
            <a:pPr lvl="0"/>
            <a:endParaRPr lang="en-US" sz="500" dirty="0"/>
          </a:p>
          <a:p>
            <a:pPr lvl="0"/>
            <a:endParaRPr lang="en-US" sz="500" dirty="0"/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FC00996D-19F1-4C63-0DAB-931C965FC117}"/>
              </a:ext>
            </a:extLst>
          </p:cNvPr>
          <p:cNvSpPr txBox="1"/>
          <p:nvPr/>
        </p:nvSpPr>
        <p:spPr>
          <a:xfrm>
            <a:off x="3921091" y="6308287"/>
            <a:ext cx="190124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endParaRPr lang="en-US" sz="500" dirty="0"/>
          </a:p>
          <a:p>
            <a:pPr lvl="0"/>
            <a:endParaRPr lang="en-US" sz="500" dirty="0"/>
          </a:p>
          <a:p>
            <a:pPr lvl="0"/>
            <a:endParaRPr lang="en-US" sz="500" dirty="0"/>
          </a:p>
          <a:p>
            <a:pPr lvl="0"/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1326702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723" y="-184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508173" y="590556"/>
            <a:ext cx="404521" cy="4134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9751" y="485712"/>
            <a:ext cx="4220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Águas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76AE5A0-854D-C743-AB2A-40397B84C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0092" y="1435417"/>
            <a:ext cx="8439150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462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508173" y="590556"/>
            <a:ext cx="404521" cy="413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751" y="485712"/>
            <a:ext cx="4220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Águas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1636593"/>
            <a:ext cx="404522" cy="413472"/>
          </a:xfrm>
          <a:prstGeom prst="rect">
            <a:avLst/>
          </a:prstGeom>
        </p:spPr>
      </p:pic>
      <p:pic>
        <p:nvPicPr>
          <p:cNvPr id="6" name="Picture 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3106245"/>
            <a:ext cx="404522" cy="4134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6478" y="1521143"/>
            <a:ext cx="89433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pt-BR" sz="2400" dirty="0"/>
              <a:t>O Brasil é um país rico em recursos hídricos, concentrando </a:t>
            </a:r>
          </a:p>
          <a:p>
            <a:pPr lvl="0"/>
            <a:r>
              <a:rPr lang="pt-BR" sz="2400" dirty="0"/>
              <a:t>cerca de 12% de toda a água doce disponível na superfície terrestre, </a:t>
            </a:r>
          </a:p>
          <a:p>
            <a:pPr lvl="0"/>
            <a:r>
              <a:rPr lang="pt-BR" sz="2400" dirty="0"/>
              <a:t>além de extensas reservas de águas subterrâneas.</a:t>
            </a:r>
          </a:p>
          <a:p>
            <a:pPr lvl="0"/>
            <a:endParaRPr lang="en-US" sz="2400" dirty="0"/>
          </a:p>
          <a:p>
            <a:pPr lvl="0"/>
            <a:r>
              <a:rPr lang="pt-BR" sz="2400" dirty="0"/>
              <a:t>O território brasileiro apresenta grande quantidade de rios volumosos</a:t>
            </a:r>
            <a:br>
              <a:rPr lang="pt-BR" sz="2400" dirty="0"/>
            </a:br>
            <a:r>
              <a:rPr lang="pt-BR" sz="2400" dirty="0"/>
              <a:t>e perenes, alimentados exclusivamente pelas águas das chuvas. </a:t>
            </a:r>
            <a:endParaRPr lang="en-US" sz="2400" dirty="0"/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4669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508173" y="550244"/>
            <a:ext cx="404521" cy="413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751" y="546180"/>
            <a:ext cx="4220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Águas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1636593"/>
            <a:ext cx="404522" cy="413472"/>
          </a:xfrm>
          <a:prstGeom prst="rect">
            <a:avLst/>
          </a:prstGeom>
        </p:spPr>
      </p:pic>
      <p:pic>
        <p:nvPicPr>
          <p:cNvPr id="6" name="Picture 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2355791"/>
            <a:ext cx="404522" cy="4134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6478" y="1521143"/>
            <a:ext cx="10646514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pt-BR" sz="2400" dirty="0"/>
              <a:t>Apesar disso, a água doce superficial é distribuída de forma irregular pelo território.</a:t>
            </a:r>
          </a:p>
          <a:p>
            <a:pPr lvl="0"/>
            <a:endParaRPr lang="en-US" sz="2400" dirty="0"/>
          </a:p>
          <a:p>
            <a:pPr lvl="0"/>
            <a:r>
              <a:rPr lang="pt-BR" sz="2400" dirty="0"/>
              <a:t>A Amazônia, que possui baixa densidade demográfica</a:t>
            </a:r>
          </a:p>
          <a:p>
            <a:pPr lvl="0"/>
            <a:r>
              <a:rPr lang="pt-BR" sz="2400" dirty="0"/>
              <a:t>se comparada a outras regiões, detém 81% da água superficial disponível. </a:t>
            </a:r>
          </a:p>
          <a:p>
            <a:pPr lvl="0"/>
            <a:r>
              <a:rPr lang="pt-BR" sz="2400" dirty="0"/>
              <a:t>Já no Sudeste, região com maior densidade demográfica, </a:t>
            </a:r>
          </a:p>
          <a:p>
            <a:pPr lvl="0"/>
            <a:r>
              <a:rPr lang="pt-BR" sz="2400" dirty="0"/>
              <a:t>está disponível aproximadamente 8% do total </a:t>
            </a:r>
          </a:p>
          <a:p>
            <a:pPr lvl="0"/>
            <a:r>
              <a:rPr lang="pt-BR" sz="2400" dirty="0"/>
              <a:t>da água doce superficial do país. </a:t>
            </a:r>
          </a:p>
          <a:p>
            <a:pPr lvl="0"/>
            <a:r>
              <a:rPr lang="pt-BR" sz="2400" dirty="0"/>
              <a:t>Na sub-região do Sertão nordestino, onde os índices de chuvas são baixos, </a:t>
            </a:r>
          </a:p>
          <a:p>
            <a:pPr lvl="0"/>
            <a:r>
              <a:rPr lang="pt-BR" sz="2400" dirty="0"/>
              <a:t>característica do clima semiárido predominante, a escassez natural </a:t>
            </a:r>
          </a:p>
          <a:p>
            <a:pPr lvl="0"/>
            <a:r>
              <a:rPr lang="pt-BR" sz="2400" dirty="0"/>
              <a:t>é ainda maior, com a ocorrência de rios intermitentes (ou temporários), </a:t>
            </a:r>
          </a:p>
          <a:p>
            <a:pPr lvl="0"/>
            <a:r>
              <a:rPr lang="pt-BR" sz="2400" dirty="0"/>
              <a:t>que secam durante os períodos de seca na região.</a:t>
            </a:r>
            <a:endParaRPr lang="en-US" sz="2400" dirty="0"/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8165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508173" y="590556"/>
            <a:ext cx="404521" cy="413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751" y="586492"/>
            <a:ext cx="4220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Águas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1636593"/>
            <a:ext cx="404522" cy="413472"/>
          </a:xfrm>
          <a:prstGeom prst="rect">
            <a:avLst/>
          </a:prstGeom>
        </p:spPr>
      </p:pic>
      <p:pic>
        <p:nvPicPr>
          <p:cNvPr id="6" name="Picture 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2355791"/>
            <a:ext cx="404522" cy="4134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6478" y="1521143"/>
            <a:ext cx="1088320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pt-BR" sz="2400" dirty="0"/>
              <a:t>Graves crises no abastecimento de água vêm atingindo diversos estados brasileiros.</a:t>
            </a:r>
          </a:p>
          <a:p>
            <a:pPr lvl="0"/>
            <a:endParaRPr lang="en-US" sz="2400" dirty="0"/>
          </a:p>
          <a:p>
            <a:pPr lvl="0"/>
            <a:r>
              <a:rPr lang="pt-BR" sz="2400" dirty="0"/>
              <a:t>O problema da falta de água torna-se mais grave em razão do uso ineficiente </a:t>
            </a:r>
          </a:p>
          <a:p>
            <a:pPr lvl="0"/>
            <a:r>
              <a:rPr lang="pt-BR" sz="2400" dirty="0"/>
              <a:t>e irresponsável dos recursos hídricos. Muitos rios, por exemplo, </a:t>
            </a:r>
            <a:br>
              <a:rPr lang="pt-BR" sz="2400" dirty="0"/>
            </a:br>
            <a:r>
              <a:rPr lang="pt-BR" sz="2400" dirty="0"/>
              <a:t>são usados de maneira inadequada, recebendo esgotos domésticos </a:t>
            </a:r>
            <a:br>
              <a:rPr lang="pt-BR" sz="2400" dirty="0"/>
            </a:br>
            <a:r>
              <a:rPr lang="pt-BR" sz="2400" dirty="0"/>
              <a:t>e industriais e sendo contaminados por produtos químicos usados na agricultura. </a:t>
            </a:r>
            <a:endParaRPr lang="en-US" sz="2400" dirty="0"/>
          </a:p>
          <a:p>
            <a:pPr lvl="0"/>
            <a:r>
              <a:rPr lang="pt-BR" sz="2400" dirty="0"/>
              <a:t>Outros estão sujeitos à extinção de suas nascentes, causada pelo desmatamento, </a:t>
            </a:r>
          </a:p>
          <a:p>
            <a:pPr lvl="0"/>
            <a:r>
              <a:rPr lang="pt-BR" sz="2400" dirty="0"/>
              <a:t>e às pressões geradas pelo intenso crescimento urbano ocorrido nas últimas décadas.</a:t>
            </a:r>
            <a:endParaRPr lang="en-US" sz="2400" dirty="0"/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1791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0800000">
            <a:off x="887024" y="1362362"/>
            <a:ext cx="2876697" cy="4853050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9" name="Picture 8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3509306" y="5954896"/>
            <a:ext cx="404521" cy="413472"/>
          </a:xfrm>
          <a:prstGeom prst="rect">
            <a:avLst/>
          </a:prstGeom>
        </p:spPr>
      </p:pic>
      <p:sp>
        <p:nvSpPr>
          <p:cNvPr id="10" name="Round Same Side Corner Rectangle 9"/>
          <p:cNvSpPr/>
          <p:nvPr/>
        </p:nvSpPr>
        <p:spPr>
          <a:xfrm rot="10800000">
            <a:off x="4535302" y="1368352"/>
            <a:ext cx="2876697" cy="3109267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" name="Round Same Side Corner Rectangle 10"/>
          <p:cNvSpPr/>
          <p:nvPr/>
        </p:nvSpPr>
        <p:spPr>
          <a:xfrm rot="10800000">
            <a:off x="8274605" y="1362361"/>
            <a:ext cx="2876697" cy="2430545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12" name="Picture 1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7146032" y="4173168"/>
            <a:ext cx="404521" cy="413472"/>
          </a:xfrm>
          <a:prstGeom prst="rect">
            <a:avLst/>
          </a:prstGeom>
        </p:spPr>
      </p:pic>
      <p:pic>
        <p:nvPicPr>
          <p:cNvPr id="13" name="Picture 1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10850707" y="3505357"/>
            <a:ext cx="404521" cy="413472"/>
          </a:xfrm>
          <a:prstGeom prst="rect">
            <a:avLst/>
          </a:prstGeom>
        </p:spPr>
      </p:pic>
      <p:pic>
        <p:nvPicPr>
          <p:cNvPr id="2" name="Picture 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7122936" y="590556"/>
            <a:ext cx="404521" cy="413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750" y="485712"/>
            <a:ext cx="7037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Fatores climáticos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64697" y="1437471"/>
            <a:ext cx="253740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b="1" dirty="0"/>
              <a:t>Latitude:</a:t>
            </a:r>
            <a:endParaRPr lang="en-US" b="1" dirty="0"/>
          </a:p>
          <a:p>
            <a:pPr lvl="0"/>
            <a:r>
              <a:rPr lang="pt-BR" dirty="0"/>
              <a:t>Boa parte de seu território está em zona tropical. As temperaturas médias anuais nessa faixa são elevadas.</a:t>
            </a:r>
            <a:endParaRPr lang="en-US" dirty="0"/>
          </a:p>
          <a:p>
            <a:pPr lvl="0"/>
            <a:r>
              <a:rPr lang="pt-BR" dirty="0"/>
              <a:t>As áreas do território brasileiro localizadas ao sul do Trópico de Capricórnio se encontram na zona temperada, apresentando temperaturas médias mais amenas.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24520" y="1437471"/>
            <a:ext cx="25374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b="1" dirty="0"/>
              <a:t>Altitude:</a:t>
            </a:r>
            <a:endParaRPr lang="en-US" b="1" dirty="0"/>
          </a:p>
          <a:p>
            <a:pPr lvl="0"/>
            <a:r>
              <a:rPr lang="pt-BR" dirty="0"/>
              <a:t>Exerce pouca influência. A região Sudeste é exceção, pois a presença dos Planaltos e Serras do Atlântico Leste Sudeste favorece a ocorrência de verões quentes e chuvosos e invernos frios e secos.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465159" y="1437471"/>
            <a:ext cx="2537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b="1" dirty="0"/>
              <a:t>Maritimidade e continentalidade:</a:t>
            </a:r>
            <a:endParaRPr lang="en-US" b="1" dirty="0"/>
          </a:p>
          <a:p>
            <a:pPr lvl="0"/>
            <a:r>
              <a:rPr lang="pt-BR" dirty="0"/>
              <a:t>No Brasil, a influência da continentalidade é mais evidente na região Centro-Oeste e no Sertão nordestino.</a:t>
            </a:r>
            <a:endParaRPr lang="en-US" dirty="0"/>
          </a:p>
        </p:txBody>
      </p:sp>
      <p:pic>
        <p:nvPicPr>
          <p:cNvPr id="14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3612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E271A2D273D8744BE83E271A22B9761" ma:contentTypeVersion="3" ma:contentTypeDescription="Crie um novo documento." ma:contentTypeScope="" ma:versionID="30b2cfa6e3894567fb1d5cbe86620b41">
  <xsd:schema xmlns:xsd="http://www.w3.org/2001/XMLSchema" xmlns:xs="http://www.w3.org/2001/XMLSchema" xmlns:p="http://schemas.microsoft.com/office/2006/metadata/properties" xmlns:ns2="2ea30351-ea1a-454c-9047-b61a60ae2ccc" targetNamespace="http://schemas.microsoft.com/office/2006/metadata/properties" ma:root="true" ma:fieldsID="ebee4db967cde23eebad35005f4c7b96" ns2:_="">
    <xsd:import namespace="2ea30351-ea1a-454c-9047-b61a60ae2c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a30351-ea1a-454c-9047-b61a60ae2c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26D7AA-F6B9-4612-B3E3-46E3ABDE1E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a30351-ea1a-454c-9047-b61a60ae2c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C2EFAD-A847-4763-B369-FF7414429A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FDE2B0-DF79-4CAB-8187-E10733CF626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4006</TotalTime>
  <Words>681</Words>
  <Application>Microsoft Office PowerPoint</Application>
  <PresentationFormat>Personalizar</PresentationFormat>
  <Paragraphs>68</Paragraphs>
  <Slides>14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Aptifer Slab LT W01 Bold</vt:lpstr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</dc:creator>
  <cp:lastModifiedBy> </cp:lastModifiedBy>
  <cp:revision>386</cp:revision>
  <dcterms:created xsi:type="dcterms:W3CDTF">2019-06-18T13:03:29Z</dcterms:created>
  <dcterms:modified xsi:type="dcterms:W3CDTF">2023-08-07T11:59:47Z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0x0101006E271A2D273D8744BE83E271A22B9761</vt:lpwstr>
  </property>
</Properties>
</file>