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422" r:id="rId5"/>
    <p:sldId id="398" r:id="rId6"/>
    <p:sldId id="376" r:id="rId7"/>
    <p:sldId id="399" r:id="rId8"/>
    <p:sldId id="400" r:id="rId9"/>
    <p:sldId id="401" r:id="rId10"/>
    <p:sldId id="425" r:id="rId11"/>
    <p:sldId id="402" r:id="rId12"/>
    <p:sldId id="403" r:id="rId13"/>
    <p:sldId id="404" r:id="rId14"/>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a Bairrada" initials="AB" lastIdx="25" clrIdx="0"/>
  <p:cmAuthor id="2" name="Lilian Semenichin Nogueira" initials="LSN"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E06"/>
    <a:srgbClr val="20252E"/>
    <a:srgbClr val="666329"/>
    <a:srgbClr val="496665"/>
    <a:srgbClr val="755274"/>
    <a:srgbClr val="3D94D2"/>
    <a:srgbClr val="13233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44" autoAdjust="0"/>
    <p:restoredTop sz="99435" autoAdjust="0"/>
  </p:normalViewPr>
  <p:slideViewPr>
    <p:cSldViewPr snapToGrid="0" snapToObjects="1">
      <p:cViewPr varScale="1">
        <p:scale>
          <a:sx n="72" d="100"/>
          <a:sy n="72" d="100"/>
        </p:scale>
        <p:origin x="618" y="78"/>
      </p:cViewPr>
      <p:guideLst>
        <p:guide orient="horz" pos="2160"/>
        <p:guide pos="383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C9FBDA-E968-B044-8738-BC62F46A3DA9}" type="datetimeFigureOut">
              <a:rPr lang="en-US" smtClean="0"/>
              <a:t>8/7/2023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FAAACF-44A4-F749-B325-AC0416EE7757}" type="slidenum">
              <a:rPr lang="en-US" smtClean="0"/>
              <a:t>‹nº›</a:t>
            </a:fld>
            <a:endParaRPr lang="en-US"/>
          </a:p>
        </p:txBody>
      </p:sp>
    </p:spTree>
    <p:extLst>
      <p:ext uri="{BB962C8B-B14F-4D97-AF65-F5344CB8AC3E}">
        <p14:creationId xmlns:p14="http://schemas.microsoft.com/office/powerpoint/2010/main" val="19397979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034D9F-C0A9-B64F-B047-87B6D5D74FB9}" type="datetimeFigureOut">
              <a:rPr lang="en-US" smtClean="0"/>
              <a:t>8/7/2023</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Click to edit Master text styles</a:t>
            </a:r>
          </a:p>
          <a:p>
            <a:pPr lvl="1"/>
            <a:r>
              <a:rPr lang="pt-BR"/>
              <a:t>Second level</a:t>
            </a:r>
          </a:p>
          <a:p>
            <a:pPr lvl="2"/>
            <a:r>
              <a:rPr lang="pt-BR"/>
              <a:t>Third level</a:t>
            </a:r>
          </a:p>
          <a:p>
            <a:pPr lvl="3"/>
            <a:r>
              <a:rPr lang="pt-BR"/>
              <a:t>Fourth level</a:t>
            </a:r>
          </a:p>
          <a:p>
            <a:pPr lvl="4"/>
            <a:r>
              <a:rPr lang="pt-B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AA9CC3-3A57-F340-ABD8-CA65F5DFB845}" type="slidenum">
              <a:rPr lang="en-US" smtClean="0"/>
              <a:t>‹nº›</a:t>
            </a:fld>
            <a:endParaRPr lang="en-US"/>
          </a:p>
        </p:txBody>
      </p:sp>
    </p:spTree>
    <p:extLst>
      <p:ext uri="{BB962C8B-B14F-4D97-AF65-F5344CB8AC3E}">
        <p14:creationId xmlns:p14="http://schemas.microsoft.com/office/powerpoint/2010/main" val="19613338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c7b04498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c7b04498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x-none"/>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BF658E-18A4-BC4B-955A-9DFF7539C5FE}" type="slidenum">
              <a:rPr lang="en-US" smtClean="0"/>
              <a:t>‹nº›</a:t>
            </a:fld>
            <a:endParaRPr lang="en-US" dirty="0"/>
          </a:p>
        </p:txBody>
      </p:sp>
    </p:spTree>
    <p:extLst>
      <p:ext uri="{BB962C8B-B14F-4D97-AF65-F5344CB8AC3E}">
        <p14:creationId xmlns:p14="http://schemas.microsoft.com/office/powerpoint/2010/main" val="279130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180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6888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8" name="TextBox 7"/>
          <p:cNvSpPr txBox="1"/>
          <p:nvPr/>
        </p:nvSpPr>
        <p:spPr>
          <a:xfrm>
            <a:off x="11156582" y="230752"/>
            <a:ext cx="184731" cy="338554"/>
          </a:xfrm>
          <a:prstGeom prst="rect">
            <a:avLst/>
          </a:prstGeom>
          <a:noFill/>
          <a:effectLst/>
        </p:spPr>
        <p:txBody>
          <a:bodyPr wrap="none" rtlCol="0">
            <a:spAutoFit/>
          </a:bodyPr>
          <a:lstStyle/>
          <a:p>
            <a:pPr algn="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2758319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8" name="TextBox 7"/>
          <p:cNvSpPr txBox="1"/>
          <p:nvPr/>
        </p:nvSpPr>
        <p:spPr>
          <a:xfrm>
            <a:off x="11156580" y="230752"/>
            <a:ext cx="184731" cy="338554"/>
          </a:xfrm>
          <a:prstGeom prst="rect">
            <a:avLst/>
          </a:prstGeom>
          <a:noFill/>
          <a:effectLst/>
        </p:spPr>
        <p:txBody>
          <a:bodyPr wrap="none" rtlCol="0">
            <a:spAutoFit/>
          </a:bodyPr>
          <a:lstStyle/>
          <a:p>
            <a:pPr algn="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4061026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8" name="TextBox 7"/>
          <p:cNvSpPr txBox="1"/>
          <p:nvPr/>
        </p:nvSpPr>
        <p:spPr>
          <a:xfrm>
            <a:off x="11156580" y="230752"/>
            <a:ext cx="184731" cy="338554"/>
          </a:xfrm>
          <a:prstGeom prst="rect">
            <a:avLst/>
          </a:prstGeom>
          <a:noFill/>
          <a:effectLst/>
        </p:spPr>
        <p:txBody>
          <a:bodyPr wrap="none" rtlCol="0">
            <a:spAutoFit/>
          </a:bodyPr>
          <a:lstStyle/>
          <a:p>
            <a:pPr algn="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336685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6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6752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7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8052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8_Blank">
    <p:spTree>
      <p:nvGrpSpPr>
        <p:cNvPr id="1" name=""/>
        <p:cNvGrpSpPr/>
        <p:nvPr/>
      </p:nvGrpSpPr>
      <p:grpSpPr>
        <a:xfrm>
          <a:off x="0" y="0"/>
          <a:ext cx="0" cy="0"/>
          <a:chOff x="0" y="0"/>
          <a:chExt cx="0" cy="0"/>
        </a:xfrm>
      </p:grpSpPr>
      <p:grpSp>
        <p:nvGrpSpPr>
          <p:cNvPr id="5" name="Group 4"/>
          <p:cNvGrpSpPr/>
          <p:nvPr userDrawn="1"/>
        </p:nvGrpSpPr>
        <p:grpSpPr>
          <a:xfrm>
            <a:off x="10528256" y="230752"/>
            <a:ext cx="1420923" cy="348813"/>
            <a:chOff x="9551599" y="158572"/>
            <a:chExt cx="2443527" cy="599844"/>
          </a:xfrm>
        </p:grpSpPr>
        <p:pic>
          <p:nvPicPr>
            <p:cNvPr id="12" name="Picture 11" descr="Screen Shot 2019-06-18 at 10.35.34.png"/>
            <p:cNvPicPr>
              <a:picLocks noChangeAspect="1"/>
            </p:cNvPicPr>
            <p:nvPr/>
          </p:nvPicPr>
          <p:blipFill rotWithShape="1">
            <a:blip r:embed="rId2">
              <a:extLst>
                <a:ext uri="{28A0092B-C50C-407E-A947-70E740481C1C}">
                  <a14:useLocalDpi xmlns:a14="http://schemas.microsoft.com/office/drawing/2010/main" val="0"/>
                </a:ext>
              </a:extLst>
            </a:blip>
            <a:srcRect l="6718" b="14235"/>
            <a:stretch/>
          </p:blipFill>
          <p:spPr>
            <a:xfrm>
              <a:off x="11103879" y="175764"/>
              <a:ext cx="891247" cy="444203"/>
            </a:xfrm>
            <a:prstGeom prst="rect">
              <a:avLst/>
            </a:prstGeom>
          </p:spPr>
        </p:pic>
        <p:sp>
          <p:nvSpPr>
            <p:cNvPr id="8" name="TextBox 7"/>
            <p:cNvSpPr txBox="1"/>
            <p:nvPr/>
          </p:nvSpPr>
          <p:spPr>
            <a:xfrm>
              <a:off x="9551599" y="158572"/>
              <a:ext cx="1398171" cy="599844"/>
            </a:xfrm>
            <a:prstGeom prst="rect">
              <a:avLst/>
            </a:prstGeom>
            <a:noFill/>
            <a:effectLst/>
          </p:spPr>
          <p:txBody>
            <a:bodyPr wrap="none" rtlCol="0">
              <a:spAutoFit/>
            </a:bodyPr>
            <a:lstStyle/>
            <a:p>
              <a:pPr algn="r">
                <a:lnSpc>
                  <a:spcPct val="80000"/>
                </a:lnSpc>
              </a:pPr>
              <a:r>
                <a:rPr lang="pt-BR" sz="2000" spc="-150" dirty="0">
                  <a:solidFill>
                    <a:srgbClr val="132339"/>
                  </a:solidFill>
                  <a:latin typeface="Aptifer Slab LT W01 Bold"/>
                  <a:cs typeface="Aptifer Slab LT W01 Bold"/>
                </a:rPr>
                <a:t>Clima</a:t>
              </a:r>
              <a:endParaRPr lang="en-US" sz="2000" spc="-150" dirty="0">
                <a:solidFill>
                  <a:srgbClr val="132339"/>
                </a:solidFill>
                <a:latin typeface="Aptifer Slab LT W01 Bold"/>
                <a:cs typeface="Aptifer Slab LT W01 Bold"/>
              </a:endParaRPr>
            </a:p>
          </p:txBody>
        </p:sp>
      </p:grpSp>
    </p:spTree>
    <p:extLst>
      <p:ext uri="{BB962C8B-B14F-4D97-AF65-F5344CB8AC3E}">
        <p14:creationId xmlns:p14="http://schemas.microsoft.com/office/powerpoint/2010/main" val="4051669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9_Blank">
    <p:spTree>
      <p:nvGrpSpPr>
        <p:cNvPr id="1" name=""/>
        <p:cNvGrpSpPr/>
        <p:nvPr/>
      </p:nvGrpSpPr>
      <p:grpSpPr>
        <a:xfrm>
          <a:off x="0" y="0"/>
          <a:ext cx="0" cy="0"/>
          <a:chOff x="0" y="0"/>
          <a:chExt cx="0" cy="0"/>
        </a:xfrm>
      </p:grpSpPr>
      <p:grpSp>
        <p:nvGrpSpPr>
          <p:cNvPr id="5" name="Group 4"/>
          <p:cNvGrpSpPr/>
          <p:nvPr userDrawn="1"/>
        </p:nvGrpSpPr>
        <p:grpSpPr>
          <a:xfrm>
            <a:off x="10079416" y="230752"/>
            <a:ext cx="1869764" cy="348813"/>
            <a:chOff x="8779738" y="158572"/>
            <a:chExt cx="3215388" cy="599844"/>
          </a:xfrm>
        </p:grpSpPr>
        <p:pic>
          <p:nvPicPr>
            <p:cNvPr id="12" name="Picture 11" descr="Screen Shot 2019-06-18 at 10.35.34.png"/>
            <p:cNvPicPr>
              <a:picLocks noChangeAspect="1"/>
            </p:cNvPicPr>
            <p:nvPr/>
          </p:nvPicPr>
          <p:blipFill rotWithShape="1">
            <a:blip r:embed="rId2">
              <a:extLst>
                <a:ext uri="{28A0092B-C50C-407E-A947-70E740481C1C}">
                  <a14:useLocalDpi xmlns:a14="http://schemas.microsoft.com/office/drawing/2010/main" val="0"/>
                </a:ext>
              </a:extLst>
            </a:blip>
            <a:srcRect l="6718" b="14235"/>
            <a:stretch/>
          </p:blipFill>
          <p:spPr>
            <a:xfrm>
              <a:off x="11103879" y="175764"/>
              <a:ext cx="891247" cy="444203"/>
            </a:xfrm>
            <a:prstGeom prst="rect">
              <a:avLst/>
            </a:prstGeom>
          </p:spPr>
        </p:pic>
        <p:sp>
          <p:nvSpPr>
            <p:cNvPr id="8" name="TextBox 7"/>
            <p:cNvSpPr txBox="1"/>
            <p:nvPr/>
          </p:nvSpPr>
          <p:spPr>
            <a:xfrm>
              <a:off x="8779738" y="158572"/>
              <a:ext cx="2170032" cy="599844"/>
            </a:xfrm>
            <a:prstGeom prst="rect">
              <a:avLst/>
            </a:prstGeom>
            <a:noFill/>
            <a:effectLst/>
          </p:spPr>
          <p:txBody>
            <a:bodyPr wrap="none" rtlCol="0">
              <a:spAutoFit/>
            </a:bodyPr>
            <a:lstStyle/>
            <a:p>
              <a:pPr algn="r">
                <a:lnSpc>
                  <a:spcPct val="80000"/>
                </a:lnSpc>
              </a:pPr>
              <a:r>
                <a:rPr lang="pt-BR" sz="2000" spc="-150" dirty="0">
                  <a:solidFill>
                    <a:srgbClr val="132339"/>
                  </a:solidFill>
                  <a:latin typeface="Aptifer Slab LT W01 Bold"/>
                  <a:cs typeface="Aptifer Slab LT W01 Bold"/>
                </a:rPr>
                <a:t>Vegetação</a:t>
              </a:r>
              <a:endParaRPr lang="en-US" sz="2000" spc="-150" dirty="0">
                <a:solidFill>
                  <a:srgbClr val="132339"/>
                </a:solidFill>
                <a:latin typeface="Aptifer Slab LT W01 Bold"/>
                <a:cs typeface="Aptifer Slab LT W01 Bold"/>
              </a:endParaRPr>
            </a:p>
          </p:txBody>
        </p:sp>
      </p:grpSp>
    </p:spTree>
    <p:extLst>
      <p:ext uri="{BB962C8B-B14F-4D97-AF65-F5344CB8AC3E}">
        <p14:creationId xmlns:p14="http://schemas.microsoft.com/office/powerpoint/2010/main" val="185760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F658E-18A4-BC4B-955A-9DFF7539C5FE}" type="slidenum">
              <a:rPr lang="en-US" smtClean="0"/>
              <a:t>‹nº›</a:t>
            </a:fld>
            <a:endParaRPr lang="en-US" dirty="0"/>
          </a:p>
        </p:txBody>
      </p:sp>
    </p:spTree>
    <p:extLst>
      <p:ext uri="{BB962C8B-B14F-4D97-AF65-F5344CB8AC3E}">
        <p14:creationId xmlns:p14="http://schemas.microsoft.com/office/powerpoint/2010/main" val="64582027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9" r:id="rId4"/>
    <p:sldLayoutId id="2147483660" r:id="rId5"/>
    <p:sldLayoutId id="2147483661" r:id="rId6"/>
    <p:sldLayoutId id="2147483662" r:id="rId7"/>
    <p:sldLayoutId id="2147483663" r:id="rId8"/>
    <p:sldLayoutId id="2147483664" r:id="rId9"/>
    <p:sldLayoutId id="2147483658"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BE06"/>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extLst>
              <a:ext uri="{28A0092B-C50C-407E-A947-70E740481C1C}">
                <a14:useLocalDpi xmlns:a14="http://schemas.microsoft.com/office/drawing/2010/main" val="0"/>
              </a:ext>
            </a:extLst>
          </a:blip>
          <a:srcRect r="23328"/>
          <a:stretch/>
        </p:blipFill>
        <p:spPr>
          <a:xfrm>
            <a:off x="1" y="1"/>
            <a:ext cx="9345336" cy="6858005"/>
          </a:xfrm>
          <a:prstGeom prst="rect">
            <a:avLst/>
          </a:prstGeom>
          <a:noFill/>
          <a:ln>
            <a:noFill/>
          </a:ln>
        </p:spPr>
      </p:pic>
    </p:spTree>
    <p:extLst>
      <p:ext uri="{BB962C8B-B14F-4D97-AF65-F5344CB8AC3E}">
        <p14:creationId xmlns:p14="http://schemas.microsoft.com/office/powerpoint/2010/main" val="3532605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9752" y="485712"/>
            <a:ext cx="5960442" cy="707886"/>
          </a:xfrm>
          <a:prstGeom prst="rect">
            <a:avLst/>
          </a:prstGeom>
          <a:noFill/>
        </p:spPr>
        <p:txBody>
          <a:bodyPr wrap="square" rtlCol="0">
            <a:spAutoFit/>
          </a:bodyPr>
          <a:lstStyle/>
          <a:p>
            <a:r>
              <a:rPr lang="pt-BR" sz="4000" dirty="0">
                <a:latin typeface="Aptifer Slab LT W01 Bold"/>
                <a:cs typeface="Aptifer Slab LT W01 Bold"/>
              </a:rPr>
              <a:t>Trabalho escravo no campo</a:t>
            </a:r>
            <a:endParaRPr lang="en-US" sz="4000" dirty="0">
              <a:solidFill>
                <a:srgbClr val="132339"/>
              </a:solidFill>
              <a:latin typeface="Aptifer Slab LT W01 Bold"/>
              <a:cs typeface="Aptifer Slab LT W01 Bold"/>
            </a:endParaRPr>
          </a:p>
        </p:txBody>
      </p:sp>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146675" y="645220"/>
            <a:ext cx="404521" cy="413472"/>
          </a:xfrm>
          <a:prstGeom prst="rect">
            <a:avLst/>
          </a:prstGeom>
        </p:spPr>
      </p:pic>
      <p:cxnSp>
        <p:nvCxnSpPr>
          <p:cNvPr id="11" name="Straight Connector 10"/>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7"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
        <p:nvSpPr>
          <p:cNvPr id="5" name="TextBox 3">
            <a:extLst>
              <a:ext uri="{FF2B5EF4-FFF2-40B4-BE49-F238E27FC236}">
                <a16:creationId xmlns:a16="http://schemas.microsoft.com/office/drawing/2014/main" id="{F2FC2A9C-C359-1CC5-F1B2-7FC8AF0A6EB6}"/>
              </a:ext>
            </a:extLst>
          </p:cNvPr>
          <p:cNvSpPr txBox="1"/>
          <p:nvPr/>
        </p:nvSpPr>
        <p:spPr>
          <a:xfrm>
            <a:off x="552222" y="1303511"/>
            <a:ext cx="4891449" cy="4524315"/>
          </a:xfrm>
          <a:prstGeom prst="rect">
            <a:avLst/>
          </a:prstGeom>
          <a:noFill/>
        </p:spPr>
        <p:txBody>
          <a:bodyPr wrap="square" rtlCol="0">
            <a:spAutoFit/>
          </a:bodyPr>
          <a:lstStyle/>
          <a:p>
            <a:pPr lvl="0"/>
            <a:r>
              <a:rPr lang="pt-BR" sz="2400" dirty="0"/>
              <a:t>Tanto no campo quanto nas cidades, apesar a escravidão ter sido abolida no Brasil há mais de 130 anos, ainda são encontradas formas de trabalho escravo. Pessoas em “condições análogas ao trabalho escravo” têm péssimas condições de trabalho, enfrentam maus tratos e se mantém ligados ao empregador por meio de dívidas, inclusive com falta de liberdade e outras violações de direitos</a:t>
            </a:r>
          </a:p>
        </p:txBody>
      </p:sp>
      <p:pic>
        <p:nvPicPr>
          <p:cNvPr id="8" name="Imagem 7">
            <a:extLst>
              <a:ext uri="{FF2B5EF4-FFF2-40B4-BE49-F238E27FC236}">
                <a16:creationId xmlns:a16="http://schemas.microsoft.com/office/drawing/2014/main" id="{B5199D68-FDD1-E2C6-96CC-335702CC0602}"/>
              </a:ext>
            </a:extLst>
          </p:cNvPr>
          <p:cNvPicPr>
            <a:picLocks noChangeAspect="1"/>
          </p:cNvPicPr>
          <p:nvPr/>
        </p:nvPicPr>
        <p:blipFill>
          <a:blip r:embed="rId4"/>
          <a:stretch>
            <a:fillRect/>
          </a:stretch>
        </p:blipFill>
        <p:spPr>
          <a:xfrm>
            <a:off x="5222805" y="1170130"/>
            <a:ext cx="4891449" cy="5257262"/>
          </a:xfrm>
          <a:prstGeom prst="rect">
            <a:avLst/>
          </a:prstGeom>
        </p:spPr>
      </p:pic>
      <p:pic>
        <p:nvPicPr>
          <p:cNvPr id="13" name="Imagem 12">
            <a:extLst>
              <a:ext uri="{FF2B5EF4-FFF2-40B4-BE49-F238E27FC236}">
                <a16:creationId xmlns:a16="http://schemas.microsoft.com/office/drawing/2014/main" id="{3C0A2897-E6EF-0735-CBAE-CE755F100B47}"/>
              </a:ext>
            </a:extLst>
          </p:cNvPr>
          <p:cNvPicPr>
            <a:picLocks noChangeAspect="1"/>
          </p:cNvPicPr>
          <p:nvPr/>
        </p:nvPicPr>
        <p:blipFill>
          <a:blip r:embed="rId5"/>
          <a:stretch>
            <a:fillRect/>
          </a:stretch>
        </p:blipFill>
        <p:spPr>
          <a:xfrm>
            <a:off x="9232464" y="5205330"/>
            <a:ext cx="2419350" cy="1333500"/>
          </a:xfrm>
          <a:prstGeom prst="rect">
            <a:avLst/>
          </a:prstGeom>
        </p:spPr>
      </p:pic>
    </p:spTree>
    <p:extLst>
      <p:ext uri="{BB962C8B-B14F-4D97-AF65-F5344CB8AC3E}">
        <p14:creationId xmlns:p14="http://schemas.microsoft.com/office/powerpoint/2010/main" val="4140160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30113" y="2695562"/>
            <a:ext cx="7010255" cy="1015663"/>
          </a:xfrm>
          <a:prstGeom prst="rect">
            <a:avLst/>
          </a:prstGeom>
          <a:noFill/>
          <a:effectLst/>
        </p:spPr>
        <p:txBody>
          <a:bodyPr wrap="none" rtlCol="0">
            <a:spAutoFit/>
          </a:bodyPr>
          <a:lstStyle/>
          <a:p>
            <a:pPr>
              <a:lnSpc>
                <a:spcPct val="80000"/>
              </a:lnSpc>
            </a:pPr>
            <a:r>
              <a:rPr lang="pt-BR" sz="7200" spc="-150" dirty="0">
                <a:solidFill>
                  <a:srgbClr val="132339"/>
                </a:solidFill>
                <a:latin typeface="Aptifer Slab LT W01 Bold"/>
                <a:cs typeface="Aptifer Slab LT W01 Bold"/>
              </a:rPr>
              <a:t>Campo no Brasil</a:t>
            </a:r>
            <a:endParaRPr lang="en-US" sz="7200" spc="-150" dirty="0">
              <a:solidFill>
                <a:srgbClr val="132339"/>
              </a:solidFill>
              <a:latin typeface="Aptifer Slab LT W01 Bold"/>
              <a:cs typeface="Aptifer Slab LT W01 Bold"/>
            </a:endParaRPr>
          </a:p>
        </p:txBody>
      </p:sp>
      <p:pic>
        <p:nvPicPr>
          <p:cNvPr id="23" name="Picture 22"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1152206" y="2301886"/>
            <a:ext cx="716680" cy="732538"/>
          </a:xfrm>
          <a:prstGeom prst="rect">
            <a:avLst/>
          </a:prstGeom>
        </p:spPr>
      </p:pic>
      <p:cxnSp>
        <p:nvCxnSpPr>
          <p:cNvPr id="25" name="Straight Connector 24"/>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8ABF658E-18A4-BC4B-955A-9DFF7539C5FE}" type="slidenum">
              <a:rPr lang="en-US" smtClean="0"/>
              <a:t>2</a:t>
            </a:fld>
            <a:endParaRPr lang="en-US" dirty="0"/>
          </a:p>
        </p:txBody>
      </p:sp>
      <p:pic>
        <p:nvPicPr>
          <p:cNvPr id="7"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962906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489513" y="630868"/>
            <a:ext cx="404521" cy="413472"/>
          </a:xfrm>
          <a:prstGeom prst="rect">
            <a:avLst/>
          </a:prstGeom>
        </p:spPr>
      </p:pic>
      <p:sp>
        <p:nvSpPr>
          <p:cNvPr id="3" name="TextBox 2"/>
          <p:cNvSpPr txBox="1"/>
          <p:nvPr/>
        </p:nvSpPr>
        <p:spPr>
          <a:xfrm>
            <a:off x="489751" y="485712"/>
            <a:ext cx="5202023" cy="707886"/>
          </a:xfrm>
          <a:prstGeom prst="rect">
            <a:avLst/>
          </a:prstGeom>
          <a:noFill/>
        </p:spPr>
        <p:txBody>
          <a:bodyPr wrap="square" rtlCol="0">
            <a:spAutoFit/>
          </a:bodyPr>
          <a:lstStyle/>
          <a:p>
            <a:r>
              <a:rPr lang="pt-BR" sz="4000" dirty="0">
                <a:latin typeface="Aptifer Slab LT W01 Bold"/>
                <a:cs typeface="Aptifer Slab LT W01 Bold"/>
              </a:rPr>
              <a:t>Agricultura familiar</a:t>
            </a:r>
            <a:endParaRPr lang="en-US" sz="4000" dirty="0">
              <a:solidFill>
                <a:srgbClr val="132339"/>
              </a:solidFill>
              <a:latin typeface="Aptifer Slab LT W01 Bold"/>
              <a:cs typeface="Aptifer Slab LT W01 Bold"/>
            </a:endParaRPr>
          </a:p>
        </p:txBody>
      </p:sp>
      <p:cxnSp>
        <p:nvCxnSpPr>
          <p:cNvPr id="4" name="Straight Connector 3"/>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6" name="Round Same Side Corner Rectangle 5"/>
          <p:cNvSpPr/>
          <p:nvPr/>
        </p:nvSpPr>
        <p:spPr>
          <a:xfrm rot="10800000">
            <a:off x="888979" y="1362354"/>
            <a:ext cx="2983142" cy="3398613"/>
          </a:xfrm>
          <a:prstGeom prst="round2SameRect">
            <a:avLst>
              <a:gd name="adj1" fmla="val 11026"/>
              <a:gd name="adj2" fmla="val 0"/>
            </a:avLst>
          </a:prstGeom>
          <a:solidFill>
            <a:srgbClr val="3D94D2">
              <a:alpha val="13000"/>
            </a:srgbClr>
          </a:solidFill>
          <a:ln w="3175" cmpd="sng">
            <a:solidFill>
              <a:srgbClr val="3D94D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pic>
        <p:nvPicPr>
          <p:cNvPr id="7" name="Picture 6"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rot="5400000">
            <a:off x="3589038" y="4554232"/>
            <a:ext cx="404521" cy="413472"/>
          </a:xfrm>
          <a:prstGeom prst="rect">
            <a:avLst/>
          </a:prstGeom>
        </p:spPr>
      </p:pic>
      <p:sp>
        <p:nvSpPr>
          <p:cNvPr id="8" name="TextBox 7"/>
          <p:cNvSpPr txBox="1"/>
          <p:nvPr/>
        </p:nvSpPr>
        <p:spPr>
          <a:xfrm>
            <a:off x="969798" y="1555916"/>
            <a:ext cx="2821502" cy="3170099"/>
          </a:xfrm>
          <a:prstGeom prst="rect">
            <a:avLst/>
          </a:prstGeom>
          <a:noFill/>
        </p:spPr>
        <p:txBody>
          <a:bodyPr wrap="square" rtlCol="0">
            <a:spAutoFit/>
          </a:bodyPr>
          <a:lstStyle/>
          <a:p>
            <a:pPr lvl="0"/>
            <a:r>
              <a:rPr lang="pt-BR" sz="2000" dirty="0"/>
              <a:t>A maior parte dos alimentos consumidos pela população brasileira tem origem na </a:t>
            </a:r>
            <a:r>
              <a:rPr lang="pt-BR" sz="2000" b="1" dirty="0"/>
              <a:t>agricultura familiar</a:t>
            </a:r>
            <a:r>
              <a:rPr lang="pt-BR" sz="2000" dirty="0"/>
              <a:t>, que inclui as atividades agropecuárias comandadas e realizadas por membros de uma família no campo.</a:t>
            </a:r>
            <a:endParaRPr lang="en-US" sz="2000" dirty="0"/>
          </a:p>
        </p:txBody>
      </p:sp>
      <p:pic>
        <p:nvPicPr>
          <p:cNvPr id="10"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13" name="Imagem 12">
            <a:extLst>
              <a:ext uri="{FF2B5EF4-FFF2-40B4-BE49-F238E27FC236}">
                <a16:creationId xmlns:a16="http://schemas.microsoft.com/office/drawing/2014/main" id="{B89818B2-A299-2BE8-E60B-8EFC708725D7}"/>
              </a:ext>
            </a:extLst>
          </p:cNvPr>
          <p:cNvPicPr>
            <a:picLocks noChangeAspect="1"/>
          </p:cNvPicPr>
          <p:nvPr/>
        </p:nvPicPr>
        <p:blipFill>
          <a:blip r:embed="rId4"/>
          <a:stretch>
            <a:fillRect/>
          </a:stretch>
        </p:blipFill>
        <p:spPr>
          <a:xfrm>
            <a:off x="4340988" y="1435692"/>
            <a:ext cx="6939097" cy="5202073"/>
          </a:xfrm>
          <a:prstGeom prst="rect">
            <a:avLst/>
          </a:prstGeom>
        </p:spPr>
      </p:pic>
    </p:spTree>
    <p:extLst>
      <p:ext uri="{BB962C8B-B14F-4D97-AF65-F5344CB8AC3E}">
        <p14:creationId xmlns:p14="http://schemas.microsoft.com/office/powerpoint/2010/main" val="1842138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806786" y="610712"/>
            <a:ext cx="404521" cy="413472"/>
          </a:xfrm>
          <a:prstGeom prst="rect">
            <a:avLst/>
          </a:prstGeom>
        </p:spPr>
      </p:pic>
      <p:sp>
        <p:nvSpPr>
          <p:cNvPr id="3" name="TextBox 2"/>
          <p:cNvSpPr txBox="1"/>
          <p:nvPr/>
        </p:nvSpPr>
        <p:spPr>
          <a:xfrm>
            <a:off x="489751" y="485712"/>
            <a:ext cx="5721556" cy="707886"/>
          </a:xfrm>
          <a:prstGeom prst="rect">
            <a:avLst/>
          </a:prstGeom>
          <a:noFill/>
        </p:spPr>
        <p:txBody>
          <a:bodyPr wrap="square" rtlCol="0">
            <a:spAutoFit/>
          </a:bodyPr>
          <a:lstStyle/>
          <a:p>
            <a:r>
              <a:rPr lang="pt-BR" sz="4000" dirty="0">
                <a:latin typeface="Aptifer Slab LT W01 Bold"/>
                <a:cs typeface="Aptifer Slab LT W01 Bold"/>
              </a:rPr>
              <a:t>Agricultura comercial</a:t>
            </a:r>
            <a:endParaRPr lang="en-US" sz="4000" dirty="0">
              <a:solidFill>
                <a:srgbClr val="132339"/>
              </a:solidFill>
              <a:latin typeface="Aptifer Slab LT W01 Bold"/>
              <a:cs typeface="Aptifer Slab LT W01 Bold"/>
            </a:endParaRPr>
          </a:p>
        </p:txBody>
      </p:sp>
      <p:cxnSp>
        <p:nvCxnSpPr>
          <p:cNvPr id="4" name="Straight Connector 3"/>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489751" y="1309023"/>
            <a:ext cx="11316664" cy="2308324"/>
          </a:xfrm>
          <a:prstGeom prst="rect">
            <a:avLst/>
          </a:prstGeom>
          <a:noFill/>
        </p:spPr>
        <p:txBody>
          <a:bodyPr wrap="square" rtlCol="0">
            <a:spAutoFit/>
          </a:bodyPr>
          <a:lstStyle/>
          <a:p>
            <a:pPr lvl="0"/>
            <a:r>
              <a:rPr lang="pt-BR" sz="2400" dirty="0"/>
              <a:t>Cana-de-açúcar, soja e milho, entre outros produtos de destaque na agricultura e na pecuária nacionais, fazem parte do chamado </a:t>
            </a:r>
            <a:r>
              <a:rPr lang="pt-BR" sz="2400" b="1" dirty="0"/>
              <a:t>agronegócio</a:t>
            </a:r>
            <a:r>
              <a:rPr lang="pt-BR" sz="2400" dirty="0"/>
              <a:t>, setor composto de um conjunto de atividades que se relacionam, como produção agropecuária (geralmente em grande escala), fabricação e venda de produtos para o campo (fertilizantes, agrotóxicos, sementes, equipamentos etc.), processamento de produtos, transporte e comercialização para indústrias e centros de distribuição e exportação. </a:t>
            </a:r>
            <a:endParaRPr lang="en-US" sz="2400" dirty="0"/>
          </a:p>
        </p:txBody>
      </p:sp>
      <p:pic>
        <p:nvPicPr>
          <p:cNvPr id="6"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7" name="Imagem 6">
            <a:extLst>
              <a:ext uri="{FF2B5EF4-FFF2-40B4-BE49-F238E27FC236}">
                <a16:creationId xmlns:a16="http://schemas.microsoft.com/office/drawing/2014/main" id="{62BF8F65-806A-96A4-BC0C-5DAB61779898}"/>
              </a:ext>
            </a:extLst>
          </p:cNvPr>
          <p:cNvPicPr>
            <a:picLocks noChangeAspect="1"/>
          </p:cNvPicPr>
          <p:nvPr/>
        </p:nvPicPr>
        <p:blipFill>
          <a:blip r:embed="rId4"/>
          <a:stretch>
            <a:fillRect/>
          </a:stretch>
        </p:blipFill>
        <p:spPr>
          <a:xfrm>
            <a:off x="557848" y="3580688"/>
            <a:ext cx="2792681" cy="3050580"/>
          </a:xfrm>
          <a:prstGeom prst="rect">
            <a:avLst/>
          </a:prstGeom>
        </p:spPr>
      </p:pic>
      <p:pic>
        <p:nvPicPr>
          <p:cNvPr id="10" name="Imagem 9">
            <a:extLst>
              <a:ext uri="{FF2B5EF4-FFF2-40B4-BE49-F238E27FC236}">
                <a16:creationId xmlns:a16="http://schemas.microsoft.com/office/drawing/2014/main" id="{4232F459-004B-1850-428A-0124D06AEA96}"/>
              </a:ext>
            </a:extLst>
          </p:cNvPr>
          <p:cNvPicPr>
            <a:picLocks noChangeAspect="1"/>
          </p:cNvPicPr>
          <p:nvPr/>
        </p:nvPicPr>
        <p:blipFill>
          <a:blip r:embed="rId5"/>
          <a:stretch>
            <a:fillRect/>
          </a:stretch>
        </p:blipFill>
        <p:spPr>
          <a:xfrm>
            <a:off x="3418626" y="3563084"/>
            <a:ext cx="2765708" cy="3039321"/>
          </a:xfrm>
          <a:prstGeom prst="rect">
            <a:avLst/>
          </a:prstGeom>
        </p:spPr>
      </p:pic>
      <p:pic>
        <p:nvPicPr>
          <p:cNvPr id="12" name="Imagem 11">
            <a:extLst>
              <a:ext uri="{FF2B5EF4-FFF2-40B4-BE49-F238E27FC236}">
                <a16:creationId xmlns:a16="http://schemas.microsoft.com/office/drawing/2014/main" id="{7474146B-2CB1-C9A0-87C5-F8F63745AC57}"/>
              </a:ext>
            </a:extLst>
          </p:cNvPr>
          <p:cNvPicPr>
            <a:picLocks noChangeAspect="1"/>
          </p:cNvPicPr>
          <p:nvPr/>
        </p:nvPicPr>
        <p:blipFill>
          <a:blip r:embed="rId6"/>
          <a:stretch>
            <a:fillRect/>
          </a:stretch>
        </p:blipFill>
        <p:spPr>
          <a:xfrm>
            <a:off x="6317986" y="3549829"/>
            <a:ext cx="2765708" cy="3052576"/>
          </a:xfrm>
          <a:prstGeom prst="rect">
            <a:avLst/>
          </a:prstGeom>
        </p:spPr>
      </p:pic>
      <p:pic>
        <p:nvPicPr>
          <p:cNvPr id="14" name="Imagem 13">
            <a:extLst>
              <a:ext uri="{FF2B5EF4-FFF2-40B4-BE49-F238E27FC236}">
                <a16:creationId xmlns:a16="http://schemas.microsoft.com/office/drawing/2014/main" id="{3E50A561-D155-1BE1-BEBE-6899BCA9B3A4}"/>
              </a:ext>
            </a:extLst>
          </p:cNvPr>
          <p:cNvPicPr>
            <a:picLocks noChangeAspect="1"/>
          </p:cNvPicPr>
          <p:nvPr/>
        </p:nvPicPr>
        <p:blipFill>
          <a:blip r:embed="rId7"/>
          <a:stretch>
            <a:fillRect/>
          </a:stretch>
        </p:blipFill>
        <p:spPr>
          <a:xfrm>
            <a:off x="9130604" y="5082744"/>
            <a:ext cx="2628900" cy="1476375"/>
          </a:xfrm>
          <a:prstGeom prst="rect">
            <a:avLst/>
          </a:prstGeom>
        </p:spPr>
      </p:pic>
    </p:spTree>
    <p:extLst>
      <p:ext uri="{BB962C8B-B14F-4D97-AF65-F5344CB8AC3E}">
        <p14:creationId xmlns:p14="http://schemas.microsoft.com/office/powerpoint/2010/main" val="2496272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027706" y="570400"/>
            <a:ext cx="404521" cy="413472"/>
          </a:xfrm>
          <a:prstGeom prst="rect">
            <a:avLst/>
          </a:prstGeom>
        </p:spPr>
      </p:pic>
      <p:sp>
        <p:nvSpPr>
          <p:cNvPr id="3" name="TextBox 2"/>
          <p:cNvSpPr txBox="1"/>
          <p:nvPr/>
        </p:nvSpPr>
        <p:spPr>
          <a:xfrm>
            <a:off x="489751" y="485712"/>
            <a:ext cx="4740216" cy="707886"/>
          </a:xfrm>
          <a:prstGeom prst="rect">
            <a:avLst/>
          </a:prstGeom>
          <a:noFill/>
        </p:spPr>
        <p:txBody>
          <a:bodyPr wrap="square" rtlCol="0">
            <a:spAutoFit/>
          </a:bodyPr>
          <a:lstStyle/>
          <a:p>
            <a:r>
              <a:rPr lang="pt-BR" sz="4000" dirty="0">
                <a:latin typeface="Aptifer Slab LT W01 Bold"/>
                <a:cs typeface="Aptifer Slab LT W01 Bold"/>
              </a:rPr>
              <a:t>Produção pecuária</a:t>
            </a:r>
            <a:endParaRPr lang="en-US" sz="4000" dirty="0">
              <a:solidFill>
                <a:srgbClr val="132339"/>
              </a:solidFill>
              <a:latin typeface="Aptifer Slab LT W01 Bold"/>
              <a:cs typeface="Aptifer Slab LT W01 Bold"/>
            </a:endParaRPr>
          </a:p>
        </p:txBody>
      </p:sp>
      <p:cxnSp>
        <p:nvCxnSpPr>
          <p:cNvPr id="4" name="Straight Connector 3"/>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7"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9" name="Imagem 8">
            <a:extLst>
              <a:ext uri="{FF2B5EF4-FFF2-40B4-BE49-F238E27FC236}">
                <a16:creationId xmlns:a16="http://schemas.microsoft.com/office/drawing/2014/main" id="{55B72F4B-5657-0F42-E9CC-6701B8DB379D}"/>
              </a:ext>
            </a:extLst>
          </p:cNvPr>
          <p:cNvPicPr>
            <a:picLocks noChangeAspect="1"/>
          </p:cNvPicPr>
          <p:nvPr/>
        </p:nvPicPr>
        <p:blipFill>
          <a:blip r:embed="rId4"/>
          <a:stretch>
            <a:fillRect/>
          </a:stretch>
        </p:blipFill>
        <p:spPr>
          <a:xfrm>
            <a:off x="427037" y="1531129"/>
            <a:ext cx="7372350" cy="5124450"/>
          </a:xfrm>
          <a:prstGeom prst="rect">
            <a:avLst/>
          </a:prstGeom>
        </p:spPr>
      </p:pic>
      <p:pic>
        <p:nvPicPr>
          <p:cNvPr id="11" name="Imagem 10">
            <a:extLst>
              <a:ext uri="{FF2B5EF4-FFF2-40B4-BE49-F238E27FC236}">
                <a16:creationId xmlns:a16="http://schemas.microsoft.com/office/drawing/2014/main" id="{1E012F23-2AC4-BFCE-11A6-8B03CC8FE7BE}"/>
              </a:ext>
            </a:extLst>
          </p:cNvPr>
          <p:cNvPicPr>
            <a:picLocks noChangeAspect="1"/>
          </p:cNvPicPr>
          <p:nvPr/>
        </p:nvPicPr>
        <p:blipFill>
          <a:blip r:embed="rId5"/>
          <a:stretch>
            <a:fillRect/>
          </a:stretch>
        </p:blipFill>
        <p:spPr>
          <a:xfrm>
            <a:off x="7861300" y="1531129"/>
            <a:ext cx="3845255" cy="4408169"/>
          </a:xfrm>
          <a:prstGeom prst="rect">
            <a:avLst/>
          </a:prstGeom>
        </p:spPr>
      </p:pic>
    </p:spTree>
    <p:extLst>
      <p:ext uri="{BB962C8B-B14F-4D97-AF65-F5344CB8AC3E}">
        <p14:creationId xmlns:p14="http://schemas.microsoft.com/office/powerpoint/2010/main" val="2328355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159134" y="570400"/>
            <a:ext cx="404521" cy="413472"/>
          </a:xfrm>
          <a:prstGeom prst="rect">
            <a:avLst/>
          </a:prstGeom>
        </p:spPr>
      </p:pic>
      <p:sp>
        <p:nvSpPr>
          <p:cNvPr id="3" name="TextBox 2"/>
          <p:cNvSpPr txBox="1"/>
          <p:nvPr/>
        </p:nvSpPr>
        <p:spPr>
          <a:xfrm>
            <a:off x="489751" y="485712"/>
            <a:ext cx="6379631" cy="707886"/>
          </a:xfrm>
          <a:prstGeom prst="rect">
            <a:avLst/>
          </a:prstGeom>
          <a:noFill/>
        </p:spPr>
        <p:txBody>
          <a:bodyPr wrap="square" rtlCol="0">
            <a:spAutoFit/>
          </a:bodyPr>
          <a:lstStyle/>
          <a:p>
            <a:r>
              <a:rPr lang="pt-BR" sz="4000" dirty="0">
                <a:latin typeface="Aptifer Slab LT W01 Bold"/>
                <a:cs typeface="Aptifer Slab LT W01 Bold"/>
              </a:rPr>
              <a:t>Modernização do campo</a:t>
            </a:r>
            <a:endParaRPr lang="en-US" sz="4000" dirty="0">
              <a:solidFill>
                <a:srgbClr val="132339"/>
              </a:solidFill>
              <a:latin typeface="Aptifer Slab LT W01 Bold"/>
              <a:cs typeface="Aptifer Slab LT W01 Bold"/>
            </a:endParaRPr>
          </a:p>
        </p:txBody>
      </p:sp>
      <p:sp>
        <p:nvSpPr>
          <p:cNvPr id="8" name="TextBox 7"/>
          <p:cNvSpPr txBox="1"/>
          <p:nvPr/>
        </p:nvSpPr>
        <p:spPr>
          <a:xfrm>
            <a:off x="1210734" y="2698967"/>
            <a:ext cx="9769158" cy="4016484"/>
          </a:xfrm>
          <a:prstGeom prst="rect">
            <a:avLst/>
          </a:prstGeom>
          <a:noFill/>
        </p:spPr>
        <p:txBody>
          <a:bodyPr wrap="none" rtlCol="0">
            <a:spAutoFit/>
          </a:bodyPr>
          <a:lstStyle/>
          <a:p>
            <a:pPr lvl="0"/>
            <a:r>
              <a:rPr lang="pt-BR" sz="1700" b="1" dirty="0"/>
              <a:t>substituição da produção </a:t>
            </a:r>
            <a:r>
              <a:rPr lang="pt-BR" sz="1700" dirty="0"/>
              <a:t>de</a:t>
            </a:r>
            <a:r>
              <a:rPr lang="pt-BR" sz="1700" b="1" dirty="0"/>
              <a:t> </a:t>
            </a:r>
            <a:r>
              <a:rPr lang="pt-BR" sz="1700" dirty="0"/>
              <a:t>alimentos como feijão, milho, mandioca, hortaliças etc. por cultivos como soja,</a:t>
            </a:r>
          </a:p>
          <a:p>
            <a:pPr lvl="0"/>
            <a:r>
              <a:rPr lang="pt-BR" sz="1700" dirty="0"/>
              <a:t>cana-de-açúcar, algodão, laranja etc., para obter mais lucros;</a:t>
            </a:r>
          </a:p>
          <a:p>
            <a:pPr lvl="0"/>
            <a:endParaRPr lang="en-US" sz="1700" dirty="0"/>
          </a:p>
          <a:p>
            <a:pPr lvl="0"/>
            <a:r>
              <a:rPr lang="pt-BR" sz="1700" b="1" dirty="0"/>
              <a:t>concentração de terras e êxodo rural</a:t>
            </a:r>
            <a:r>
              <a:rPr lang="pt-BR" sz="1700" dirty="0"/>
              <a:t>: as grandes propriedades rurais expandem suas terras </a:t>
            </a:r>
          </a:p>
          <a:p>
            <a:pPr lvl="0"/>
            <a:r>
              <a:rPr lang="pt-BR" sz="1700" dirty="0"/>
              <a:t>para aumentar a produção. Com a dificuldade de acesso a terra e a recursos para nela produzir, </a:t>
            </a:r>
          </a:p>
          <a:p>
            <a:pPr lvl="0"/>
            <a:r>
              <a:rPr lang="pt-BR" sz="1700" dirty="0"/>
              <a:t>um grande número de pessoas, principalmente a partir da década de 1960, </a:t>
            </a:r>
          </a:p>
          <a:p>
            <a:pPr lvl="0"/>
            <a:r>
              <a:rPr lang="pt-BR" sz="1700" dirty="0"/>
              <a:t>deixou o campo em busca de melhores condições de vida nas cidades (</a:t>
            </a:r>
            <a:r>
              <a:rPr lang="pt-BR" sz="1700" b="1" dirty="0"/>
              <a:t>êxodo rural)</a:t>
            </a:r>
            <a:r>
              <a:rPr lang="pt-BR" sz="1700" dirty="0"/>
              <a:t>. </a:t>
            </a:r>
          </a:p>
          <a:p>
            <a:pPr lvl="0"/>
            <a:r>
              <a:rPr lang="pt-BR" sz="1700" dirty="0"/>
              <a:t>A mecanização da produção também foi um fator que contribuiu para o êxodo, </a:t>
            </a:r>
          </a:p>
          <a:p>
            <a:pPr lvl="0"/>
            <a:r>
              <a:rPr lang="pt-BR" sz="1700" dirty="0"/>
              <a:t>pois as máquinas substituíram o trabalho de muitos agricultores;</a:t>
            </a:r>
          </a:p>
          <a:p>
            <a:pPr lvl="0"/>
            <a:endParaRPr lang="en-US" sz="1700" dirty="0"/>
          </a:p>
          <a:p>
            <a:pPr lvl="0"/>
            <a:r>
              <a:rPr lang="pt-BR" sz="1700" b="1" dirty="0"/>
              <a:t>problemas ambientais</a:t>
            </a:r>
            <a:r>
              <a:rPr lang="pt-BR" sz="1700" dirty="0"/>
              <a:t>: áreas de vegetação nativa são transformadas em pastos </a:t>
            </a:r>
          </a:p>
          <a:p>
            <a:pPr lvl="0"/>
            <a:r>
              <a:rPr lang="pt-BR" sz="1700" dirty="0"/>
              <a:t>e plantações, intensificando o desmatamento e as queimadas. O peso das máquinas agrícolas </a:t>
            </a:r>
          </a:p>
          <a:p>
            <a:pPr lvl="0"/>
            <a:r>
              <a:rPr lang="pt-BR" sz="1700" dirty="0"/>
              <a:t>e o pisoteio do gado provocam a compactação do solo, dificultando a infiltração da água </a:t>
            </a:r>
          </a:p>
          <a:p>
            <a:pPr lvl="0"/>
            <a:r>
              <a:rPr lang="pt-BR" sz="1700" dirty="0"/>
              <a:t>e o desenvolvimento de raízes. Outro problema é a contaminação do solo e das águas </a:t>
            </a:r>
          </a:p>
          <a:p>
            <a:pPr lvl="0"/>
            <a:r>
              <a:rPr lang="pt-BR" sz="1700" dirty="0"/>
              <a:t>por agroquímicos (como agrotóxicos e fertilizantes).</a:t>
            </a:r>
            <a:endParaRPr lang="en-US" sz="1700" dirty="0"/>
          </a:p>
        </p:txBody>
      </p:sp>
      <p:pic>
        <p:nvPicPr>
          <p:cNvPr id="9" name="Picture 8"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98402" y="2818962"/>
            <a:ext cx="404522" cy="413472"/>
          </a:xfrm>
          <a:prstGeom prst="rect">
            <a:avLst/>
          </a:prstGeom>
        </p:spPr>
      </p:pic>
      <p:pic>
        <p:nvPicPr>
          <p:cNvPr id="10" name="Picture 9"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98402" y="3627143"/>
            <a:ext cx="404522" cy="413472"/>
          </a:xfrm>
          <a:prstGeom prst="rect">
            <a:avLst/>
          </a:prstGeom>
        </p:spPr>
      </p:pic>
      <p:sp>
        <p:nvSpPr>
          <p:cNvPr id="4" name="TextBox 3"/>
          <p:cNvSpPr txBox="1"/>
          <p:nvPr/>
        </p:nvSpPr>
        <p:spPr>
          <a:xfrm>
            <a:off x="563767" y="1397517"/>
            <a:ext cx="11016357" cy="1569660"/>
          </a:xfrm>
          <a:prstGeom prst="rect">
            <a:avLst/>
          </a:prstGeom>
          <a:noFill/>
        </p:spPr>
        <p:txBody>
          <a:bodyPr wrap="none" rtlCol="0">
            <a:spAutoFit/>
          </a:bodyPr>
          <a:lstStyle/>
          <a:p>
            <a:pPr lvl="0"/>
            <a:r>
              <a:rPr lang="pt-BR" sz="2400" dirty="0"/>
              <a:t>A </a:t>
            </a:r>
            <a:r>
              <a:rPr lang="pt-BR" sz="2400" b="1" dirty="0"/>
              <a:t>modernização do campo</a:t>
            </a:r>
            <a:r>
              <a:rPr lang="pt-BR" sz="2400" dirty="0"/>
              <a:t> proporciona grande aumento da produtividade. </a:t>
            </a:r>
          </a:p>
          <a:p>
            <a:pPr lvl="0"/>
            <a:r>
              <a:rPr lang="pt-BR" sz="2400" dirty="0"/>
              <a:t>No entanto, a forma como essas transformações aconteceram priorizou o agronegócio </a:t>
            </a:r>
          </a:p>
          <a:p>
            <a:pPr lvl="0"/>
            <a:r>
              <a:rPr lang="pt-BR" sz="2400" dirty="0"/>
              <a:t>em detrimento da agricultura familiar, trazendo aspectos negativos, como:</a:t>
            </a:r>
            <a:endParaRPr lang="en-US" sz="2400" dirty="0"/>
          </a:p>
          <a:p>
            <a:endParaRPr lang="en-US" sz="2400" dirty="0"/>
          </a:p>
        </p:txBody>
      </p:sp>
      <p:cxnSp>
        <p:nvCxnSpPr>
          <p:cNvPr id="11" name="Straight Connector 10"/>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12" name="Picture 1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98402" y="5416688"/>
            <a:ext cx="404522" cy="413472"/>
          </a:xfrm>
          <a:prstGeom prst="rect">
            <a:avLst/>
          </a:prstGeom>
        </p:spPr>
      </p:pic>
      <p:pic>
        <p:nvPicPr>
          <p:cNvPr id="13"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142941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159134" y="570400"/>
            <a:ext cx="404521" cy="413472"/>
          </a:xfrm>
          <a:prstGeom prst="rect">
            <a:avLst/>
          </a:prstGeom>
        </p:spPr>
      </p:pic>
      <p:sp>
        <p:nvSpPr>
          <p:cNvPr id="3" name="TextBox 2"/>
          <p:cNvSpPr txBox="1"/>
          <p:nvPr/>
        </p:nvSpPr>
        <p:spPr>
          <a:xfrm>
            <a:off x="489751" y="485712"/>
            <a:ext cx="6379631" cy="707886"/>
          </a:xfrm>
          <a:prstGeom prst="rect">
            <a:avLst/>
          </a:prstGeom>
          <a:noFill/>
        </p:spPr>
        <p:txBody>
          <a:bodyPr wrap="square" rtlCol="0">
            <a:spAutoFit/>
          </a:bodyPr>
          <a:lstStyle/>
          <a:p>
            <a:r>
              <a:rPr lang="pt-BR" sz="4000" dirty="0">
                <a:latin typeface="Aptifer Slab LT W01 Bold"/>
                <a:cs typeface="Aptifer Slab LT W01 Bold"/>
              </a:rPr>
              <a:t>Agrotóxicos</a:t>
            </a:r>
            <a:endParaRPr lang="en-US" sz="4000" dirty="0">
              <a:solidFill>
                <a:srgbClr val="132339"/>
              </a:solidFill>
              <a:latin typeface="Aptifer Slab LT W01 Bold"/>
              <a:cs typeface="Aptifer Slab LT W01 Bold"/>
            </a:endParaRPr>
          </a:p>
        </p:txBody>
      </p:sp>
      <p:sp>
        <p:nvSpPr>
          <p:cNvPr id="4" name="TextBox 3"/>
          <p:cNvSpPr txBox="1"/>
          <p:nvPr/>
        </p:nvSpPr>
        <p:spPr>
          <a:xfrm>
            <a:off x="552222" y="1303511"/>
            <a:ext cx="4891449" cy="5262979"/>
          </a:xfrm>
          <a:prstGeom prst="rect">
            <a:avLst/>
          </a:prstGeom>
          <a:noFill/>
        </p:spPr>
        <p:txBody>
          <a:bodyPr wrap="square" rtlCol="0">
            <a:spAutoFit/>
          </a:bodyPr>
          <a:lstStyle/>
          <a:p>
            <a:pPr lvl="0"/>
            <a:r>
              <a:rPr lang="pt-BR" sz="2400" dirty="0"/>
              <a:t>O Brasil é o maior consumidor mundial de agrotóxicos. Em 2021, o volume foi 14% maior do que em 2020, alcançando o maior índice desde 2000 de acordo com dados do Ministério da Agricultura. </a:t>
            </a:r>
          </a:p>
          <a:p>
            <a:pPr lvl="0"/>
            <a:r>
              <a:rPr lang="pt-BR" sz="2400" dirty="0"/>
              <a:t>Em 2017, um estudo comparou as quantidades permitidas de uso de agrotóxicos no Brasil e na União Europeia. Muitas pessoas defendem que as leis de uso de agrotóxicos no Brasil deveriam ser mais rígidas pelo seu alto risco de contaminações e de doenças causadas.</a:t>
            </a:r>
          </a:p>
        </p:txBody>
      </p:sp>
      <p:cxnSp>
        <p:nvCxnSpPr>
          <p:cNvPr id="11" name="Straight Connector 10"/>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13"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6" name="Imagem 5">
            <a:extLst>
              <a:ext uri="{FF2B5EF4-FFF2-40B4-BE49-F238E27FC236}">
                <a16:creationId xmlns:a16="http://schemas.microsoft.com/office/drawing/2014/main" id="{EFB73ECD-BE92-5761-A17B-FB01C48CF6BE}"/>
              </a:ext>
            </a:extLst>
          </p:cNvPr>
          <p:cNvPicPr>
            <a:picLocks noChangeAspect="1"/>
          </p:cNvPicPr>
          <p:nvPr/>
        </p:nvPicPr>
        <p:blipFill>
          <a:blip r:embed="rId4"/>
          <a:stretch>
            <a:fillRect/>
          </a:stretch>
        </p:blipFill>
        <p:spPr>
          <a:xfrm>
            <a:off x="5337214" y="1993986"/>
            <a:ext cx="6638129" cy="4192123"/>
          </a:xfrm>
          <a:prstGeom prst="rect">
            <a:avLst/>
          </a:prstGeom>
        </p:spPr>
      </p:pic>
    </p:spTree>
    <p:extLst>
      <p:ext uri="{BB962C8B-B14F-4D97-AF65-F5344CB8AC3E}">
        <p14:creationId xmlns:p14="http://schemas.microsoft.com/office/powerpoint/2010/main" val="3543864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159134" y="570400"/>
            <a:ext cx="404521" cy="413472"/>
          </a:xfrm>
          <a:prstGeom prst="rect">
            <a:avLst/>
          </a:prstGeom>
        </p:spPr>
      </p:pic>
      <p:sp>
        <p:nvSpPr>
          <p:cNvPr id="3" name="TextBox 2"/>
          <p:cNvSpPr txBox="1"/>
          <p:nvPr/>
        </p:nvSpPr>
        <p:spPr>
          <a:xfrm>
            <a:off x="489751" y="485712"/>
            <a:ext cx="6379631" cy="707886"/>
          </a:xfrm>
          <a:prstGeom prst="rect">
            <a:avLst/>
          </a:prstGeom>
          <a:noFill/>
        </p:spPr>
        <p:txBody>
          <a:bodyPr wrap="square" rtlCol="0">
            <a:spAutoFit/>
          </a:bodyPr>
          <a:lstStyle/>
          <a:p>
            <a:r>
              <a:rPr lang="pt-BR" sz="4000" dirty="0">
                <a:latin typeface="Aptifer Slab LT W01 Bold"/>
                <a:cs typeface="Aptifer Slab LT W01 Bold"/>
              </a:rPr>
              <a:t>Distribuição das terras</a:t>
            </a:r>
            <a:endParaRPr lang="en-US" sz="4000" dirty="0">
              <a:solidFill>
                <a:srgbClr val="132339"/>
              </a:solidFill>
              <a:latin typeface="Aptifer Slab LT W01 Bold"/>
              <a:cs typeface="Aptifer Slab LT W01 Bold"/>
            </a:endParaRPr>
          </a:p>
        </p:txBody>
      </p:sp>
      <p:pic>
        <p:nvPicPr>
          <p:cNvPr id="9" name="Picture 8"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28383" y="1524514"/>
            <a:ext cx="404522" cy="413472"/>
          </a:xfrm>
          <a:prstGeom prst="rect">
            <a:avLst/>
          </a:prstGeom>
        </p:spPr>
      </p:pic>
      <p:pic>
        <p:nvPicPr>
          <p:cNvPr id="10" name="Picture 9"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28383" y="3287653"/>
            <a:ext cx="404522" cy="413472"/>
          </a:xfrm>
          <a:prstGeom prst="rect">
            <a:avLst/>
          </a:prstGeom>
        </p:spPr>
      </p:pic>
      <p:sp>
        <p:nvSpPr>
          <p:cNvPr id="4" name="TextBox 3"/>
          <p:cNvSpPr txBox="1"/>
          <p:nvPr/>
        </p:nvSpPr>
        <p:spPr>
          <a:xfrm>
            <a:off x="548802" y="1397517"/>
            <a:ext cx="7005680" cy="5262979"/>
          </a:xfrm>
          <a:prstGeom prst="rect">
            <a:avLst/>
          </a:prstGeom>
          <a:solidFill>
            <a:schemeClr val="bg1"/>
          </a:solidFill>
        </p:spPr>
        <p:txBody>
          <a:bodyPr wrap="square" rtlCol="0">
            <a:spAutoFit/>
          </a:bodyPr>
          <a:lstStyle/>
          <a:p>
            <a:pPr lvl="0"/>
            <a:r>
              <a:rPr lang="pt-BR" sz="2400" b="1" dirty="0"/>
              <a:t>Pequenas propriedades</a:t>
            </a:r>
          </a:p>
          <a:p>
            <a:pPr lvl="0"/>
            <a:r>
              <a:rPr lang="pt-BR" sz="2400" dirty="0"/>
              <a:t>(com área inferior a 100 hectares) correspondem a quase 90% das propriedades agrárias do Brasil e ocupam aproximadamente 20% da área total dos imóveis rurais.</a:t>
            </a:r>
          </a:p>
          <a:p>
            <a:pPr lvl="0"/>
            <a:r>
              <a:rPr lang="pt-BR" sz="2400" b="1" dirty="0"/>
              <a:t>Médias propriedades</a:t>
            </a:r>
          </a:p>
          <a:p>
            <a:pPr lvl="0"/>
            <a:r>
              <a:rPr lang="pt-BR" sz="2400" dirty="0"/>
              <a:t>(com área de 100 a menos de 1 000 hectares) correspondem a 10% do total das propriedades agrárias e ocupam 35% da área total dos imóveis rurais.</a:t>
            </a:r>
          </a:p>
          <a:p>
            <a:pPr lvl="0"/>
            <a:r>
              <a:rPr lang="pt-BR" sz="2400" b="1" dirty="0"/>
              <a:t>Grandes propriedades </a:t>
            </a:r>
          </a:p>
          <a:p>
            <a:pPr lvl="0"/>
            <a:r>
              <a:rPr lang="pt-BR" sz="2400" dirty="0"/>
              <a:t>rurais (com área igual ou superior a 1 000 hectares) representam 1% das propriedades agrárias e ocupam 45% das terras agrícolas.</a:t>
            </a:r>
            <a:endParaRPr lang="en-US" sz="2400" dirty="0"/>
          </a:p>
        </p:txBody>
      </p:sp>
      <p:cxnSp>
        <p:nvCxnSpPr>
          <p:cNvPr id="11" name="Straight Connector 10"/>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12" name="Picture 1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28383" y="5126750"/>
            <a:ext cx="404522" cy="413472"/>
          </a:xfrm>
          <a:prstGeom prst="rect">
            <a:avLst/>
          </a:prstGeom>
        </p:spPr>
      </p:pic>
      <p:pic>
        <p:nvPicPr>
          <p:cNvPr id="13"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6" name="Imagem 5">
            <a:extLst>
              <a:ext uri="{FF2B5EF4-FFF2-40B4-BE49-F238E27FC236}">
                <a16:creationId xmlns:a16="http://schemas.microsoft.com/office/drawing/2014/main" id="{6B7AE67D-9594-41DA-9318-714CDD170198}"/>
              </a:ext>
            </a:extLst>
          </p:cNvPr>
          <p:cNvPicPr>
            <a:picLocks noChangeAspect="1"/>
          </p:cNvPicPr>
          <p:nvPr/>
        </p:nvPicPr>
        <p:blipFill>
          <a:blip r:embed="rId4"/>
          <a:stretch>
            <a:fillRect/>
          </a:stretch>
        </p:blipFill>
        <p:spPr>
          <a:xfrm>
            <a:off x="7570379" y="1119761"/>
            <a:ext cx="4341233" cy="4393433"/>
          </a:xfrm>
          <a:prstGeom prst="rect">
            <a:avLst/>
          </a:prstGeom>
        </p:spPr>
      </p:pic>
      <p:pic>
        <p:nvPicPr>
          <p:cNvPr id="8" name="Imagem 7">
            <a:extLst>
              <a:ext uri="{FF2B5EF4-FFF2-40B4-BE49-F238E27FC236}">
                <a16:creationId xmlns:a16="http://schemas.microsoft.com/office/drawing/2014/main" id="{C96F21D8-DA31-81E8-A95A-37975F7737CD}"/>
              </a:ext>
            </a:extLst>
          </p:cNvPr>
          <p:cNvPicPr>
            <a:picLocks noChangeAspect="1"/>
          </p:cNvPicPr>
          <p:nvPr/>
        </p:nvPicPr>
        <p:blipFill>
          <a:blip r:embed="rId5"/>
          <a:stretch>
            <a:fillRect/>
          </a:stretch>
        </p:blipFill>
        <p:spPr>
          <a:xfrm>
            <a:off x="8383424" y="5513193"/>
            <a:ext cx="3319910" cy="948545"/>
          </a:xfrm>
          <a:prstGeom prst="rect">
            <a:avLst/>
          </a:prstGeom>
        </p:spPr>
      </p:pic>
    </p:spTree>
    <p:extLst>
      <p:ext uri="{BB962C8B-B14F-4D97-AF65-F5344CB8AC3E}">
        <p14:creationId xmlns:p14="http://schemas.microsoft.com/office/powerpoint/2010/main" val="362369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4577445" y="550244"/>
            <a:ext cx="404521" cy="413472"/>
          </a:xfrm>
          <a:prstGeom prst="rect">
            <a:avLst/>
          </a:prstGeom>
        </p:spPr>
      </p:pic>
      <p:sp>
        <p:nvSpPr>
          <p:cNvPr id="3" name="TextBox 2"/>
          <p:cNvSpPr txBox="1"/>
          <p:nvPr/>
        </p:nvSpPr>
        <p:spPr>
          <a:xfrm>
            <a:off x="489752" y="485712"/>
            <a:ext cx="4289954" cy="707886"/>
          </a:xfrm>
          <a:prstGeom prst="rect">
            <a:avLst/>
          </a:prstGeom>
          <a:noFill/>
        </p:spPr>
        <p:txBody>
          <a:bodyPr wrap="square" rtlCol="0">
            <a:spAutoFit/>
          </a:bodyPr>
          <a:lstStyle/>
          <a:p>
            <a:r>
              <a:rPr lang="pt-BR" sz="4000" dirty="0">
                <a:latin typeface="Aptifer Slab LT W01 Bold"/>
                <a:cs typeface="Aptifer Slab LT W01 Bold"/>
              </a:rPr>
              <a:t>Reforma agrária</a:t>
            </a:r>
            <a:endParaRPr lang="en-US" sz="4000" dirty="0">
              <a:solidFill>
                <a:srgbClr val="132339"/>
              </a:solidFill>
              <a:latin typeface="Aptifer Slab LT W01 Bold"/>
              <a:cs typeface="Aptifer Slab LT W01 Bold"/>
            </a:endParaRPr>
          </a:p>
        </p:txBody>
      </p:sp>
      <p:pic>
        <p:nvPicPr>
          <p:cNvPr id="9" name="Picture 8"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26418" y="3544204"/>
            <a:ext cx="404522" cy="413472"/>
          </a:xfrm>
          <a:prstGeom prst="rect">
            <a:avLst/>
          </a:prstGeom>
        </p:spPr>
      </p:pic>
      <p:pic>
        <p:nvPicPr>
          <p:cNvPr id="10" name="Picture 9"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26418" y="4199561"/>
            <a:ext cx="404522" cy="413472"/>
          </a:xfrm>
          <a:prstGeom prst="rect">
            <a:avLst/>
          </a:prstGeom>
        </p:spPr>
      </p:pic>
      <p:sp>
        <p:nvSpPr>
          <p:cNvPr id="4" name="TextBox 3"/>
          <p:cNvSpPr txBox="1"/>
          <p:nvPr/>
        </p:nvSpPr>
        <p:spPr>
          <a:xfrm>
            <a:off x="552223" y="1397517"/>
            <a:ext cx="11316664" cy="1938992"/>
          </a:xfrm>
          <a:prstGeom prst="rect">
            <a:avLst/>
          </a:prstGeom>
          <a:noFill/>
        </p:spPr>
        <p:txBody>
          <a:bodyPr wrap="square" rtlCol="0">
            <a:spAutoFit/>
          </a:bodyPr>
          <a:lstStyle/>
          <a:p>
            <a:pPr lvl="0"/>
            <a:r>
              <a:rPr lang="pt-BR" sz="2400" dirty="0"/>
              <a:t>A </a:t>
            </a:r>
            <a:r>
              <a:rPr lang="pt-BR" sz="2400" b="1" dirty="0"/>
              <a:t>reforma agrária </a:t>
            </a:r>
            <a:r>
              <a:rPr lang="pt-BR" sz="2400" dirty="0"/>
              <a:t>consiste em redistribuir terras e proporcionar condições para que os trabalhadores rurais e suas famílias consigam nelas produzir e permanecer.</a:t>
            </a:r>
          </a:p>
          <a:p>
            <a:pPr lvl="0"/>
            <a:r>
              <a:rPr lang="pt-BR" sz="2400" dirty="0"/>
              <a:t>Essa redistribuição prevê a desapropriação</a:t>
            </a:r>
            <a:r>
              <a:rPr lang="pt-BR" sz="2400" b="1" dirty="0"/>
              <a:t> </a:t>
            </a:r>
            <a:r>
              <a:rPr lang="pt-BR" sz="2400" dirty="0"/>
              <a:t>de terras que não cumprem  sua função social, pagando aos proprietários o valor das terras.</a:t>
            </a:r>
            <a:endParaRPr lang="en-US" sz="2400" dirty="0"/>
          </a:p>
          <a:p>
            <a:pPr lvl="0"/>
            <a:r>
              <a:rPr lang="pt-BR" sz="2400" dirty="0"/>
              <a:t>A reforma agrária envolve outras medidas como:</a:t>
            </a:r>
          </a:p>
        </p:txBody>
      </p:sp>
      <p:cxnSp>
        <p:nvCxnSpPr>
          <p:cNvPr id="11" name="Straight Connector 10"/>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12" name="Picture 1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26418" y="4846108"/>
            <a:ext cx="404522" cy="413472"/>
          </a:xfrm>
          <a:prstGeom prst="rect">
            <a:avLst/>
          </a:prstGeom>
        </p:spPr>
      </p:pic>
      <p:sp>
        <p:nvSpPr>
          <p:cNvPr id="5" name="TextBox 4"/>
          <p:cNvSpPr txBox="1"/>
          <p:nvPr/>
        </p:nvSpPr>
        <p:spPr>
          <a:xfrm>
            <a:off x="1142973" y="3382574"/>
            <a:ext cx="8883211" cy="3472745"/>
          </a:xfrm>
          <a:prstGeom prst="rect">
            <a:avLst/>
          </a:prstGeom>
          <a:noFill/>
        </p:spPr>
        <p:txBody>
          <a:bodyPr wrap="none" rtlCol="0">
            <a:spAutoFit/>
          </a:bodyPr>
          <a:lstStyle/>
          <a:p>
            <a:pPr lvl="0">
              <a:lnSpc>
                <a:spcPct val="110000"/>
              </a:lnSpc>
            </a:pPr>
            <a:r>
              <a:rPr lang="pt-BR" sz="2000" dirty="0"/>
              <a:t>construção de estradas e acesso a transportes; </a:t>
            </a:r>
          </a:p>
          <a:p>
            <a:pPr lvl="0">
              <a:lnSpc>
                <a:spcPct val="110000"/>
              </a:lnSpc>
            </a:pPr>
            <a:endParaRPr lang="en-US" sz="2000" dirty="0"/>
          </a:p>
          <a:p>
            <a:pPr lvl="0">
              <a:lnSpc>
                <a:spcPct val="110000"/>
              </a:lnSpc>
            </a:pPr>
            <a:r>
              <a:rPr lang="pt-BR" sz="2000" dirty="0"/>
              <a:t>abastecimento de água e instalação de energia elétrica; </a:t>
            </a:r>
          </a:p>
          <a:p>
            <a:pPr lvl="0">
              <a:lnSpc>
                <a:spcPct val="110000"/>
              </a:lnSpc>
            </a:pPr>
            <a:endParaRPr lang="en-US" sz="2000" dirty="0"/>
          </a:p>
          <a:p>
            <a:pPr lvl="0">
              <a:lnSpc>
                <a:spcPct val="110000"/>
              </a:lnSpc>
            </a:pPr>
            <a:r>
              <a:rPr lang="pt-BR" sz="2000" dirty="0"/>
              <a:t>facilidades para a compra de equipamentos, sementes e adubos;</a:t>
            </a:r>
          </a:p>
          <a:p>
            <a:pPr lvl="0">
              <a:lnSpc>
                <a:spcPct val="110000"/>
              </a:lnSpc>
            </a:pPr>
            <a:endParaRPr lang="en-US" sz="2000" dirty="0"/>
          </a:p>
          <a:p>
            <a:pPr lvl="0">
              <a:lnSpc>
                <a:spcPct val="110000"/>
              </a:lnSpc>
            </a:pPr>
            <a:r>
              <a:rPr lang="pt-BR" sz="2000" dirty="0"/>
              <a:t>orientação de especialistas sobre técnicas de produção;</a:t>
            </a:r>
          </a:p>
          <a:p>
            <a:pPr lvl="0">
              <a:lnSpc>
                <a:spcPct val="110000"/>
              </a:lnSpc>
            </a:pPr>
            <a:endParaRPr lang="en-US" sz="2000" dirty="0"/>
          </a:p>
          <a:p>
            <a:pPr lvl="0">
              <a:lnSpc>
                <a:spcPct val="110000"/>
              </a:lnSpc>
            </a:pPr>
            <a:r>
              <a:rPr lang="pt-BR" sz="2000" dirty="0"/>
              <a:t>acesso das famílias a serviços públicos básicos, como atendimento médico e escola.</a:t>
            </a:r>
            <a:endParaRPr lang="en-US" sz="2000" dirty="0"/>
          </a:p>
          <a:p>
            <a:pPr>
              <a:lnSpc>
                <a:spcPct val="110000"/>
              </a:lnSpc>
            </a:pPr>
            <a:endParaRPr lang="en-US" sz="2000" dirty="0"/>
          </a:p>
        </p:txBody>
      </p:sp>
      <p:pic>
        <p:nvPicPr>
          <p:cNvPr id="13" name="Picture 12"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26418" y="5504196"/>
            <a:ext cx="404522" cy="413472"/>
          </a:xfrm>
          <a:prstGeom prst="rect">
            <a:avLst/>
          </a:prstGeom>
        </p:spPr>
      </p:pic>
      <p:pic>
        <p:nvPicPr>
          <p:cNvPr id="14" name="Picture 13"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26418" y="6220011"/>
            <a:ext cx="404522" cy="413472"/>
          </a:xfrm>
          <a:prstGeom prst="rect">
            <a:avLst/>
          </a:prstGeom>
        </p:spPr>
      </p:pic>
      <p:pic>
        <p:nvPicPr>
          <p:cNvPr id="15"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625987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E271A2D273D8744BE83E271A22B9761" ma:contentTypeVersion="3" ma:contentTypeDescription="Crie um novo documento." ma:contentTypeScope="" ma:versionID="30b2cfa6e3894567fb1d5cbe86620b41">
  <xsd:schema xmlns:xsd="http://www.w3.org/2001/XMLSchema" xmlns:xs="http://www.w3.org/2001/XMLSchema" xmlns:p="http://schemas.microsoft.com/office/2006/metadata/properties" xmlns:ns2="2ea30351-ea1a-454c-9047-b61a60ae2ccc" targetNamespace="http://schemas.microsoft.com/office/2006/metadata/properties" ma:root="true" ma:fieldsID="ebee4db967cde23eebad35005f4c7b96" ns2:_="">
    <xsd:import namespace="2ea30351-ea1a-454c-9047-b61a60ae2ccc"/>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a30351-ea1a-454c-9047-b61a60ae2c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26D7AA-F6B9-4612-B3E3-46E3ABDE1E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a30351-ea1a-454c-9047-b61a60ae2c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C2EFAD-A847-4763-B369-FF7414429A83}">
  <ds:schemaRefs>
    <ds:schemaRef ds:uri="http://schemas.microsoft.com/sharepoint/v3/contenttype/forms"/>
  </ds:schemaRefs>
</ds:datastoreItem>
</file>

<file path=customXml/itemProps3.xml><?xml version="1.0" encoding="utf-8"?>
<ds:datastoreItem xmlns:ds="http://schemas.openxmlformats.org/officeDocument/2006/customXml" ds:itemID="{68FDE2B0-DF79-4CAB-8187-E10733CF626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4001</TotalTime>
  <Words>703</Words>
  <Application>Microsoft Office PowerPoint</Application>
  <PresentationFormat>Personalizar</PresentationFormat>
  <Paragraphs>51</Paragraphs>
  <Slides>10</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Aptifer Slab LT W01 Bold</vt:lpstr>
      <vt:lpstr>Arial</vt:lpstr>
      <vt:lpstr>Calibri</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 </cp:lastModifiedBy>
  <cp:revision>386</cp:revision>
  <dcterms:created xsi:type="dcterms:W3CDTF">2019-06-18T13:03:29Z</dcterms:created>
  <dcterms:modified xsi:type="dcterms:W3CDTF">2023-08-07T12:01:26Z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0x0101006E271A2D273D8744BE83E271A22B9761</vt:lpwstr>
  </property>
</Properties>
</file>