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22" r:id="rId5"/>
    <p:sldId id="346" r:id="rId6"/>
    <p:sldId id="259" r:id="rId7"/>
    <p:sldId id="424" r:id="rId8"/>
    <p:sldId id="347" r:id="rId9"/>
    <p:sldId id="349" r:id="rId10"/>
    <p:sldId id="358" r:id="rId11"/>
    <p:sldId id="348" r:id="rId12"/>
    <p:sldId id="350" r:id="rId13"/>
    <p:sldId id="359" r:id="rId14"/>
    <p:sldId id="360" r:id="rId15"/>
    <p:sldId id="366" r:id="rId16"/>
    <p:sldId id="368" r:id="rId17"/>
    <p:sldId id="361" r:id="rId18"/>
    <p:sldId id="362" r:id="rId19"/>
    <p:sldId id="369" r:id="rId20"/>
    <p:sldId id="370" r:id="rId21"/>
    <p:sldId id="371" r:id="rId22"/>
    <p:sldId id="386" r:id="rId23"/>
    <p:sldId id="372" r:id="rId24"/>
    <p:sldId id="373" r:id="rId25"/>
    <p:sldId id="363" r:id="rId26"/>
    <p:sldId id="374" r:id="rId27"/>
    <p:sldId id="381" r:id="rId28"/>
    <p:sldId id="382" r:id="rId29"/>
    <p:sldId id="383" r:id="rId30"/>
    <p:sldId id="364" r:id="rId31"/>
    <p:sldId id="385" r:id="rId3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30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FBDA-E968-B044-8738-BC62F46A3DA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AACF-44A4-F749-B325-AC0416EE77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4D9F-C0A9-B64F-B047-87B6D5D74F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9CC3-3A57-F340-ABD8-CA65F5DFB8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28256" y="230752"/>
            <a:ext cx="1420923" cy="348813"/>
            <a:chOff x="9551599" y="158572"/>
            <a:chExt cx="2443527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51599" y="158572"/>
              <a:ext cx="1398171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Clima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079416" y="230752"/>
            <a:ext cx="1869764" cy="348813"/>
            <a:chOff x="8779738" y="158572"/>
            <a:chExt cx="3215388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79738" y="158572"/>
              <a:ext cx="217003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Vegetação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8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8"/>
          <a:stretch/>
        </p:blipFill>
        <p:spPr>
          <a:xfrm>
            <a:off x="1" y="1"/>
            <a:ext cx="9345336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6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991" y="1498191"/>
            <a:ext cx="1136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comunidades tradicionais tiveram, e ainda têm, dificuldades de se manterem</a:t>
            </a:r>
          </a:p>
          <a:p>
            <a:r>
              <a:rPr lang="pt-BR" sz="2400" dirty="0"/>
              <a:t>em seus territórios por vários motivos, como: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7614" y="2443422"/>
            <a:ext cx="108957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invasão </a:t>
            </a:r>
            <a:r>
              <a:rPr lang="pt-BR" dirty="0"/>
              <a:t>de produtores agrícolas, pecuaristas, madeireiros, mineradoras,</a:t>
            </a:r>
          </a:p>
          <a:p>
            <a:pPr lvl="0"/>
            <a:r>
              <a:rPr lang="pt-BR" dirty="0"/>
              <a:t>garimpeiros para construção de estradas, hidrelétricas e outras grandes </a:t>
            </a:r>
          </a:p>
          <a:p>
            <a:pPr lvl="0"/>
            <a:r>
              <a:rPr lang="pt-BR" dirty="0"/>
              <a:t>obras nos territórios habitados por algumas dessas comunidades, </a:t>
            </a:r>
          </a:p>
          <a:p>
            <a:pPr lvl="0"/>
            <a:r>
              <a:rPr lang="pt-BR" dirty="0"/>
              <a:t>como acontece com povos indígenas e outras comunidades que vivem na Amazônia, por exemplo.</a:t>
            </a:r>
          </a:p>
          <a:p>
            <a:pPr lvl="0"/>
            <a:endParaRPr lang="en-US" dirty="0"/>
          </a:p>
          <a:p>
            <a:pPr lvl="0"/>
            <a:r>
              <a:rPr lang="pt-BR" b="1" dirty="0"/>
              <a:t>pressão do mercado imobiliário </a:t>
            </a:r>
            <a:r>
              <a:rPr lang="pt-BR" dirty="0"/>
              <a:t>para construir casas de veraneio, condomínios e hotéis </a:t>
            </a:r>
          </a:p>
          <a:p>
            <a:pPr lvl="0"/>
            <a:r>
              <a:rPr lang="pt-BR" dirty="0"/>
              <a:t>em comunidades localizadas no litoral, como sofrem muitas comunidades que vivem</a:t>
            </a:r>
          </a:p>
          <a:p>
            <a:pPr lvl="0"/>
            <a:r>
              <a:rPr lang="pt-BR" dirty="0"/>
              <a:t>no litoral das regiões Sudeste e Nordeste.</a:t>
            </a:r>
          </a:p>
          <a:p>
            <a:pPr lvl="0"/>
            <a:endParaRPr lang="en-US" dirty="0"/>
          </a:p>
          <a:p>
            <a:pPr lvl="0"/>
            <a:r>
              <a:rPr lang="pt-BR" b="1" dirty="0"/>
              <a:t>preconceito </a:t>
            </a:r>
            <a:r>
              <a:rPr lang="pt-BR" dirty="0"/>
              <a:t>e </a:t>
            </a:r>
            <a:r>
              <a:rPr lang="pt-BR" b="1" dirty="0"/>
              <a:t>discriminação </a:t>
            </a:r>
            <a:r>
              <a:rPr lang="pt-BR" dirty="0"/>
              <a:t>de setores da sociedade em relação principalmente </a:t>
            </a:r>
          </a:p>
          <a:p>
            <a:pPr lvl="0"/>
            <a:r>
              <a:rPr lang="pt-BR" dirty="0"/>
              <a:t>às suas tradições, como as comunidades de terreiro, que praticam as religiões de matriz africana.</a:t>
            </a:r>
          </a:p>
          <a:p>
            <a:pPr lvl="0"/>
            <a:endParaRPr lang="en-US" dirty="0"/>
          </a:p>
          <a:p>
            <a:pPr lvl="0"/>
            <a:r>
              <a:rPr lang="pt-BR" b="1" dirty="0"/>
              <a:t>degradação </a:t>
            </a:r>
            <a:r>
              <a:rPr lang="pt-BR" dirty="0"/>
              <a:t>dos elementos naturais dos quais muitas dessas comunidades dependem. </a:t>
            </a:r>
            <a:endParaRPr lang="en-US" dirty="0"/>
          </a:p>
        </p:txBody>
      </p:sp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537137"/>
            <a:ext cx="404521" cy="413472"/>
          </a:xfrm>
          <a:prstGeom prst="rect">
            <a:avLst/>
          </a:prstGeom>
        </p:spPr>
      </p:pic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899501"/>
            <a:ext cx="404522" cy="413472"/>
          </a:xfrm>
          <a:prstGeom prst="rect">
            <a:avLst/>
          </a:prstGeom>
        </p:spPr>
      </p:pic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007865"/>
            <a:ext cx="404522" cy="413472"/>
          </a:xfrm>
          <a:prstGeom prst="rect">
            <a:avLst/>
          </a:prstGeom>
        </p:spPr>
      </p:pic>
      <p:pic>
        <p:nvPicPr>
          <p:cNvPr id="20" name="Picture 1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852983"/>
            <a:ext cx="404522" cy="413472"/>
          </a:xfrm>
          <a:prstGeom prst="rect">
            <a:avLst/>
          </a:prstGeom>
        </p:spPr>
      </p:pic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26319" y="630868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9751" y="485712"/>
            <a:ext cx="6241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Populações </a:t>
            </a:r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tradicionais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3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38242" y="610712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2" y="485712"/>
            <a:ext cx="5155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e Terras Indígenas (TIs)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4B9302-6C46-2D70-87CF-CBCC4BF6A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547" y="1147431"/>
            <a:ext cx="50768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7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38242" y="691336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2" y="485712"/>
            <a:ext cx="5155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 da 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319939" y="2008908"/>
            <a:ext cx="3465394" cy="26058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7586363" y="2008908"/>
            <a:ext cx="4468842" cy="433129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354577" y="2283280"/>
            <a:ext cx="3465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 população brasileira resulta da </a:t>
            </a:r>
            <a:r>
              <a:rPr lang="pt-BR" sz="2000" b="1" dirty="0"/>
              <a:t>miscigenação </a:t>
            </a:r>
            <a:r>
              <a:rPr lang="pt-BR" sz="2000" dirty="0"/>
              <a:t>entre indígenas, negros e brancos, todos de diferentes povos, que contribuíram para a grande diversidade étnico-cultural do país. </a:t>
            </a:r>
            <a:endParaRPr lang="en-US" sz="2000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495589" y="4323313"/>
            <a:ext cx="404521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736635" y="6011669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724" y="2283441"/>
            <a:ext cx="426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Para pesquisar as origens da população brasileira, o Instituto Brasileiro de Geografia e Estatística (IBGE) usa a classificação por “cor ou raça”, com cinco categorias: branca, preta, amarela, parda e indígena. Nas respostas ao Censo ou ao preencher documentos, por exemplo, as pessoas escolhem, entre as cinco categorias, a que considera pertencer, ou seja, fazem uma </a:t>
            </a:r>
            <a:r>
              <a:rPr lang="pt-BR" sz="2000" b="1" dirty="0"/>
              <a:t>autodeclaração </a:t>
            </a:r>
            <a:r>
              <a:rPr lang="pt-BR" sz="2000" dirty="0"/>
              <a:t>ou </a:t>
            </a:r>
            <a:r>
              <a:rPr lang="pt-BR" sz="2000" b="1" dirty="0"/>
              <a:t>autoatribuição</a:t>
            </a:r>
            <a:r>
              <a:rPr lang="pt-BR" sz="2000" dirty="0"/>
              <a:t>.</a:t>
            </a:r>
            <a:endParaRPr lang="en-US" sz="2000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3509AE4-9878-61A1-FBB4-91D5B84E2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811" y="1749556"/>
            <a:ext cx="3614711" cy="504983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72971EE-11E0-3514-C336-A469D48C0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20" y="5253112"/>
            <a:ext cx="38004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991" y="1362363"/>
            <a:ext cx="113608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contato dos povos indígenas com o colonizador foi devastador. Doenças, escravidão e conflitos estão entre os fatores que causaram a redução do número de povos e da população indígenas.</a:t>
            </a:r>
          </a:p>
          <a:p>
            <a:pPr lvl="0"/>
            <a:r>
              <a:rPr lang="pt-BR" sz="2400" dirty="0"/>
              <a:t>Até os anos 1970 a população indígena brasileira encolheu significativamente. No entanto, a partir dos anos 1980, passou a apresentar índices de crescimento. O Censo 2010 registrou 896 917 indígenas. </a:t>
            </a:r>
            <a:endParaRPr lang="en-US" sz="2400" dirty="0"/>
          </a:p>
          <a:p>
            <a:pPr lvl="0"/>
            <a:r>
              <a:rPr lang="pt-BR" sz="2400" dirty="0"/>
              <a:t>Causas:</a:t>
            </a:r>
            <a:endParaRPr lang="en-US" sz="2400" dirty="0"/>
          </a:p>
          <a:p>
            <a:pPr lvl="0"/>
            <a:r>
              <a:rPr lang="en-US" sz="2000" dirty="0"/>
              <a:t>•</a:t>
            </a:r>
            <a:r>
              <a:rPr lang="pt-BR" sz="2000" dirty="0"/>
              <a:t> Aumento de pessoas que passaram a assumir suas origens, autodeclarando-se indígenas. </a:t>
            </a:r>
            <a:endParaRPr lang="en-US" sz="2000" dirty="0"/>
          </a:p>
          <a:p>
            <a:pPr lvl="0"/>
            <a:r>
              <a:rPr lang="en-US" sz="2000" dirty="0"/>
              <a:t>•</a:t>
            </a:r>
            <a:r>
              <a:rPr lang="pt-BR" sz="2000" dirty="0"/>
              <a:t> Maior acesso a atendimento médico, vacinas e medicamentos. </a:t>
            </a:r>
            <a:endParaRPr lang="en-US" sz="2000" dirty="0"/>
          </a:p>
        </p:txBody>
      </p:sp>
      <p:pic>
        <p:nvPicPr>
          <p:cNvPr id="20" name="Picture 1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340465" y="1460221"/>
            <a:ext cx="404522" cy="413472"/>
          </a:xfrm>
          <a:prstGeom prst="rect">
            <a:avLst/>
          </a:prstGeom>
        </p:spPr>
      </p:pic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62515" y="610712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9751" y="485712"/>
            <a:ext cx="507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indígena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9F3A669-1884-15AE-163E-D141B4F0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340" y="4601569"/>
            <a:ext cx="5380171" cy="21309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BDE2C1-EB24-1022-C5EC-5E4B8E498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511" y="5569065"/>
            <a:ext cx="4794310" cy="11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1189153" y="1362360"/>
            <a:ext cx="3475099" cy="388956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63645" y="4930285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3877" y="1466268"/>
            <a:ext cx="36664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Ao comparar alguns indicadores sociais (educação, saúde, esperança de vida etc.) </a:t>
            </a:r>
          </a:p>
          <a:p>
            <a:pPr lvl="0"/>
            <a:r>
              <a:rPr lang="pt-BR" sz="2400" dirty="0"/>
              <a:t>da população indígena </a:t>
            </a:r>
          </a:p>
          <a:p>
            <a:pPr lvl="0"/>
            <a:r>
              <a:rPr lang="pt-BR" sz="2400" dirty="0"/>
              <a:t>com os do restante da população do país, é possível observar uma grande disparidade.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62515" y="610712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751" y="485712"/>
            <a:ext cx="507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indígena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9-06-25 at 00.52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/>
          <a:stretch/>
        </p:blipFill>
        <p:spPr>
          <a:xfrm>
            <a:off x="6048553" y="1645920"/>
            <a:ext cx="5820333" cy="4665979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50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4605" y="1498191"/>
            <a:ext cx="10564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Em 2019, as categorias que formam </a:t>
            </a:r>
          </a:p>
          <a:p>
            <a:pPr lvl="0"/>
            <a:r>
              <a:rPr lang="pt-BR" sz="2400" dirty="0"/>
              <a:t>a população de negros no Brasil – “pretos” e “pardos”, </a:t>
            </a:r>
          </a:p>
          <a:p>
            <a:pPr lvl="0"/>
            <a:r>
              <a:rPr lang="pt-BR" sz="2400" dirty="0"/>
              <a:t>na classificação do IBGE – correspondiam a 56,2% </a:t>
            </a:r>
          </a:p>
          <a:p>
            <a:pPr lvl="0"/>
            <a:r>
              <a:rPr lang="pt-BR" sz="2400" dirty="0"/>
              <a:t>da população brasileira (PNAD 2019).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população negra do Brasil ainda tem piores condições</a:t>
            </a:r>
          </a:p>
          <a:p>
            <a:pPr lvl="0"/>
            <a:r>
              <a:rPr lang="pt-BR" sz="2400" dirty="0"/>
              <a:t>de vida quando comparadas às da população branca.</a:t>
            </a:r>
            <a:endParaRPr lang="en-US" sz="20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2"/>
            <a:ext cx="404522" cy="413472"/>
          </a:xfrm>
          <a:prstGeom prst="rect">
            <a:avLst/>
          </a:prstGeom>
        </p:spPr>
      </p:pic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464157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77445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28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negra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6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77445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28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negra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72B6AF3-0375-6184-4486-25A0FC81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46" y="1118682"/>
            <a:ext cx="4672475" cy="50091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50E55D0-C1B6-C09D-49AE-AC337DB7D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0" y="1118681"/>
            <a:ext cx="4779360" cy="404487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07A1AD7-390B-41AD-044C-A91F4F816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849" y="5114926"/>
            <a:ext cx="4031196" cy="16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926551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49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Racismo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04605" y="1498232"/>
            <a:ext cx="931043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O </a:t>
            </a:r>
            <a:r>
              <a:rPr lang="pt-BR" sz="2400" b="1" dirty="0"/>
              <a:t>racismo no Brasil é estrutural</a:t>
            </a:r>
            <a:r>
              <a:rPr lang="pt-BR" sz="2400" dirty="0"/>
              <a:t>, ou seja, está presente em todas</a:t>
            </a:r>
          </a:p>
          <a:p>
            <a:pPr lvl="0"/>
            <a:r>
              <a:rPr lang="pt-BR" sz="2400" dirty="0"/>
              <a:t>as esferas da vida pública e social e se manifesta na violência, </a:t>
            </a:r>
          </a:p>
          <a:p>
            <a:pPr lvl="0"/>
            <a:r>
              <a:rPr lang="pt-BR" sz="2400" dirty="0"/>
              <a:t>na falta de acesso a educação e saúde, entre outros aspectos.</a:t>
            </a:r>
            <a:endParaRPr lang="en-US" sz="2400" dirty="0"/>
          </a:p>
          <a:p>
            <a:pPr lvl="0"/>
            <a:r>
              <a:rPr lang="pt-BR" sz="2400" dirty="0"/>
              <a:t>Dados mostram que a população negra é a mais vulnerável à violência. </a:t>
            </a:r>
          </a:p>
          <a:p>
            <a:pPr lvl="0"/>
            <a:r>
              <a:rPr lang="pt-BR" sz="2400" dirty="0"/>
              <a:t>A prática do racismo pode ser a causa de grande número mortes, </a:t>
            </a:r>
          </a:p>
          <a:p>
            <a:pPr lvl="0"/>
            <a:r>
              <a:rPr lang="pt-BR" sz="2400" dirty="0"/>
              <a:t>sobretudo de jovens negros que moram nas periferias e têm menos </a:t>
            </a:r>
          </a:p>
          <a:p>
            <a:pPr lvl="0"/>
            <a:r>
              <a:rPr lang="pt-BR" sz="2400" dirty="0"/>
              <a:t>anos de estudo. Em 2019, de 100 pessoas vítimas de homicídio</a:t>
            </a:r>
            <a:r>
              <a:rPr lang="pt-BR" sz="2400" b="1" dirty="0"/>
              <a:t> </a:t>
            </a:r>
            <a:r>
              <a:rPr lang="pt-BR" sz="2400" dirty="0"/>
              <a:t>no Brasil, </a:t>
            </a:r>
          </a:p>
          <a:p>
            <a:pPr lvl="0"/>
            <a:r>
              <a:rPr lang="pt-BR" sz="2400" dirty="0"/>
              <a:t>77 eram negras. Desse total, metade tinha entre 15 e 29 anos. </a:t>
            </a:r>
          </a:p>
          <a:p>
            <a:pPr lvl="0"/>
            <a:r>
              <a:rPr lang="pt-BR" sz="2400" dirty="0"/>
              <a:t>(IPEA – Atlas da Violência 2021).</a:t>
            </a:r>
            <a:endParaRPr lang="en-US" sz="2400" dirty="0"/>
          </a:p>
          <a:p>
            <a:pPr lvl="0"/>
            <a:r>
              <a:rPr lang="pt-BR" sz="2400" dirty="0"/>
              <a:t>As mulheres negras são duplamente vulneráveis: </a:t>
            </a:r>
          </a:p>
          <a:p>
            <a:pPr lvl="0"/>
            <a:r>
              <a:rPr lang="pt-BR" sz="2400" dirty="0"/>
              <a:t>sofrem violência de gênero (por serem mulheres) </a:t>
            </a:r>
          </a:p>
          <a:p>
            <a:pPr lvl="0"/>
            <a:r>
              <a:rPr lang="pt-BR" sz="2400" dirty="0"/>
              <a:t>e de cor (por serem negras). Entre as mulheres vítimas de morte </a:t>
            </a:r>
          </a:p>
          <a:p>
            <a:pPr lvl="0"/>
            <a:r>
              <a:rPr lang="pt-BR" sz="2400" dirty="0"/>
              <a:t>por agressão no país, em 2019, 66% eram negras.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2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726877"/>
            <a:ext cx="404522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4306" y="4886964"/>
            <a:ext cx="404522" cy="413472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50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66074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49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Racismo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04605" y="1498232"/>
            <a:ext cx="1074194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600" dirty="0"/>
              <a:t>Reivindicações da luta do movimento negro:</a:t>
            </a:r>
            <a:endParaRPr lang="en-US" sz="3600" dirty="0"/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acabar com o mito da democracia racial, reconhecendo que existe racismo no Brasil;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incluir, no currículo das escolas, disciplinas que estudem </a:t>
            </a:r>
          </a:p>
          <a:p>
            <a:pPr lvl="0"/>
            <a:r>
              <a:rPr lang="pt-BR" sz="2400" dirty="0"/>
              <a:t>a história da África e do negro no Brasil;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combater a violência contra a população negra;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defender os direitos dos quilombolas e das mulheres negras;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promover a cultura e garantir o direito à manifestação</a:t>
            </a:r>
          </a:p>
          <a:p>
            <a:pPr lvl="0"/>
            <a:r>
              <a:rPr lang="pt-BR" sz="2400" dirty="0"/>
              <a:t>das religiões afro-brasileiras etc.</a:t>
            </a:r>
            <a:endParaRPr lang="en-US" sz="24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571774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292056"/>
            <a:ext cx="404522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89086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388874"/>
            <a:ext cx="404522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150874"/>
            <a:ext cx="404522" cy="413472"/>
          </a:xfrm>
          <a:prstGeom prst="rect">
            <a:avLst/>
          </a:prstGeom>
        </p:spPr>
      </p:pic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66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446016" y="57040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3250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9F214F-45A6-650F-1EC7-6FAEDAF8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91" y="983872"/>
            <a:ext cx="4710975" cy="58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684632" y="2057995"/>
            <a:ext cx="5841602" cy="27884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Dinâmicas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brasileira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1653904"/>
            <a:ext cx="716680" cy="73253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6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4794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513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 do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 brasileiro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9-06-25 at 10.0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14" y="2089723"/>
            <a:ext cx="8258011" cy="4464771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80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14476" y="67118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513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 do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 brasileiro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9-06-25 at 10.0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55" y="2085681"/>
            <a:ext cx="8369350" cy="466998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53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610712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39" y="586543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6478" y="1498232"/>
            <a:ext cx="100635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Dentre os povos de origem europeia, </a:t>
            </a:r>
          </a:p>
          <a:p>
            <a:pPr lvl="0"/>
            <a:r>
              <a:rPr lang="pt-BR" sz="2400" dirty="0"/>
              <a:t>os portugueses foram os mais influentes na formação do povo brasileiro, </a:t>
            </a:r>
          </a:p>
          <a:p>
            <a:pPr lvl="0"/>
            <a:r>
              <a:rPr lang="pt-BR" sz="2400" dirty="0"/>
              <a:t>pois foram os colonizadores. Os aspectos mais marcantes que revelam </a:t>
            </a:r>
          </a:p>
          <a:p>
            <a:pPr lvl="0"/>
            <a:r>
              <a:rPr lang="pt-BR" sz="2400" dirty="0"/>
              <a:t>essa influência são a língua portuguesa e a religião católica.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Os demais povos passaram a chegar em maior número após a independência, </a:t>
            </a:r>
          </a:p>
          <a:p>
            <a:pPr lvl="0"/>
            <a:r>
              <a:rPr lang="pt-BR" sz="2400" dirty="0"/>
              <a:t>em 1822. Eles trouxeram elementos de sua cultura, como técnicas de trabalho, </a:t>
            </a:r>
          </a:p>
          <a:p>
            <a:pPr lvl="0"/>
            <a:r>
              <a:rPr lang="pt-BR" sz="2400" dirty="0"/>
              <a:t>culinária característica de cada povo, entre muitos outros.</a:t>
            </a:r>
            <a:endParaRPr lang="en-US" sz="2400" dirty="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475702"/>
            <a:ext cx="404522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36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570400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485712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6478" y="1498232"/>
            <a:ext cx="97365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Inicialmente, a imigração foi estimulada pelo governo brasileiro</a:t>
            </a:r>
          </a:p>
          <a:p>
            <a:pPr lvl="0"/>
            <a:r>
              <a:rPr lang="pt-BR" sz="2400" dirty="0"/>
              <a:t>com o objetivo de garantir a ocupação do território. </a:t>
            </a:r>
          </a:p>
          <a:p>
            <a:pPr lvl="0"/>
            <a:r>
              <a:rPr lang="pt-BR" sz="2400" dirty="0"/>
              <a:t>A partir da década de 1820, grande número de alemães e, depois,</a:t>
            </a:r>
          </a:p>
          <a:p>
            <a:pPr lvl="0"/>
            <a:r>
              <a:rPr lang="pt-BR" sz="2400" dirty="0"/>
              <a:t>italianos se fixaram principalmente na região Sul do país, </a:t>
            </a:r>
          </a:p>
          <a:p>
            <a:pPr lvl="0"/>
            <a:r>
              <a:rPr lang="pt-BR" sz="2400" dirty="0"/>
              <a:t>onde fundaram cidades e desenvolveram a agricultura </a:t>
            </a:r>
          </a:p>
          <a:p>
            <a:pPr lvl="0"/>
            <a:r>
              <a:rPr lang="pt-BR" sz="2400" dirty="0"/>
              <a:t>e a pecuária em pequenas propriedades rurais.</a:t>
            </a:r>
            <a:endParaRPr lang="en-US" sz="2400" dirty="0"/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O auge da imigração no Brasil aconteceu na passagem </a:t>
            </a:r>
            <a:br>
              <a:rPr lang="pt-BR" sz="2400" dirty="0"/>
            </a:br>
            <a:r>
              <a:rPr lang="pt-BR" sz="2400" dirty="0"/>
              <a:t>do século XIX para o XX. Com o fim da escravidão em 1888, </a:t>
            </a:r>
          </a:p>
          <a:p>
            <a:pPr lvl="0"/>
            <a:r>
              <a:rPr lang="pt-BR" sz="2400" dirty="0"/>
              <a:t>levas de imigrantes chegavam para trabalhar predominantemente </a:t>
            </a:r>
          </a:p>
          <a:p>
            <a:pPr lvl="0"/>
            <a:r>
              <a:rPr lang="pt-BR" sz="2400" dirty="0"/>
              <a:t>nas fazendas de café. O grupo mais numeroso nessa época foi o de italianos,</a:t>
            </a:r>
          </a:p>
          <a:p>
            <a:pPr lvl="0"/>
            <a:r>
              <a:rPr lang="pt-BR" sz="2400" dirty="0"/>
              <a:t>seguido dos portugueses e dos espanhóis.</a:t>
            </a:r>
            <a:endParaRPr lang="en-US" sz="2400" dirty="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179972"/>
            <a:ext cx="404522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2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590556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485712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9-06-25 at 10.1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88" y="1754064"/>
            <a:ext cx="9815424" cy="4642118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3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590556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485712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4527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86F8E0-15D3-A48B-567D-EFF3E11C9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099" y="1362363"/>
            <a:ext cx="80486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51231" y="671180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566336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93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CEE30A-53C3-5FF2-FE6A-2523F31C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22" y="1379066"/>
            <a:ext cx="6867199" cy="5413626"/>
          </a:xfrm>
          <a:prstGeom prst="rect">
            <a:avLst/>
          </a:prstGeom>
        </p:spPr>
      </p:pic>
      <p:sp>
        <p:nvSpPr>
          <p:cNvPr id="9" name="Round Same Side Corner Rectangle 9">
            <a:extLst>
              <a:ext uri="{FF2B5EF4-FFF2-40B4-BE49-F238E27FC236}">
                <a16:creationId xmlns:a16="http://schemas.microsoft.com/office/drawing/2014/main" id="{2844966E-B6CE-F95E-0E76-C2AE6033EA15}"/>
              </a:ext>
            </a:extLst>
          </p:cNvPr>
          <p:cNvSpPr/>
          <p:nvPr/>
        </p:nvSpPr>
        <p:spPr>
          <a:xfrm rot="10800000">
            <a:off x="7649772" y="2071661"/>
            <a:ext cx="3475099" cy="250187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" name="Picture 10" descr="icon_FTD.png">
            <a:extLst>
              <a:ext uri="{FF2B5EF4-FFF2-40B4-BE49-F238E27FC236}">
                <a16:creationId xmlns:a16="http://schemas.microsoft.com/office/drawing/2014/main" id="{8DF7D1FA-F80E-5A0C-7769-298E60F5D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48149" y="4281189"/>
            <a:ext cx="404521" cy="413472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A1D495A1-79E0-BB05-32D2-B754E385D479}"/>
              </a:ext>
            </a:extLst>
          </p:cNvPr>
          <p:cNvSpPr txBox="1"/>
          <p:nvPr/>
        </p:nvSpPr>
        <p:spPr>
          <a:xfrm>
            <a:off x="7811410" y="2265217"/>
            <a:ext cx="3215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ptifer Slab LT W01 Bold"/>
                <a:cs typeface="Aptifer Slab LT W01 Bold"/>
              </a:rPr>
              <a:t>Alguns grupos </a:t>
            </a:r>
            <a:r>
              <a:rPr lang="pt-BR" sz="24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</a:t>
            </a:r>
          </a:p>
          <a:p>
            <a:r>
              <a:rPr lang="pt-BR" sz="24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imigrantes recentes:</a:t>
            </a:r>
          </a:p>
          <a:p>
            <a:pPr lvl="0"/>
            <a:r>
              <a:rPr lang="pt-BR" sz="2400" dirty="0"/>
              <a:t>• Haitianos</a:t>
            </a:r>
          </a:p>
          <a:p>
            <a:pPr lvl="0"/>
            <a:r>
              <a:rPr lang="pt-BR" sz="2400" dirty="0"/>
              <a:t>• Bolivianos</a:t>
            </a:r>
          </a:p>
          <a:p>
            <a:pPr lvl="0"/>
            <a:r>
              <a:rPr lang="pt-BR" sz="2400" dirty="0"/>
              <a:t>• Sírios</a:t>
            </a:r>
            <a:endParaRPr lang="en-US" sz="2400" dirty="0"/>
          </a:p>
          <a:p>
            <a:pPr lvl="0"/>
            <a:r>
              <a:rPr lang="pt-BR" sz="2400" dirty="0"/>
              <a:t>• Venezuelanos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30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49573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266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Xenofobia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6478" y="2429725"/>
            <a:ext cx="107048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Além de indígenas e negros, os imigrantes, sobretudo os refugiados,</a:t>
            </a:r>
          </a:p>
          <a:p>
            <a:pPr lvl="0"/>
            <a:r>
              <a:rPr lang="pt-BR" sz="2400" dirty="0"/>
              <a:t>também são vítimas de preconceito. Para esse tipo de discriminação </a:t>
            </a:r>
          </a:p>
          <a:p>
            <a:pPr lvl="0"/>
            <a:r>
              <a:rPr lang="pt-BR" sz="2400" dirty="0"/>
              <a:t>é usada a palavra </a:t>
            </a:r>
            <a:r>
              <a:rPr lang="pt-BR" sz="2400" b="1" dirty="0"/>
              <a:t>xenofobia</a:t>
            </a:r>
            <a:r>
              <a:rPr lang="pt-BR" sz="2400" dirty="0"/>
              <a:t>, que é a rejeição ou o ódio aos estrangeiros. </a:t>
            </a:r>
            <a:endParaRPr lang="en-US" sz="2400" dirty="0"/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Esse sentimento é manifestado de diversas maneiras: quando o imigrante</a:t>
            </a:r>
          </a:p>
          <a:p>
            <a:pPr lvl="0"/>
            <a:r>
              <a:rPr lang="pt-BR" sz="2400" dirty="0"/>
              <a:t>é obrigado a aceitar salários mais baixos que a média, quando enfrenta</a:t>
            </a:r>
          </a:p>
          <a:p>
            <a:pPr lvl="0"/>
            <a:r>
              <a:rPr lang="pt-BR" sz="2400" dirty="0"/>
              <a:t>dificuldades para arrumar trabalho remunerado, quando é alvo de frases agressivas,</a:t>
            </a:r>
          </a:p>
          <a:p>
            <a:pPr lvl="0"/>
            <a:r>
              <a:rPr lang="pt-BR" sz="2400" dirty="0"/>
              <a:t>piadas preconceituosas, xingamentos e até vítima de agressão física.</a:t>
            </a:r>
            <a:endParaRPr lang="en-US" sz="2400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568086"/>
            <a:ext cx="404522" cy="413472"/>
          </a:xfrm>
          <a:prstGeom prst="rect">
            <a:avLst/>
          </a:prstGeom>
        </p:spPr>
      </p:pic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37738"/>
            <a:ext cx="404522" cy="413472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8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50368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266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Xenofobia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6478" y="1498232"/>
            <a:ext cx="1047688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000" dirty="0"/>
              <a:t>Assim como o mito da democracia racial afirma que os negros </a:t>
            </a:r>
          </a:p>
          <a:p>
            <a:pPr lvl="0"/>
            <a:r>
              <a:rPr lang="pt-BR" sz="3000" dirty="0"/>
              <a:t>não são discriminados, existe um mito de que o brasileiro recebe </a:t>
            </a:r>
          </a:p>
          <a:p>
            <a:pPr lvl="0"/>
            <a:r>
              <a:rPr lang="pt-BR" sz="3000" dirty="0"/>
              <a:t>bem todos os imigrantes. No entanto, com o aumento do número </a:t>
            </a:r>
          </a:p>
          <a:p>
            <a:pPr lvl="0"/>
            <a:r>
              <a:rPr lang="pt-BR" sz="3000" dirty="0"/>
              <a:t>de imigrantes a partir de 2010, aumentou também </a:t>
            </a:r>
          </a:p>
          <a:p>
            <a:pPr lvl="0"/>
            <a:r>
              <a:rPr lang="pt-BR" sz="3000" dirty="0"/>
              <a:t>o número de denúncias de xenofobia. </a:t>
            </a:r>
          </a:p>
          <a:p>
            <a:pPr lvl="0"/>
            <a:r>
              <a:rPr lang="pt-BR" sz="3000" dirty="0"/>
              <a:t>As principais vítimas são os refugiados, os haitianos e as pessoas </a:t>
            </a:r>
            <a:br>
              <a:rPr lang="pt-BR" sz="3000" dirty="0"/>
            </a:br>
            <a:r>
              <a:rPr lang="pt-BR" sz="3000" dirty="0"/>
              <a:t>de origem árabe ou religião muçulmana.</a:t>
            </a:r>
            <a:endParaRPr lang="en-US" sz="3000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2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79616" y="630868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3" y="485712"/>
            <a:ext cx="524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432952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538817" y="1529392"/>
            <a:ext cx="3545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 Brasil, com uma população estimada pelo Instituto Brasileiro de Geografia e Estatística (IBGE) em mais de 213 milhões de habitantes em 2021, é um dos países mais populosos do mundo.</a:t>
            </a:r>
            <a:endParaRPr lang="en-US" sz="24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71034" y="5011103"/>
            <a:ext cx="404521" cy="413472"/>
          </a:xfrm>
          <a:prstGeom prst="rect">
            <a:avLst/>
          </a:prstGeom>
        </p:spPr>
      </p:pic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81C0FF6-347B-B022-60E4-ED8027D2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038" y="1411870"/>
            <a:ext cx="6800967" cy="51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135283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79616" y="671180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3" y="485712"/>
            <a:ext cx="524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 Same Side Corner Rectangle 7">
            <a:extLst>
              <a:ext uri="{FF2B5EF4-FFF2-40B4-BE49-F238E27FC236}">
                <a16:creationId xmlns:a16="http://schemas.microsoft.com/office/drawing/2014/main" id="{C71DCC20-D591-CCEB-BB22-C559DC06FC7A}"/>
              </a:ext>
            </a:extLst>
          </p:cNvPr>
          <p:cNvSpPr/>
          <p:nvPr/>
        </p:nvSpPr>
        <p:spPr>
          <a:xfrm rot="10800000">
            <a:off x="127789" y="1386895"/>
            <a:ext cx="4510886" cy="538402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DB4D60B-51D3-71FA-C69E-1357FE8A89C4}"/>
              </a:ext>
            </a:extLst>
          </p:cNvPr>
          <p:cNvSpPr/>
          <p:nvPr/>
        </p:nvSpPr>
        <p:spPr>
          <a:xfrm>
            <a:off x="267885" y="1538721"/>
            <a:ext cx="42945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/>
              <a:t>Dois fatores principais explicam o crescimento populacional brasileiro:</a:t>
            </a:r>
            <a:endParaRPr lang="en-US" sz="2200" dirty="0"/>
          </a:p>
          <a:p>
            <a:pPr lvl="0"/>
            <a:r>
              <a:rPr lang="pt-BR" sz="2000" dirty="0"/>
              <a:t>• a quantidade de </a:t>
            </a:r>
            <a:r>
              <a:rPr lang="pt-BR" sz="2000" b="1" dirty="0"/>
              <a:t>imigrantes </a:t>
            </a:r>
            <a:r>
              <a:rPr lang="pt-BR" sz="2000" dirty="0"/>
              <a:t>foi maior que a de </a:t>
            </a:r>
            <a:r>
              <a:rPr lang="pt-BR" sz="2000" b="1" dirty="0"/>
              <a:t>emigrantes</a:t>
            </a:r>
            <a:r>
              <a:rPr lang="pt-BR" sz="2000" dirty="0"/>
              <a:t> em determinados períodos; </a:t>
            </a:r>
            <a:endParaRPr lang="en-US" sz="2000" dirty="0"/>
          </a:p>
          <a:p>
            <a:pPr lvl="0"/>
            <a:r>
              <a:rPr lang="pt-BR" sz="2000" dirty="0"/>
              <a:t>• </a:t>
            </a:r>
            <a:r>
              <a:rPr lang="pt-BR" sz="2000" b="1" dirty="0"/>
              <a:t>crescimento natural ou vegetativo</a:t>
            </a:r>
            <a:r>
              <a:rPr lang="pt-BR" sz="2000" dirty="0"/>
              <a:t>: </a:t>
            </a:r>
            <a:r>
              <a:rPr lang="pt-BR" sz="2000" b="1" dirty="0"/>
              <a:t>taxa de</a:t>
            </a:r>
            <a:r>
              <a:rPr lang="pt-BR" sz="2000" dirty="0"/>
              <a:t> </a:t>
            </a:r>
            <a:r>
              <a:rPr lang="pt-BR" sz="2000" b="1" dirty="0"/>
              <a:t>natalidade </a:t>
            </a:r>
            <a:r>
              <a:rPr lang="pt-BR" sz="2000" dirty="0"/>
              <a:t>maior que a </a:t>
            </a:r>
            <a:r>
              <a:rPr lang="pt-BR" sz="2000" b="1" dirty="0"/>
              <a:t>taxa de mortalidade</a:t>
            </a:r>
            <a:r>
              <a:rPr lang="pt-BR" sz="2000" dirty="0"/>
              <a:t>.</a:t>
            </a:r>
          </a:p>
          <a:p>
            <a:pPr lvl="0"/>
            <a:endParaRPr lang="pt-BR" sz="2200" dirty="0"/>
          </a:p>
          <a:p>
            <a:pPr lvl="0"/>
            <a:r>
              <a:rPr lang="pt-BR" sz="2200" dirty="0"/>
              <a:t>A partir de 1970, as taxas de crescimento apresentaram queda constante:</a:t>
            </a:r>
          </a:p>
          <a:p>
            <a:pPr lvl="0"/>
            <a:r>
              <a:rPr lang="pt-BR" sz="2000" dirty="0"/>
              <a:t>• </a:t>
            </a:r>
            <a:r>
              <a:rPr lang="pt-BR" sz="2000" b="1" dirty="0"/>
              <a:t>diminuição da entrada </a:t>
            </a:r>
            <a:r>
              <a:rPr lang="pt-BR" sz="2000" dirty="0"/>
              <a:t>de imigrantes no país;</a:t>
            </a:r>
            <a:endParaRPr lang="en-US" sz="2000" dirty="0"/>
          </a:p>
          <a:p>
            <a:pPr lvl="0"/>
            <a:r>
              <a:rPr lang="pt-BR" sz="2000" dirty="0"/>
              <a:t>• famílias passaram a ter </a:t>
            </a:r>
            <a:r>
              <a:rPr lang="pt-BR" sz="2000" b="1" dirty="0"/>
              <a:t>menos filhos</a:t>
            </a:r>
            <a:r>
              <a:rPr lang="pt-BR" sz="2000" dirty="0"/>
              <a:t>.</a:t>
            </a:r>
            <a:endParaRPr lang="en-US" sz="2000" b="1" dirty="0"/>
          </a:p>
        </p:txBody>
      </p:sp>
      <p:pic>
        <p:nvPicPr>
          <p:cNvPr id="4" name="Picture 11" descr="icon_FTD.png">
            <a:extLst>
              <a:ext uri="{FF2B5EF4-FFF2-40B4-BE49-F238E27FC236}">
                <a16:creationId xmlns:a16="http://schemas.microsoft.com/office/drawing/2014/main" id="{A0C847E5-4A80-FA35-4CBF-82317D2D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42319" y="6404152"/>
            <a:ext cx="404521" cy="4134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021F094-DA28-90F9-AC80-15E0F3727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796" y="1362362"/>
            <a:ext cx="6804781" cy="475209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9F7ED9D-DBEB-AF78-C223-7D04BA146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679" y="6103535"/>
            <a:ext cx="49911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485712"/>
            <a:ext cx="5294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Distribuição</a:t>
            </a:r>
          </a:p>
          <a:p>
            <a:r>
              <a:rPr lang="pt-BR" sz="4000" dirty="0">
                <a:latin typeface="Aptifer Slab LT W01 Bold"/>
                <a:cs typeface="Aptifer Slab LT W01 Bold"/>
              </a:rPr>
              <a:t>da 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371" y="337667"/>
            <a:ext cx="95540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 </a:t>
            </a:r>
          </a:p>
          <a:p>
            <a:endParaRPr lang="en-US" dirty="0">
              <a:solidFill>
                <a:srgbClr val="132339"/>
              </a:solidFill>
            </a:endParaRPr>
          </a:p>
          <a:p>
            <a:endParaRPr lang="pt-BR" sz="3600" b="1" dirty="0">
              <a:solidFill>
                <a:srgbClr val="132339"/>
              </a:solidFill>
            </a:endParaRPr>
          </a:p>
          <a:p>
            <a:pPr lvl="0"/>
            <a:r>
              <a:rPr lang="pt-BR" sz="3600" dirty="0"/>
              <a:t> </a:t>
            </a:r>
            <a:endParaRPr lang="en-US" sz="3600" dirty="0"/>
          </a:p>
        </p:txBody>
      </p: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58635" y="634215"/>
            <a:ext cx="404521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2E58BA-D445-962F-889D-1BE77755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54" y="1236514"/>
            <a:ext cx="5391150" cy="54959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E71B98-C51C-813A-6645-5AB04BF3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179" y="6034150"/>
            <a:ext cx="22383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32910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3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Envelhecimento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E3AF07-56C1-4273-3D9E-37CDD6B07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370" y="761336"/>
            <a:ext cx="4164330" cy="59699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AD8FBFB-EB17-F51E-647A-1EA8EB1D3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960" y="1442484"/>
            <a:ext cx="3587140" cy="46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93387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3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Envelhecimento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B6CCE6-82CE-E1AA-7C37-02E59B933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49" y="2007547"/>
            <a:ext cx="6968264" cy="4840747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rot="10800000">
            <a:off x="6441789" y="2094364"/>
            <a:ext cx="4954838" cy="23899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9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6651557" y="2290638"/>
            <a:ext cx="4652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Ao observarmos os percentuais por grupos de idade e por sexo na pirâmide brasileira, podemos verificar o aumento do número de idosos, a redução do número de jovens; também podemos perceber que há mais mulheres que homens na população.</a:t>
            </a:r>
            <a:endParaRPr lang="en-US" sz="20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102004" y="4225155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33785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3" y="485712"/>
            <a:ext cx="584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Brasil e desigualdades</a:t>
            </a:r>
          </a:p>
          <a:p>
            <a:r>
              <a:rPr lang="pt-BR" sz="4000" dirty="0">
                <a:latin typeface="Aptifer Slab LT W01 Bold"/>
                <a:cs typeface="Aptifer Slab LT W01 Bold"/>
              </a:rPr>
              <a:t>sociais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791" y="2355271"/>
            <a:ext cx="106766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000" dirty="0"/>
              <a:t>O Brasil é um dos países com as maiores </a:t>
            </a:r>
            <a:r>
              <a:rPr lang="pt-BR" sz="3000" b="1" dirty="0"/>
              <a:t>desigualdades sociais </a:t>
            </a:r>
            <a:r>
              <a:rPr lang="pt-BR" sz="3000" dirty="0"/>
              <a:t>do mundo. Essas desigualdades manifestam-se nas diferenças de renda entre as pessoas e no acesso à moradia, aos bens de consumo e aos serviços, como água tratada, coleta de lixo, atendimento médico, educação, entre outros.</a:t>
            </a:r>
            <a:endParaRPr lang="en-US" sz="3000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0800000">
            <a:off x="1189154" y="1362361"/>
            <a:ext cx="4134032" cy="436322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5853407" y="1362361"/>
            <a:ext cx="4468842" cy="359063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1304607" y="1636733"/>
            <a:ext cx="4103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São grupos ou comunidades que ocupam ou usam determinados territórios e recursos naturais para garantir seu sustento e para preservar seus modos de produzir e de viver, o que inclui, por exemplo, conhecimentos, crenças e práticas transmitidos de geração a geração.</a:t>
            </a:r>
            <a:endParaRPr lang="en-US" sz="2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44810" y="5426738"/>
            <a:ext cx="404521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055418" y="4669629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946" y="1638661"/>
            <a:ext cx="3948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Entre as comunidades tradicionais estão diversos povos indígenas, comunidades remanescentes de quilombos, comunidades do Cerrado, comunidades extrativistas, ribeirinhos, caiçaras e muitos outros.</a:t>
            </a:r>
            <a:endParaRPr lang="en-US" sz="24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02185" y="57040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723" y="549754"/>
            <a:ext cx="6241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Populações </a:t>
            </a:r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tradicionais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156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2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6D7AA-F6B9-4612-B3E3-46E3ABDE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2EFAD-A847-4763-B369-FF7414429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DE2B0-DF79-4CAB-8187-E10733CF62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1386</Words>
  <Application>Microsoft Office PowerPoint</Application>
  <PresentationFormat>Personalizar</PresentationFormat>
  <Paragraphs>149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386</cp:revision>
  <dcterms:created xsi:type="dcterms:W3CDTF">2019-06-18T13:03:29Z</dcterms:created>
  <dcterms:modified xsi:type="dcterms:W3CDTF">2023-08-04T17:15:06Z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