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422" r:id="rId5"/>
    <p:sldId id="256" r:id="rId6"/>
    <p:sldId id="257" r:id="rId7"/>
    <p:sldId id="280" r:id="rId8"/>
    <p:sldId id="342" r:id="rId9"/>
    <p:sldId id="265" r:id="rId10"/>
    <p:sldId id="343" r:id="rId11"/>
    <p:sldId id="344" r:id="rId12"/>
    <p:sldId id="345" r:id="rId13"/>
    <p:sldId id="341" r:id="rId14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a Bairrada" initials="AB" lastIdx="25" clrIdx="0"/>
  <p:cmAuthor id="2" name="Lilian Semenichin Nogueira" initials="LSN" lastIdx="1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E06"/>
    <a:srgbClr val="20252E"/>
    <a:srgbClr val="666329"/>
    <a:srgbClr val="496665"/>
    <a:srgbClr val="755274"/>
    <a:srgbClr val="3D94D2"/>
    <a:srgbClr val="1323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44" autoAdjust="0"/>
    <p:restoredTop sz="99435" autoAdjust="0"/>
  </p:normalViewPr>
  <p:slideViewPr>
    <p:cSldViewPr snapToGrid="0" snapToObjects="1">
      <p:cViewPr varScale="1">
        <p:scale>
          <a:sx n="72" d="100"/>
          <a:sy n="72" d="100"/>
        </p:scale>
        <p:origin x="618" y="78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C9FBDA-E968-B044-8738-BC62F46A3DA9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FAAACF-44A4-F749-B325-AC0416EE775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7979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34D9F-C0A9-B64F-B047-87B6D5D74FB9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AA9CC3-3A57-F340-ABD8-CA65F5DFB84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3338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658E-18A4-BC4B-955A-9DFF7539C5FE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303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1801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6888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156582" y="230752"/>
            <a:ext cx="184731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endParaRPr lang="en-US" sz="20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</p:spTree>
    <p:extLst>
      <p:ext uri="{BB962C8B-B14F-4D97-AF65-F5344CB8AC3E}">
        <p14:creationId xmlns:p14="http://schemas.microsoft.com/office/powerpoint/2010/main" val="2758319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156580" y="230752"/>
            <a:ext cx="184731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endParaRPr lang="en-US" sz="20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</p:spTree>
    <p:extLst>
      <p:ext uri="{BB962C8B-B14F-4D97-AF65-F5344CB8AC3E}">
        <p14:creationId xmlns:p14="http://schemas.microsoft.com/office/powerpoint/2010/main" val="4061026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156580" y="230752"/>
            <a:ext cx="184731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endParaRPr lang="en-US" sz="20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</p:spTree>
    <p:extLst>
      <p:ext uri="{BB962C8B-B14F-4D97-AF65-F5344CB8AC3E}">
        <p14:creationId xmlns:p14="http://schemas.microsoft.com/office/powerpoint/2010/main" val="336685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6752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052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>
          <a:xfrm>
            <a:off x="10528256" y="230752"/>
            <a:ext cx="1420923" cy="348813"/>
            <a:chOff x="9551599" y="158572"/>
            <a:chExt cx="2443527" cy="599844"/>
          </a:xfrm>
        </p:grpSpPr>
        <p:pic>
          <p:nvPicPr>
            <p:cNvPr id="12" name="Picture 11" descr="Screen Shot 2019-06-18 at 10.35.34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718" b="14235"/>
            <a:stretch/>
          </p:blipFill>
          <p:spPr>
            <a:xfrm>
              <a:off x="11103879" y="175764"/>
              <a:ext cx="891247" cy="444203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9551599" y="158572"/>
              <a:ext cx="1398171" cy="599844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pPr algn="r">
                <a:lnSpc>
                  <a:spcPct val="80000"/>
                </a:lnSpc>
              </a:pPr>
              <a:r>
                <a:rPr lang="pt-BR" sz="2000" spc="-150" dirty="0">
                  <a:solidFill>
                    <a:srgbClr val="132339"/>
                  </a:solidFill>
                  <a:latin typeface="Aptifer Slab LT W01 Bold"/>
                  <a:cs typeface="Aptifer Slab LT W01 Bold"/>
                </a:rPr>
                <a:t>Clima</a:t>
              </a:r>
              <a:endParaRPr lang="en-US" sz="2000" spc="-150" dirty="0">
                <a:solidFill>
                  <a:srgbClr val="132339"/>
                </a:solidFill>
                <a:latin typeface="Aptifer Slab LT W01 Bold"/>
                <a:cs typeface="Aptifer Slab LT W01 Bol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1669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>
          <a:xfrm>
            <a:off x="10079416" y="230752"/>
            <a:ext cx="1869764" cy="348813"/>
            <a:chOff x="8779738" y="158572"/>
            <a:chExt cx="3215388" cy="599844"/>
          </a:xfrm>
        </p:grpSpPr>
        <p:pic>
          <p:nvPicPr>
            <p:cNvPr id="12" name="Picture 11" descr="Screen Shot 2019-06-18 at 10.35.34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718" b="14235"/>
            <a:stretch/>
          </p:blipFill>
          <p:spPr>
            <a:xfrm>
              <a:off x="11103879" y="175764"/>
              <a:ext cx="891247" cy="444203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8779738" y="158572"/>
              <a:ext cx="2170032" cy="599844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pPr algn="r">
                <a:lnSpc>
                  <a:spcPct val="80000"/>
                </a:lnSpc>
              </a:pPr>
              <a:r>
                <a:rPr lang="pt-BR" sz="2000" spc="-150" dirty="0">
                  <a:solidFill>
                    <a:srgbClr val="132339"/>
                  </a:solidFill>
                  <a:latin typeface="Aptifer Slab LT W01 Bold"/>
                  <a:cs typeface="Aptifer Slab LT W01 Bold"/>
                </a:rPr>
                <a:t>Vegetação</a:t>
              </a:r>
              <a:endParaRPr lang="en-US" sz="2000" spc="-150" dirty="0">
                <a:solidFill>
                  <a:srgbClr val="132339"/>
                </a:solidFill>
                <a:latin typeface="Aptifer Slab LT W01 Bold"/>
                <a:cs typeface="Aptifer Slab LT W01 Bol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57605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F658E-18A4-BC4B-955A-9DFF7539C5FE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820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58" r:id="rId10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E06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328"/>
          <a:stretch/>
        </p:blipFill>
        <p:spPr>
          <a:xfrm>
            <a:off x="1" y="1"/>
            <a:ext cx="9345336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2605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8684" y="492792"/>
            <a:ext cx="301877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>
                <a:solidFill>
                  <a:srgbClr val="132339"/>
                </a:solidFill>
                <a:latin typeface="Aptifer Slab LT W01 Bold"/>
                <a:cs typeface="Aptifer Slab LT W01 Bold"/>
              </a:rPr>
              <a:t>O Brasil</a:t>
            </a:r>
          </a:p>
          <a:p>
            <a:r>
              <a:rPr lang="pt-BR" sz="4000" dirty="0">
                <a:solidFill>
                  <a:srgbClr val="132339"/>
                </a:solidFill>
                <a:latin typeface="Aptifer Slab LT W01 Bold"/>
                <a:cs typeface="Aptifer Slab LT W01 Bold"/>
              </a:rPr>
              <a:t>e a América</a:t>
            </a:r>
          </a:p>
          <a:p>
            <a:r>
              <a:rPr lang="pt-BR" sz="4000" dirty="0">
                <a:solidFill>
                  <a:srgbClr val="132339"/>
                </a:solidFill>
                <a:latin typeface="Aptifer Slab LT W01 Bold"/>
                <a:cs typeface="Aptifer Slab LT W01 Bold"/>
              </a:rPr>
              <a:t>do Sul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pic>
        <p:nvPicPr>
          <p:cNvPr id="4" name="Picture 3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2677203" y="671180"/>
            <a:ext cx="404521" cy="413472"/>
          </a:xfrm>
          <a:prstGeom prst="rect">
            <a:avLst/>
          </a:prstGeom>
        </p:spPr>
      </p:pic>
      <p:pic>
        <p:nvPicPr>
          <p:cNvPr id="6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B5E39270-3F6D-3B9E-0626-C3C482DD46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89336" y="590549"/>
            <a:ext cx="5477751" cy="6206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007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32798" y="2695562"/>
            <a:ext cx="8751114" cy="1015663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pt-BR" sz="7200" spc="-150" dirty="0">
                <a:solidFill>
                  <a:srgbClr val="132339"/>
                </a:solidFill>
                <a:latin typeface="Aptifer Slab LT W01 Bold"/>
                <a:cs typeface="Aptifer Slab LT W01 Bold"/>
              </a:rPr>
              <a:t>Território brasileiro</a:t>
            </a:r>
            <a:endParaRPr lang="en-US" sz="72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pic>
        <p:nvPicPr>
          <p:cNvPr id="23" name="Picture 22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11152206" y="2301886"/>
            <a:ext cx="716680" cy="732538"/>
          </a:xfrm>
          <a:prstGeom prst="rect">
            <a:avLst/>
          </a:prstGeom>
        </p:spPr>
      </p:pic>
      <p:cxnSp>
        <p:nvCxnSpPr>
          <p:cNvPr id="25" name="Straight Connector 24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658E-18A4-BC4B-955A-9DFF7539C5FE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2983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552222" y="2470726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52222" y="504059"/>
            <a:ext cx="260937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>
                <a:solidFill>
                  <a:srgbClr val="132339"/>
                </a:solidFill>
                <a:latin typeface="Aptifer Slab LT W01 Bold"/>
                <a:cs typeface="Aptifer Slab LT W01 Bold"/>
              </a:rPr>
              <a:t>Divisão</a:t>
            </a:r>
          </a:p>
          <a:p>
            <a:r>
              <a:rPr lang="pt-BR" sz="4000" dirty="0">
                <a:solidFill>
                  <a:srgbClr val="132339"/>
                </a:solidFill>
                <a:latin typeface="Aptifer Slab LT W01 Bold"/>
                <a:cs typeface="Aptifer Slab LT W01 Bold"/>
              </a:rPr>
              <a:t>política</a:t>
            </a:r>
          </a:p>
          <a:p>
            <a:r>
              <a:rPr lang="pt-BR" sz="4000" dirty="0">
                <a:solidFill>
                  <a:srgbClr val="132339"/>
                </a:solidFill>
                <a:latin typeface="Aptifer Slab LT W01 Bold"/>
                <a:cs typeface="Aptifer Slab LT W01 Bold"/>
              </a:rPr>
              <a:t>brasileira</a:t>
            </a:r>
            <a:endParaRPr lang="pt-BR" sz="36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pic>
        <p:nvPicPr>
          <p:cNvPr id="28" name="Picture 27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2585678" y="550053"/>
            <a:ext cx="404521" cy="413472"/>
          </a:xfrm>
          <a:prstGeom prst="rect">
            <a:avLst/>
          </a:prstGeom>
        </p:spPr>
      </p:pic>
      <p:pic>
        <p:nvPicPr>
          <p:cNvPr id="6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20156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638A6605-A268-FD8F-1BDE-102CFE09C2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61597" y="617389"/>
            <a:ext cx="6930986" cy="619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033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 Same Side Corner Rectangle 10"/>
          <p:cNvSpPr/>
          <p:nvPr/>
        </p:nvSpPr>
        <p:spPr>
          <a:xfrm rot="10800000">
            <a:off x="8274604" y="1362360"/>
            <a:ext cx="2876697" cy="4578859"/>
          </a:xfrm>
          <a:prstGeom prst="round2SameRect">
            <a:avLst>
              <a:gd name="adj1" fmla="val 11026"/>
              <a:gd name="adj2" fmla="val 0"/>
            </a:avLst>
          </a:prstGeom>
          <a:solidFill>
            <a:srgbClr val="3D94D2">
              <a:alpha val="10000"/>
            </a:srgbClr>
          </a:solidFill>
          <a:ln w="3175" cmpd="sng">
            <a:solidFill>
              <a:srgbClr val="3D94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6" name="Round Same Side Corner Rectangle 25"/>
          <p:cNvSpPr/>
          <p:nvPr/>
        </p:nvSpPr>
        <p:spPr>
          <a:xfrm rot="10800000">
            <a:off x="4395424" y="1362361"/>
            <a:ext cx="2876697" cy="3567548"/>
          </a:xfrm>
          <a:prstGeom prst="round2SameRect">
            <a:avLst>
              <a:gd name="adj1" fmla="val 11026"/>
              <a:gd name="adj2" fmla="val 0"/>
            </a:avLst>
          </a:prstGeom>
          <a:solidFill>
            <a:srgbClr val="3D94D2">
              <a:alpha val="10000"/>
            </a:srgbClr>
          </a:solidFill>
          <a:ln w="3175" cmpd="sng">
            <a:solidFill>
              <a:srgbClr val="3D94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489753" y="485712"/>
            <a:ext cx="77848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latin typeface="Aptifer Slab LT W01 Bold"/>
                <a:cs typeface="Aptifer Slab LT W01 Bold"/>
              </a:rPr>
              <a:t>República Federativa do Brasil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7998423" y="590556"/>
            <a:ext cx="404521" cy="413472"/>
          </a:xfrm>
          <a:prstGeom prst="rect">
            <a:avLst/>
          </a:prstGeom>
        </p:spPr>
      </p:pic>
      <p:pic>
        <p:nvPicPr>
          <p:cNvPr id="12" name="Picture 11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 rot="5400000">
            <a:off x="10919977" y="5729967"/>
            <a:ext cx="404521" cy="413472"/>
          </a:xfrm>
          <a:prstGeom prst="rect">
            <a:avLst/>
          </a:prstGeom>
        </p:spPr>
      </p:pic>
      <p:pic>
        <p:nvPicPr>
          <p:cNvPr id="27" name="Picture 26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 rot="5400000">
            <a:off x="7040796" y="4694094"/>
            <a:ext cx="404521" cy="413472"/>
          </a:xfrm>
          <a:prstGeom prst="rect">
            <a:avLst/>
          </a:prstGeom>
        </p:spPr>
      </p:pic>
      <p:sp>
        <p:nvSpPr>
          <p:cNvPr id="28" name="Round Same Side Corner Rectangle 27"/>
          <p:cNvSpPr/>
          <p:nvPr/>
        </p:nvSpPr>
        <p:spPr>
          <a:xfrm rot="10800000">
            <a:off x="668478" y="1362360"/>
            <a:ext cx="2876697" cy="2066639"/>
          </a:xfrm>
          <a:prstGeom prst="round2SameRect">
            <a:avLst>
              <a:gd name="adj1" fmla="val 11026"/>
              <a:gd name="adj2" fmla="val 0"/>
            </a:avLst>
          </a:prstGeom>
          <a:solidFill>
            <a:srgbClr val="3D94D2">
              <a:alpha val="10000"/>
            </a:srgbClr>
          </a:solidFill>
          <a:ln w="3175" cmpd="sng">
            <a:solidFill>
              <a:srgbClr val="3D94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pic>
        <p:nvPicPr>
          <p:cNvPr id="29" name="Picture 28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 rot="5400000">
            <a:off x="3325395" y="3212936"/>
            <a:ext cx="404521" cy="41347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29305" y="1540015"/>
            <a:ext cx="257162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000" dirty="0"/>
              <a:t>O nome oficial do Brasil revela importantes aspectos da organização política do </a:t>
            </a:r>
            <a:r>
              <a:rPr lang="pt-BR" sz="2000" b="1" dirty="0"/>
              <a:t>Estado </a:t>
            </a:r>
            <a:r>
              <a:rPr lang="pt-BR" sz="2000" dirty="0"/>
              <a:t>brasileiro.</a:t>
            </a:r>
            <a:endParaRPr lang="en-US" sz="2000" dirty="0"/>
          </a:p>
        </p:txBody>
      </p:sp>
      <p:sp>
        <p:nvSpPr>
          <p:cNvPr id="30" name="Rectangle 29"/>
          <p:cNvSpPr/>
          <p:nvPr/>
        </p:nvSpPr>
        <p:spPr>
          <a:xfrm>
            <a:off x="4558399" y="1540015"/>
            <a:ext cx="257162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000" b="1" dirty="0"/>
              <a:t>República </a:t>
            </a:r>
            <a:r>
              <a:rPr lang="pt-BR" sz="2000" dirty="0"/>
              <a:t>é uma forma de organização política na qual a população escolhe seus representantes no governo por meio das eleições. As eleições ocorrem em um determinado período, a cada quatro anos, por exemplo.</a:t>
            </a:r>
            <a:endParaRPr lang="en-US" sz="2000" dirty="0"/>
          </a:p>
        </p:txBody>
      </p:sp>
      <p:sp>
        <p:nvSpPr>
          <p:cNvPr id="31" name="Rectangle 30"/>
          <p:cNvSpPr/>
          <p:nvPr/>
        </p:nvSpPr>
        <p:spPr>
          <a:xfrm>
            <a:off x="8402944" y="1540015"/>
            <a:ext cx="265531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000" dirty="0"/>
              <a:t>Uma </a:t>
            </a:r>
            <a:r>
              <a:rPr lang="pt-BR" sz="2000" b="1" dirty="0"/>
              <a:t>Federação </a:t>
            </a:r>
            <a:r>
              <a:rPr lang="pt-BR" sz="2000" dirty="0"/>
              <a:t>é formada por diferentes unidades territoriais. No caso do Brasil, estados, municípios e o Distrito Federal. Cada uma dessas unidades apresentam governo e leis próprias, mas que ainda que devem obedecer à Constituição e às diretrizes do Governo Federal.</a:t>
            </a:r>
            <a:endParaRPr lang="en-US" sz="2000" dirty="0"/>
          </a:p>
        </p:txBody>
      </p:sp>
      <p:pic>
        <p:nvPicPr>
          <p:cNvPr id="14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746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9754" y="485712"/>
            <a:ext cx="3297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latin typeface="Aptifer Slab LT W01 Bold"/>
                <a:cs typeface="Aptifer Slab LT W01 Bold"/>
              </a:rPr>
              <a:t>Três Poderes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3725672" y="610712"/>
            <a:ext cx="404521" cy="413472"/>
          </a:xfrm>
          <a:prstGeom prst="rect">
            <a:avLst/>
          </a:prstGeom>
        </p:spPr>
      </p:pic>
      <p:sp>
        <p:nvSpPr>
          <p:cNvPr id="8" name="Round Same Side Corner Rectangle 7"/>
          <p:cNvSpPr/>
          <p:nvPr/>
        </p:nvSpPr>
        <p:spPr>
          <a:xfrm rot="10800000">
            <a:off x="8274604" y="1362363"/>
            <a:ext cx="2876697" cy="5244720"/>
          </a:xfrm>
          <a:prstGeom prst="round2SameRect">
            <a:avLst>
              <a:gd name="adj1" fmla="val 11026"/>
              <a:gd name="adj2" fmla="val 0"/>
            </a:avLst>
          </a:prstGeom>
          <a:solidFill>
            <a:srgbClr val="3D94D2">
              <a:alpha val="10000"/>
            </a:srgbClr>
          </a:solidFill>
          <a:ln w="3175" cmpd="sng">
            <a:solidFill>
              <a:srgbClr val="3D94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9" name="Round Same Side Corner Rectangle 8"/>
          <p:cNvSpPr/>
          <p:nvPr/>
        </p:nvSpPr>
        <p:spPr>
          <a:xfrm rot="10800000">
            <a:off x="4395422" y="1362359"/>
            <a:ext cx="2876697" cy="3524580"/>
          </a:xfrm>
          <a:prstGeom prst="round2SameRect">
            <a:avLst>
              <a:gd name="adj1" fmla="val 11026"/>
              <a:gd name="adj2" fmla="val 0"/>
            </a:avLst>
          </a:prstGeom>
          <a:solidFill>
            <a:srgbClr val="3D94D2">
              <a:alpha val="10000"/>
            </a:srgbClr>
          </a:solidFill>
          <a:ln w="3175" cmpd="sng">
            <a:solidFill>
              <a:srgbClr val="3D94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pic>
        <p:nvPicPr>
          <p:cNvPr id="10" name="Picture 9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 rot="5400000">
            <a:off x="10919977" y="6357069"/>
            <a:ext cx="404521" cy="413472"/>
          </a:xfrm>
          <a:prstGeom prst="rect">
            <a:avLst/>
          </a:prstGeom>
        </p:spPr>
      </p:pic>
      <p:pic>
        <p:nvPicPr>
          <p:cNvPr id="11" name="Picture 10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 rot="5400000">
            <a:off x="7040796" y="4639579"/>
            <a:ext cx="404521" cy="413472"/>
          </a:xfrm>
          <a:prstGeom prst="rect">
            <a:avLst/>
          </a:prstGeom>
        </p:spPr>
      </p:pic>
      <p:sp>
        <p:nvSpPr>
          <p:cNvPr id="12" name="Round Same Side Corner Rectangle 11"/>
          <p:cNvSpPr/>
          <p:nvPr/>
        </p:nvSpPr>
        <p:spPr>
          <a:xfrm rot="10800000">
            <a:off x="668477" y="1362359"/>
            <a:ext cx="2876697" cy="3278484"/>
          </a:xfrm>
          <a:prstGeom prst="round2SameRect">
            <a:avLst>
              <a:gd name="adj1" fmla="val 11026"/>
              <a:gd name="adj2" fmla="val 0"/>
            </a:avLst>
          </a:prstGeom>
          <a:solidFill>
            <a:srgbClr val="3D94D2">
              <a:alpha val="10000"/>
            </a:srgbClr>
          </a:solidFill>
          <a:ln w="3175" cmpd="sng">
            <a:solidFill>
              <a:srgbClr val="3D94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pic>
        <p:nvPicPr>
          <p:cNvPr id="13" name="Picture 12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 rot="5400000">
            <a:off x="3325395" y="4393480"/>
            <a:ext cx="404521" cy="413472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37747" y="1540015"/>
            <a:ext cx="287669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000" b="1" dirty="0"/>
              <a:t>Executivo</a:t>
            </a:r>
          </a:p>
          <a:p>
            <a:pPr lvl="0"/>
            <a:r>
              <a:rPr lang="pt-BR" sz="2000" dirty="0"/>
              <a:t>Exercido pelo Presidente da República, auxiliado pelo Vice-Presidente </a:t>
            </a:r>
          </a:p>
          <a:p>
            <a:pPr lvl="0"/>
            <a:r>
              <a:rPr lang="pt-BR" sz="2000" dirty="0"/>
              <a:t>e pelos Ministros</a:t>
            </a:r>
          </a:p>
          <a:p>
            <a:pPr lvl="0"/>
            <a:endParaRPr lang="pt-BR" sz="2000" dirty="0"/>
          </a:p>
          <a:p>
            <a:pPr lvl="0"/>
            <a:r>
              <a:rPr lang="pt-BR" dirty="0"/>
              <a:t>• Executa as leis;</a:t>
            </a:r>
          </a:p>
          <a:p>
            <a:pPr lvl="0"/>
            <a:r>
              <a:rPr lang="pt-BR" dirty="0"/>
              <a:t>• Cria projetos para o País;</a:t>
            </a:r>
          </a:p>
          <a:p>
            <a:pPr lvl="0"/>
            <a:r>
              <a:rPr lang="pt-BR" dirty="0"/>
              <a:t>• Administra o interesse </a:t>
            </a:r>
            <a:br>
              <a:rPr lang="pt-BR" dirty="0"/>
            </a:br>
            <a:r>
              <a:rPr lang="pt-BR" dirty="0"/>
              <a:t>público.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558399" y="1540015"/>
            <a:ext cx="2571623" cy="3016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000" b="1" dirty="0"/>
              <a:t>Legislativo</a:t>
            </a:r>
          </a:p>
          <a:p>
            <a:pPr lvl="0"/>
            <a:r>
              <a:rPr lang="pt-BR" sz="2000" dirty="0"/>
              <a:t>Constituído por Senadores e Deputados</a:t>
            </a:r>
          </a:p>
          <a:p>
            <a:pPr lvl="0"/>
            <a:endParaRPr lang="pt-BR" sz="2000" dirty="0"/>
          </a:p>
          <a:p>
            <a:pPr lvl="0"/>
            <a:r>
              <a:rPr lang="pt-BR" dirty="0"/>
              <a:t>• Cria e aprova as leis conforme a demanda da sociedade;</a:t>
            </a:r>
          </a:p>
          <a:p>
            <a:pPr lvl="0"/>
            <a:r>
              <a:rPr lang="pt-BR" dirty="0"/>
              <a:t>• Fiscaliza ações e contas do Poder Executivo.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8402944" y="1540015"/>
            <a:ext cx="2571623" cy="5016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000" b="1" dirty="0"/>
              <a:t>Judiciário</a:t>
            </a:r>
          </a:p>
          <a:p>
            <a:pPr lvl="0"/>
            <a:r>
              <a:rPr lang="en-US" sz="2000" dirty="0"/>
              <a:t>Constituído por magistrados, como Ministros, Juízes, Promotores de Justiça e Desembargadores</a:t>
            </a:r>
          </a:p>
          <a:p>
            <a:pPr lvl="0"/>
            <a:endParaRPr lang="en-US" sz="2000" dirty="0"/>
          </a:p>
          <a:p>
            <a:pPr lvl="0"/>
            <a:r>
              <a:rPr lang="en-US" dirty="0"/>
              <a:t>• Julga conflitos e crimes;</a:t>
            </a:r>
            <a:endParaRPr lang="en-US" sz="2000" dirty="0"/>
          </a:p>
          <a:p>
            <a:pPr lvl="0"/>
            <a:r>
              <a:rPr lang="en-US" dirty="0"/>
              <a:t>• Garante os direitos individuais, coletivos e sociais;</a:t>
            </a:r>
          </a:p>
          <a:p>
            <a:pPr lvl="0"/>
            <a:r>
              <a:rPr lang="en-US" dirty="0"/>
              <a:t>• Avalia se as leis elaboradas pelo Legislativo e os decretos do Executivo estão de acordo com a Constituição.</a:t>
            </a:r>
          </a:p>
        </p:txBody>
      </p:sp>
      <p:pic>
        <p:nvPicPr>
          <p:cNvPr id="17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5874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ound Same Side Corner Rectangle 33"/>
          <p:cNvSpPr/>
          <p:nvPr/>
        </p:nvSpPr>
        <p:spPr>
          <a:xfrm rot="10800000">
            <a:off x="1189154" y="1362363"/>
            <a:ext cx="4134032" cy="5009766"/>
          </a:xfrm>
          <a:prstGeom prst="round2SameRect">
            <a:avLst>
              <a:gd name="adj1" fmla="val 11026"/>
              <a:gd name="adj2" fmla="val 0"/>
            </a:avLst>
          </a:prstGeom>
          <a:solidFill>
            <a:srgbClr val="3D94D2">
              <a:alpha val="13000"/>
            </a:srgbClr>
          </a:solidFill>
          <a:ln w="3175" cmpd="sng">
            <a:solidFill>
              <a:srgbClr val="3D94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6" name="Round Same Side Corner Rectangle 35"/>
          <p:cNvSpPr/>
          <p:nvPr/>
        </p:nvSpPr>
        <p:spPr>
          <a:xfrm rot="10800000">
            <a:off x="5853407" y="1362363"/>
            <a:ext cx="4468842" cy="5009766"/>
          </a:xfrm>
          <a:prstGeom prst="round2SameRect">
            <a:avLst>
              <a:gd name="adj1" fmla="val 11026"/>
              <a:gd name="adj2" fmla="val 0"/>
            </a:avLst>
          </a:prstGeom>
          <a:solidFill>
            <a:srgbClr val="3D94D2">
              <a:alpha val="13000"/>
            </a:srgbClr>
          </a:solidFill>
          <a:ln w="3175" cmpd="sng">
            <a:solidFill>
              <a:srgbClr val="3D94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" name="TextBox 23"/>
          <p:cNvSpPr txBox="1"/>
          <p:nvPr/>
        </p:nvSpPr>
        <p:spPr>
          <a:xfrm>
            <a:off x="528684" y="492792"/>
            <a:ext cx="49986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>
                <a:solidFill>
                  <a:srgbClr val="132339"/>
                </a:solidFill>
                <a:latin typeface="Aptifer Slab LT W01 Bold"/>
                <a:cs typeface="Aptifer Slab LT W01 Bold"/>
              </a:rPr>
              <a:t>Limites e fronteiras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3" name="Picture 22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5323186" y="610712"/>
            <a:ext cx="404521" cy="413472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6065897" y="1599812"/>
            <a:ext cx="414004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2400" dirty="0"/>
              <a:t>As </a:t>
            </a:r>
            <a:r>
              <a:rPr lang="pt-BR" sz="2400" b="1" dirty="0"/>
              <a:t>fronteiras </a:t>
            </a:r>
            <a:r>
              <a:rPr lang="pt-BR" sz="2400" dirty="0"/>
              <a:t>correspondem às zonas de contato entre países vizinhos. Elas se estendem ao longo das linhas de limite, do espaço aéreo e das águas oceânicas dos países que apresentam litoral. De acordo com lei federal, a faixa de fronteira no Brasil tem 150 km de largura paralela ao limite do território brasileiro com os países da América do Sul.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1464279" y="1582021"/>
            <a:ext cx="365109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2400" dirty="0"/>
              <a:t>O </a:t>
            </a:r>
            <a:r>
              <a:rPr lang="pt-BR" sz="2400" b="1" dirty="0"/>
              <a:t>limite</a:t>
            </a:r>
            <a:r>
              <a:rPr lang="pt-BR" sz="2400" dirty="0"/>
              <a:t> constitui uma linha imaginária que separa uma unidade territorial de outra. Nas paisagens, esses limites são indicados por elementos naturais – como rios, montanhas e serras – ou por elementos construídos pelos seres humanos – como placas de sinalização, cercas, muros, marcos e monumentos.</a:t>
            </a:r>
            <a:endParaRPr lang="en-US" sz="2400" dirty="0"/>
          </a:p>
        </p:txBody>
      </p:sp>
      <p:pic>
        <p:nvPicPr>
          <p:cNvPr id="35" name="Picture 34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 rot="5400000">
            <a:off x="5044810" y="6073284"/>
            <a:ext cx="404521" cy="413472"/>
          </a:xfrm>
          <a:prstGeom prst="rect">
            <a:avLst/>
          </a:prstGeom>
        </p:spPr>
      </p:pic>
      <p:pic>
        <p:nvPicPr>
          <p:cNvPr id="37" name="Picture 36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 rot="5400000">
            <a:off x="10055418" y="6061739"/>
            <a:ext cx="404521" cy="413472"/>
          </a:xfrm>
          <a:prstGeom prst="rect">
            <a:avLst/>
          </a:prstGeom>
        </p:spPr>
      </p:pic>
      <p:pic>
        <p:nvPicPr>
          <p:cNvPr id="11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2923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9753" y="485712"/>
            <a:ext cx="44515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latin typeface="Aptifer Slab LT W01 Bold"/>
                <a:cs typeface="Aptifer Slab LT W01 Bold"/>
              </a:rPr>
              <a:t>Divisões regionais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4536817" y="590556"/>
            <a:ext cx="404521" cy="41347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96792" y="183572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EF9096FB-A341-20AA-49FB-03398EDA1C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0554" y="1397177"/>
            <a:ext cx="5325818" cy="5443732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1CF72C78-73E9-1713-92E0-ED4526A7D7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2221" y="1397176"/>
            <a:ext cx="5426049" cy="541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442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4295" y="594760"/>
            <a:ext cx="71587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4000" dirty="0"/>
              <a:t>Dimensões do território brasileiro </a:t>
            </a:r>
            <a:endParaRPr lang="en-US" sz="4000" dirty="0"/>
          </a:p>
          <a:p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7273244" y="662031"/>
            <a:ext cx="404521" cy="41347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96792" y="183572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F7DF76B7-1796-B742-94BA-5948FFFCE5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2222" y="1443616"/>
            <a:ext cx="7772400" cy="4210050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19933D9D-8AD3-43D1-44E1-1D78806B45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5741" y="5718494"/>
            <a:ext cx="4029075" cy="94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670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096792" y="183572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9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1">
            <a:extLst>
              <a:ext uri="{FF2B5EF4-FFF2-40B4-BE49-F238E27FC236}">
                <a16:creationId xmlns:a16="http://schemas.microsoft.com/office/drawing/2014/main" id="{F9F40DFE-5BEF-ED12-4157-B689C31F6A8F}"/>
              </a:ext>
            </a:extLst>
          </p:cNvPr>
          <p:cNvSpPr txBox="1"/>
          <p:nvPr/>
        </p:nvSpPr>
        <p:spPr>
          <a:xfrm>
            <a:off x="404295" y="594760"/>
            <a:ext cx="71587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4000" dirty="0"/>
              <a:t>Dimensões do território brasileiro </a:t>
            </a:r>
            <a:endParaRPr lang="en-US" sz="4000" dirty="0"/>
          </a:p>
          <a:p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pic>
        <p:nvPicPr>
          <p:cNvPr id="10" name="Picture 3" descr="icon_FTD.png">
            <a:extLst>
              <a:ext uri="{FF2B5EF4-FFF2-40B4-BE49-F238E27FC236}">
                <a16:creationId xmlns:a16="http://schemas.microsoft.com/office/drawing/2014/main" id="{1C4DCCB0-48FA-BF10-231F-91DA6425D95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7273244" y="662031"/>
            <a:ext cx="404521" cy="413472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02E24B6C-E5AB-EF6C-AA38-BA498614B4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15043" y="1495331"/>
            <a:ext cx="4679192" cy="5362669"/>
          </a:xfrm>
          <a:prstGeom prst="rect">
            <a:avLst/>
          </a:prstGeom>
        </p:spPr>
      </p:pic>
      <p:sp>
        <p:nvSpPr>
          <p:cNvPr id="13" name="Round Same Side Corner Rectangle 33">
            <a:extLst>
              <a:ext uri="{FF2B5EF4-FFF2-40B4-BE49-F238E27FC236}">
                <a16:creationId xmlns:a16="http://schemas.microsoft.com/office/drawing/2014/main" id="{E97A8053-BA65-772A-D4B2-4AE863655F7B}"/>
              </a:ext>
            </a:extLst>
          </p:cNvPr>
          <p:cNvSpPr/>
          <p:nvPr/>
        </p:nvSpPr>
        <p:spPr>
          <a:xfrm rot="10800000">
            <a:off x="1154970" y="2524594"/>
            <a:ext cx="4134032" cy="3266645"/>
          </a:xfrm>
          <a:prstGeom prst="round2SameRect">
            <a:avLst>
              <a:gd name="adj1" fmla="val 11026"/>
              <a:gd name="adj2" fmla="val 0"/>
            </a:avLst>
          </a:prstGeom>
          <a:solidFill>
            <a:srgbClr val="3D94D2">
              <a:alpha val="13000"/>
            </a:srgbClr>
          </a:solidFill>
          <a:ln w="3175" cmpd="sng">
            <a:solidFill>
              <a:srgbClr val="3D94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4" name="TextBox 32">
            <a:extLst>
              <a:ext uri="{FF2B5EF4-FFF2-40B4-BE49-F238E27FC236}">
                <a16:creationId xmlns:a16="http://schemas.microsoft.com/office/drawing/2014/main" id="{8F824FC4-0572-7984-2AF5-D183E4E3AD5B}"/>
              </a:ext>
            </a:extLst>
          </p:cNvPr>
          <p:cNvSpPr txBox="1"/>
          <p:nvPr/>
        </p:nvSpPr>
        <p:spPr>
          <a:xfrm>
            <a:off x="1430095" y="2634423"/>
            <a:ext cx="365109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2400" dirty="0"/>
              <a:t>Enquanto sua </a:t>
            </a:r>
            <a:r>
              <a:rPr lang="pt-BR" sz="2400" b="1" dirty="0"/>
              <a:t>extensão norte-sul</a:t>
            </a:r>
            <a:r>
              <a:rPr lang="pt-BR" sz="2400" dirty="0"/>
              <a:t> (latitudinal) ajuda explicar os diferentes tipos de climas e vegetações no Brasi, sua </a:t>
            </a:r>
            <a:r>
              <a:rPr lang="pt-BR" sz="2400" b="1" dirty="0"/>
              <a:t>extensão </a:t>
            </a:r>
            <a:r>
              <a:rPr lang="pt-BR" sz="2400" b="1" dirty="0" err="1"/>
              <a:t>leste-oeste</a:t>
            </a:r>
            <a:r>
              <a:rPr lang="pt-BR" sz="2400" dirty="0"/>
              <a:t> explica a ocorrência de quatro fusos horários em seu território.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57878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E271A2D273D8744BE83E271A22B9761" ma:contentTypeVersion="3" ma:contentTypeDescription="Crie um novo documento." ma:contentTypeScope="" ma:versionID="30b2cfa6e3894567fb1d5cbe86620b41">
  <xsd:schema xmlns:xsd="http://www.w3.org/2001/XMLSchema" xmlns:xs="http://www.w3.org/2001/XMLSchema" xmlns:p="http://schemas.microsoft.com/office/2006/metadata/properties" xmlns:ns2="2ea30351-ea1a-454c-9047-b61a60ae2ccc" targetNamespace="http://schemas.microsoft.com/office/2006/metadata/properties" ma:root="true" ma:fieldsID="ebee4db967cde23eebad35005f4c7b96" ns2:_="">
    <xsd:import namespace="2ea30351-ea1a-454c-9047-b61a60ae2c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a30351-ea1a-454c-9047-b61a60ae2c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726D7AA-F6B9-4612-B3E3-46E3ABDE1E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a30351-ea1a-454c-9047-b61a60ae2c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3C2EFAD-A847-4763-B369-FF7414429A8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FDE2B0-DF79-4CAB-8187-E10733CF626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4004</TotalTime>
  <Words>392</Words>
  <Application>Microsoft Office PowerPoint</Application>
  <PresentationFormat>Personalizar</PresentationFormat>
  <Paragraphs>38</Paragraphs>
  <Slides>10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Aptifer Slab LT W01 Bold</vt:lpstr>
      <vt:lpstr>Arial</vt:lpstr>
      <vt:lpstr>Calibri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</dc:creator>
  <cp:lastModifiedBy> </cp:lastModifiedBy>
  <cp:revision>386</cp:revision>
  <dcterms:created xsi:type="dcterms:W3CDTF">2019-06-18T13:03:29Z</dcterms:created>
  <dcterms:modified xsi:type="dcterms:W3CDTF">2023-08-04T17:13:56Z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0x0101006E271A2D273D8744BE83E271A22B9761</vt:lpwstr>
  </property>
</Properties>
</file>