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67" r:id="rId4"/>
    <p:sldId id="337" r:id="rId5"/>
    <p:sldId id="268" r:id="rId6"/>
    <p:sldId id="269" r:id="rId7"/>
    <p:sldId id="270" r:id="rId8"/>
    <p:sldId id="271" r:id="rId9"/>
    <p:sldId id="342" r:id="rId10"/>
    <p:sldId id="276" r:id="rId11"/>
    <p:sldId id="277" r:id="rId12"/>
    <p:sldId id="280" r:id="rId13"/>
    <p:sldId id="338" r:id="rId14"/>
    <p:sldId id="272" r:id="rId15"/>
    <p:sldId id="339" r:id="rId16"/>
    <p:sldId id="273" r:id="rId17"/>
    <p:sldId id="282" r:id="rId18"/>
    <p:sldId id="274" r:id="rId19"/>
    <p:sldId id="281" r:id="rId20"/>
    <p:sldId id="275" r:id="rId21"/>
    <p:sldId id="343" r:id="rId22"/>
    <p:sldId id="27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BE33-EB9F-C84F-BFF6-6FF86D6452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981206"/>
            <a:ext cx="9144000" cy="14361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4800">
                <a:latin typeface="+mn-lt"/>
              </a:rPr>
              <a:t>Apresentação 3 – </a:t>
            </a:r>
            <a:r>
              <a:rPr lang="pt-BR" sz="4800" b="1">
                <a:latin typeface="+mn-lt"/>
              </a:rPr>
              <a:t>ENERGIA TÉRMICA E VIDA TERRESTRE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3582718"/>
            <a:ext cx="9144000" cy="2398358"/>
          </a:xfrm>
        </p:spPr>
        <p:txBody>
          <a:bodyPr>
            <a:noAutofit/>
          </a:bodyPr>
          <a:lstStyle/>
          <a:p>
            <a:pPr lvl="0"/>
            <a:r>
              <a:rPr lang="pt-BR" sz="3600" b="1" dirty="0">
                <a:latin typeface="+mn-lt"/>
              </a:rPr>
              <a:t>Equilíbrio termodinâmico</a:t>
            </a:r>
          </a:p>
          <a:p>
            <a:pPr lvl="0"/>
            <a:r>
              <a:rPr lang="pt-BR" sz="3600" b="1" dirty="0"/>
              <a:t>M</a:t>
            </a:r>
            <a:r>
              <a:rPr lang="pt-BR" sz="3600" b="1" dirty="0">
                <a:latin typeface="+mn-lt"/>
              </a:rPr>
              <a:t>anutenção da vida na Terra</a:t>
            </a:r>
          </a:p>
          <a:p>
            <a:r>
              <a:rPr lang="pt-BR" sz="3600" b="1" dirty="0">
                <a:latin typeface="+mn-lt"/>
              </a:rPr>
              <a:t>Máquinas térmicas e os diferentes tipos de combustíveis</a:t>
            </a:r>
          </a:p>
          <a:p>
            <a:endParaRPr lang="pt-BR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10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52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F9048-0912-4539-9A33-9260F0B19791}"/>
              </a:ext>
            </a:extLst>
          </p:cNvPr>
          <p:cNvSpPr txBox="1">
            <a:spLocks/>
          </p:cNvSpPr>
          <p:nvPr/>
        </p:nvSpPr>
        <p:spPr>
          <a:xfrm>
            <a:off x="0" y="700263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Equilíbrio termodinâmico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6BC4E9E-D959-4388-9483-196B83392DE7}"/>
              </a:ext>
            </a:extLst>
          </p:cNvPr>
          <p:cNvSpPr/>
          <p:nvPr/>
        </p:nvSpPr>
        <p:spPr>
          <a:xfrm>
            <a:off x="3025143" y="5247362"/>
            <a:ext cx="598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O conceito de equilíbrio está relacionado ao fato de um objeto, ou </a:t>
            </a:r>
            <a:r>
              <a:rPr lang="pt-BR">
                <a:solidFill>
                  <a:srgbClr val="FF4D00"/>
                </a:solidFill>
              </a:rPr>
              <a:t>sistema</a:t>
            </a:r>
            <a:r>
              <a:rPr lang="pt-BR">
                <a:solidFill>
                  <a:srgbClr val="000000"/>
                </a:solidFill>
              </a:rPr>
              <a:t>, se manter constante, inalterado, sem fluxo de energia.</a:t>
            </a:r>
            <a:endParaRPr lang="pt-BR"/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77F50F5E-802F-4E2E-A5EB-B24B025F7753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7111915" y="1012559"/>
            <a:ext cx="1087608" cy="447198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7B34B30-206C-C1C5-1BFA-B4684031CC3A}"/>
              </a:ext>
            </a:extLst>
          </p:cNvPr>
          <p:cNvGrpSpPr/>
          <p:nvPr/>
        </p:nvGrpSpPr>
        <p:grpSpPr>
          <a:xfrm>
            <a:off x="447674" y="2190925"/>
            <a:ext cx="11144250" cy="3021699"/>
            <a:chOff x="447674" y="3068749"/>
            <a:chExt cx="11144250" cy="3021699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46DBFBC-C7D6-421A-A467-FD4306B4DAE6}"/>
                </a:ext>
              </a:extLst>
            </p:cNvPr>
            <p:cNvSpPr/>
            <p:nvPr/>
          </p:nvSpPr>
          <p:spPr>
            <a:xfrm>
              <a:off x="3044957" y="5598005"/>
              <a:ext cx="5989311" cy="492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600"/>
                <a:t>Equilíbrio termodinâmico</a:t>
              </a:r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A2BB5FC-8F92-AA3B-C0F5-1C090C946822}"/>
                </a:ext>
              </a:extLst>
            </p:cNvPr>
            <p:cNvGrpSpPr/>
            <p:nvPr/>
          </p:nvGrpSpPr>
          <p:grpSpPr>
            <a:xfrm>
              <a:off x="447674" y="3068749"/>
              <a:ext cx="11144250" cy="2507876"/>
              <a:chOff x="447674" y="3068749"/>
              <a:chExt cx="11144250" cy="2507876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240CF26-6540-4DAA-8419-1FFFB8A7A25D}"/>
                  </a:ext>
                </a:extLst>
              </p:cNvPr>
              <p:cNvSpPr/>
              <p:nvPr/>
            </p:nvSpPr>
            <p:spPr>
              <a:xfrm>
                <a:off x="447674" y="3090130"/>
                <a:ext cx="3400425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600"/>
                  <a:t>Equilíbrio mecânico</a:t>
                </a:r>
              </a:p>
            </p:txBody>
          </p:sp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D109525-13FD-4634-8988-9E6CAD21D656}"/>
                  </a:ext>
                </a:extLst>
              </p:cNvPr>
              <p:cNvSpPr/>
              <p:nvPr/>
            </p:nvSpPr>
            <p:spPr>
              <a:xfrm>
                <a:off x="4255293" y="3068749"/>
                <a:ext cx="3400425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600"/>
                  <a:t>Equilíbrio térmico</a:t>
                </a: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0C8D9A4-B82C-4779-9B7B-072FD6DA29FE}"/>
                  </a:ext>
                </a:extLst>
              </p:cNvPr>
              <p:cNvSpPr/>
              <p:nvPr/>
            </p:nvSpPr>
            <p:spPr>
              <a:xfrm>
                <a:off x="8191499" y="3090129"/>
                <a:ext cx="3400425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600"/>
                  <a:t>Equilíbrio químico</a:t>
                </a:r>
              </a:p>
            </p:txBody>
          </p:sp>
          <p:cxnSp>
            <p:nvCxnSpPr>
              <p:cNvPr id="17" name="Conector: Angulado 16">
                <a:extLst>
                  <a:ext uri="{FF2B5EF4-FFF2-40B4-BE49-F238E27FC236}">
                    <a16:creationId xmlns:a16="http://schemas.microsoft.com/office/drawing/2014/main" id="{7D26FEC8-B0C8-4276-A017-5C8A3F6D6DD9}"/>
                  </a:ext>
                </a:extLst>
              </p:cNvPr>
              <p:cNvCxnSpPr>
                <a:cxnSpLocks/>
                <a:stCxn id="3" idx="2"/>
              </p:cNvCxnSpPr>
              <p:nvPr/>
            </p:nvCxnSpPr>
            <p:spPr>
              <a:xfrm rot="16200000" flipH="1">
                <a:off x="3240003" y="2490457"/>
                <a:ext cx="1087607" cy="3271838"/>
              </a:xfrm>
              <a:prstGeom prst="bentConnector2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>
                <a:extLst>
                  <a:ext uri="{FF2B5EF4-FFF2-40B4-BE49-F238E27FC236}">
                    <a16:creationId xmlns:a16="http://schemas.microsoft.com/office/drawing/2014/main" id="{D76A2944-AFF4-4EF9-9A04-875D48ECDA74}"/>
                  </a:ext>
                </a:extLst>
              </p:cNvPr>
              <p:cNvCxnSpPr>
                <a:cxnSpLocks/>
                <a:stCxn id="4" idx="2"/>
              </p:cNvCxnSpPr>
              <p:nvPr/>
            </p:nvCxnSpPr>
            <p:spPr>
              <a:xfrm flipH="1">
                <a:off x="5955504" y="3561192"/>
                <a:ext cx="2" cy="2015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3B7BA2C2-D935-4726-9236-4D052E015B45}"/>
              </a:ext>
            </a:extLst>
          </p:cNvPr>
          <p:cNvSpPr/>
          <p:nvPr/>
        </p:nvSpPr>
        <p:spPr>
          <a:xfrm>
            <a:off x="447673" y="1635935"/>
            <a:ext cx="1114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equilíbrios térmico, mecânico e químico são fatores que contribuem para o </a:t>
            </a:r>
            <a:r>
              <a:rPr lang="pt-BR" b="1" dirty="0"/>
              <a:t>equilíbrio termodinâmico</a:t>
            </a:r>
            <a:r>
              <a:rPr lang="pt-B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11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82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D85CE15-8276-490F-AB7F-5C8D657155A1}"/>
              </a:ext>
            </a:extLst>
          </p:cNvPr>
          <p:cNvSpPr txBox="1">
            <a:spLocks/>
          </p:cNvSpPr>
          <p:nvPr/>
        </p:nvSpPr>
        <p:spPr>
          <a:xfrm>
            <a:off x="0" y="67273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Equilíbrio termodinâmico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5A356F-98F3-4176-AFD7-0167D8E8F6BA}"/>
              </a:ext>
            </a:extLst>
          </p:cNvPr>
          <p:cNvSpPr/>
          <p:nvPr/>
        </p:nvSpPr>
        <p:spPr>
          <a:xfrm>
            <a:off x="714375" y="1851694"/>
            <a:ext cx="584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A)</a:t>
            </a:r>
            <a:r>
              <a:rPr lang="pt-BR" sz="1600" dirty="0"/>
              <a:t> Ao mergulhar a seringa vedada na água quente, o ar dentro dela recebe energia térmica, causando o aumento de temperatura; o ar se expande (ocupa um volume maior), e há aumento da pressão interna (o que pode ser observado pela movimentação do êmbolo). Quando as pressões interna e externa se tornam iguais novamente, o êmbolo para de subir.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C446EA0-5131-418D-B8E2-F81C1B7B1135}"/>
              </a:ext>
            </a:extLst>
          </p:cNvPr>
          <p:cNvSpPr/>
          <p:nvPr/>
        </p:nvSpPr>
        <p:spPr>
          <a:xfrm>
            <a:off x="714375" y="4256151"/>
            <a:ext cx="584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B)</a:t>
            </a:r>
            <a:r>
              <a:rPr lang="pt-BR" sz="1600" dirty="0"/>
              <a:t> Ao mover a seringa para um recipiente com gelo, a energia térmica da seringa e do ar quente de seu interior é transferida para o gelo, causando diminuição na temperatura e queda na pressão interna (o ar passa a ocupar um volume menor). A pressão atmosférica empurra o êmbolo novamente para perto da posição inicial até que a pressão interna se iguale à externa.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16F2655-70AF-4D06-ABAE-8C539AD68AC8}"/>
              </a:ext>
            </a:extLst>
          </p:cNvPr>
          <p:cNvSpPr/>
          <p:nvPr/>
        </p:nvSpPr>
        <p:spPr>
          <a:xfrm>
            <a:off x="6810375" y="2295525"/>
            <a:ext cx="65722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15A4E14-C2F3-496D-B411-294E2E57E734}"/>
              </a:ext>
            </a:extLst>
          </p:cNvPr>
          <p:cNvSpPr/>
          <p:nvPr/>
        </p:nvSpPr>
        <p:spPr>
          <a:xfrm>
            <a:off x="6810375" y="4810125"/>
            <a:ext cx="65722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12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74E4F38-75AF-A356-C8D5-667463ED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42" y="1369515"/>
            <a:ext cx="2335626" cy="22441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4696CBE-F386-E867-177C-C59249EBF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4026775"/>
            <a:ext cx="2431693" cy="232957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A0E56E-EBDB-A004-98D1-813B5AD6D6A2}"/>
              </a:ext>
            </a:extLst>
          </p:cNvPr>
          <p:cNvSpPr txBox="1"/>
          <p:nvPr/>
        </p:nvSpPr>
        <p:spPr>
          <a:xfrm>
            <a:off x="10135268" y="2842415"/>
            <a:ext cx="1482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Seringa em recipiente com água quente.</a:t>
            </a:r>
            <a:endParaRPr lang="pt-BR" sz="14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DD32856-F6DD-DC1D-0968-3F1916DDDFE4}"/>
              </a:ext>
            </a:extLst>
          </p:cNvPr>
          <p:cNvSpPr txBox="1"/>
          <p:nvPr/>
        </p:nvSpPr>
        <p:spPr>
          <a:xfrm>
            <a:off x="10135268" y="5621893"/>
            <a:ext cx="12185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Seringa em recipiente com gelo.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456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D91264-B747-A270-6109-679EBB8E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13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EBAB89-D45E-D93D-3EC7-DB2A3A80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98" y="2035492"/>
            <a:ext cx="2958409" cy="27870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EF77162-5863-50CB-97BE-6EB33117339E}"/>
              </a:ext>
            </a:extLst>
          </p:cNvPr>
          <p:cNvSpPr txBox="1"/>
          <p:nvPr/>
        </p:nvSpPr>
        <p:spPr>
          <a:xfrm>
            <a:off x="8071103" y="4978436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 bolo quente transfere calor para o ambiente e, com isso, esfria até atingir o equilíbrio.</a:t>
            </a:r>
            <a:endParaRPr lang="pt-BR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D6FD09E-1648-EA71-7A9C-0F46664F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16" y="2468357"/>
            <a:ext cx="5083666" cy="1397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5F4249-A7A9-DA23-791E-BA42D9BB6DBE}"/>
              </a:ext>
            </a:extLst>
          </p:cNvPr>
          <p:cNvSpPr txBox="1"/>
          <p:nvPr/>
        </p:nvSpPr>
        <p:spPr>
          <a:xfrm>
            <a:off x="1127113" y="4547549"/>
            <a:ext cx="47340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 termômetro de álcool. Conforme o álcool no bulbo do termômetro recebe energia térmica, ele se expande e começa a subir pelo capilar de vidro. Quanto maior a temperatura do corpo e, consequentemente, do álcool, maior a altura que o álcool alcançará no capilar.</a:t>
            </a:r>
            <a:endParaRPr lang="pt-BR" sz="14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F9D52F4-DB9F-97A7-72A1-ED2C6EB6D9DA}"/>
              </a:ext>
            </a:extLst>
          </p:cNvPr>
          <p:cNvSpPr txBox="1">
            <a:spLocks/>
          </p:cNvSpPr>
          <p:nvPr/>
        </p:nvSpPr>
        <p:spPr>
          <a:xfrm>
            <a:off x="0" y="58390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Equilíbrio termodinâmico</a:t>
            </a:r>
          </a:p>
        </p:txBody>
      </p:sp>
      <p:pic>
        <p:nvPicPr>
          <p:cNvPr id="14" name="Google Shape;67;p15">
            <a:extLst>
              <a:ext uri="{FF2B5EF4-FFF2-40B4-BE49-F238E27FC236}">
                <a16:creationId xmlns:a16="http://schemas.microsoft.com/office/drawing/2014/main" id="{92C88638-BE34-5B03-2E96-028F9A9CB8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83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C77B7-27BE-4EBC-9308-AB845E6984EF}"/>
              </a:ext>
            </a:extLst>
          </p:cNvPr>
          <p:cNvSpPr txBox="1">
            <a:spLocks/>
          </p:cNvSpPr>
          <p:nvPr/>
        </p:nvSpPr>
        <p:spPr>
          <a:xfrm>
            <a:off x="0" y="711351"/>
            <a:ext cx="12192000" cy="751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térmicas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96C65F-5A59-44CF-A203-658692A916A6}"/>
              </a:ext>
            </a:extLst>
          </p:cNvPr>
          <p:cNvSpPr/>
          <p:nvPr/>
        </p:nvSpPr>
        <p:spPr>
          <a:xfrm>
            <a:off x="685799" y="1592320"/>
            <a:ext cx="1082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Convertem energia térmica em energia mecânica, que é então aproveitada para a realização de diferentes tarefas. São exemplos: o motor a vapor e o motor de combustão interna.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79B217-6F4B-4FA7-9B24-796B52AF82D7}"/>
              </a:ext>
            </a:extLst>
          </p:cNvPr>
          <p:cNvSpPr/>
          <p:nvPr/>
        </p:nvSpPr>
        <p:spPr>
          <a:xfrm>
            <a:off x="685799" y="2919631"/>
            <a:ext cx="4162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 primeiro motor a vapor documentado na história é chamado de </a:t>
            </a:r>
            <a:r>
              <a:rPr lang="pt-BR" b="1" err="1"/>
              <a:t>eolípila</a:t>
            </a:r>
            <a:r>
              <a:rPr lang="pt-BR"/>
              <a:t>. </a:t>
            </a:r>
          </a:p>
          <a:p>
            <a:endParaRPr lang="pt-BR"/>
          </a:p>
          <a:p>
            <a:r>
              <a:rPr lang="pt-BR"/>
              <a:t>Ele possui uma caldeira, onde a água é fervida, que se conecta a uma esfera. O vapor produzido na caldeira é conduzido para a esfera e então lançado no ar, fazendo a esfera girar.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724AF94-8084-4DEA-B78F-2508024382CC}"/>
              </a:ext>
            </a:extLst>
          </p:cNvPr>
          <p:cNvSpPr/>
          <p:nvPr/>
        </p:nvSpPr>
        <p:spPr>
          <a:xfrm>
            <a:off x="9725528" y="4053487"/>
            <a:ext cx="2070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Modelo de </a:t>
            </a:r>
            <a:r>
              <a:rPr lang="pt-BR" sz="1400" b="0" i="0" u="none" strike="noStrike" baseline="0" err="1">
                <a:solidFill>
                  <a:srgbClr val="2F2F2E"/>
                </a:solidFill>
              </a:rPr>
              <a:t>eolípila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, construído com base no projeto de Heron de Alexandria. A água é aquecida na caldeira, e o vapor sai pelas duas canaletas ligadas à esfera, fazendo-a girar.</a:t>
            </a:r>
            <a:endParaRPr lang="pt-BR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14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FBD6371-653C-FB72-1B7E-89ECA59A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1" y="2129448"/>
            <a:ext cx="2907090" cy="39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163A439-58CE-44E4-D16C-61F24FA3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9AC816-15A1-2BB3-F602-867D73F85B32}"/>
              </a:ext>
            </a:extLst>
          </p:cNvPr>
          <p:cNvSpPr txBox="1"/>
          <p:nvPr/>
        </p:nvSpPr>
        <p:spPr>
          <a:xfrm>
            <a:off x="1074274" y="1673018"/>
            <a:ext cx="102795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Para funcionar, uma máquina térmica precisa estar fora do </a:t>
            </a:r>
            <a:r>
              <a:rPr lang="pt-BR" sz="1800" b="1" i="0" u="none" strike="noStrike" baseline="0" dirty="0"/>
              <a:t>equilíbrio termodinâmico</a:t>
            </a:r>
            <a:r>
              <a:rPr lang="pt-BR" sz="1800" b="0" i="0" u="none" strike="noStrike" baseline="0" dirty="0"/>
              <a:t>. Com a alteração da </a:t>
            </a:r>
            <a:r>
              <a:rPr lang="pt-BR" sz="1800" b="1" i="0" u="none" strike="noStrike" baseline="0" dirty="0"/>
              <a:t>temperatura</a:t>
            </a:r>
            <a:r>
              <a:rPr lang="pt-BR" sz="1800" b="0" i="0" u="none" strike="noStrike" baseline="0" dirty="0"/>
              <a:t>, ocorre também a alteração de outras propriedades, como </a:t>
            </a:r>
            <a:r>
              <a:rPr lang="pt-BR" sz="1800" b="1" i="0" u="none" strike="noStrike" baseline="0" dirty="0"/>
              <a:t>volume </a:t>
            </a:r>
            <a:r>
              <a:rPr lang="pt-BR" sz="1800" i="0" u="none" strike="noStrike" baseline="0" dirty="0"/>
              <a:t>e </a:t>
            </a:r>
            <a:r>
              <a:rPr lang="pt-BR" sz="1800" b="1" i="0" u="none" strike="noStrike" baseline="0" dirty="0"/>
              <a:t>pressão</a:t>
            </a:r>
            <a:r>
              <a:rPr lang="pt-BR" sz="1800" b="0" i="0" u="none" strike="noStrike" baseline="0" dirty="0"/>
              <a:t>. Com a tentativa do sistema de voltar ao equilíbrio termodinâmico, ocorre o </a:t>
            </a:r>
            <a:r>
              <a:rPr lang="pt-BR" sz="1800" b="1" i="0" u="none" strike="noStrike" baseline="0" dirty="0"/>
              <a:t>movimento</a:t>
            </a:r>
            <a:r>
              <a:rPr lang="pt-BR" sz="1800" b="0" i="0" u="none" strike="noStrike" baseline="0" dirty="0"/>
              <a:t>, iniciando um novo ciclo.</a:t>
            </a:r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0E71F51B-5E34-422B-8E55-5E3DB9375A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125FC52-FF3B-E61C-ECAD-469894B2A312}"/>
              </a:ext>
            </a:extLst>
          </p:cNvPr>
          <p:cNvSpPr txBox="1">
            <a:spLocks/>
          </p:cNvSpPr>
          <p:nvPr/>
        </p:nvSpPr>
        <p:spPr>
          <a:xfrm>
            <a:off x="0" y="718078"/>
            <a:ext cx="12192000" cy="751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térmicas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5F34C30-4CC7-DF5A-D337-5C1F2AD3CAC6}"/>
              </a:ext>
            </a:extLst>
          </p:cNvPr>
          <p:cNvGrpSpPr/>
          <p:nvPr/>
        </p:nvGrpSpPr>
        <p:grpSpPr>
          <a:xfrm>
            <a:off x="6833762" y="2302489"/>
            <a:ext cx="2876848" cy="3064431"/>
            <a:chOff x="8328261" y="2142840"/>
            <a:chExt cx="2876848" cy="306443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01DBAA4-4227-DC39-B0D2-A8BF9ABA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8261" y="2699741"/>
              <a:ext cx="2639505" cy="250753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FA26774-0D3C-2BC5-A930-295826E9996B}"/>
                </a:ext>
              </a:extLst>
            </p:cNvPr>
            <p:cNvSpPr txBox="1"/>
            <p:nvPr/>
          </p:nvSpPr>
          <p:spPr>
            <a:xfrm rot="16200000">
              <a:off x="9996678" y="3135827"/>
              <a:ext cx="220141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u="none" strike="noStrike" baseline="0">
                  <a:solidFill>
                    <a:srgbClr val="2F2F2E"/>
                  </a:solidFill>
                </a:rPr>
                <a:t>GRANGER, NYC./ALAMY/FOTOARENA</a:t>
              </a:r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88D407-0C54-E9A7-252A-9B8A697A63D6}"/>
              </a:ext>
            </a:extLst>
          </p:cNvPr>
          <p:cNvSpPr txBox="1"/>
          <p:nvPr/>
        </p:nvSpPr>
        <p:spPr>
          <a:xfrm>
            <a:off x="1669175" y="5425720"/>
            <a:ext cx="3299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Réplica de automóvel a vapor construído no século XVIII.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D286DA5-3D8B-5630-67AE-062C6F93446F}"/>
              </a:ext>
            </a:extLst>
          </p:cNvPr>
          <p:cNvSpPr txBox="1"/>
          <p:nvPr/>
        </p:nvSpPr>
        <p:spPr>
          <a:xfrm>
            <a:off x="6715681" y="5425720"/>
            <a:ext cx="2518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máquina térmica de James Watt utilizada para retirar água de minas de carvão no século XVIII.</a:t>
            </a:r>
            <a:endParaRPr lang="pt-BR" sz="1400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6CBA6C8-F2C6-5D12-F578-23DDBBBB7694}"/>
              </a:ext>
            </a:extLst>
          </p:cNvPr>
          <p:cNvGrpSpPr/>
          <p:nvPr/>
        </p:nvGrpSpPr>
        <p:grpSpPr>
          <a:xfrm>
            <a:off x="1757402" y="2787257"/>
            <a:ext cx="3924634" cy="2549985"/>
            <a:chOff x="782770" y="2554184"/>
            <a:chExt cx="3924634" cy="254998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F9F395C-1DA0-EA5D-6CCF-DFAC1CD1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770" y="2681480"/>
              <a:ext cx="3695307" cy="2422689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C41696E-6B4D-AAA0-89C6-0B01F1E2B585}"/>
                </a:ext>
              </a:extLst>
            </p:cNvPr>
            <p:cNvSpPr txBox="1"/>
            <p:nvPr/>
          </p:nvSpPr>
          <p:spPr>
            <a:xfrm rot="16200000">
              <a:off x="3627796" y="3418348"/>
              <a:ext cx="194377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b="0" i="0" u="none" strike="noStrike" baseline="0">
                  <a:solidFill>
                    <a:srgbClr val="2F2F2E"/>
                  </a:solidFill>
                  <a:latin typeface="FrutigerLTStd-Cn"/>
                </a:rPr>
                <a:t>GAUTIER STEPHANEALAMY/FOTOARENA</a:t>
              </a: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3611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D8D6B-711E-4526-8688-B4F9127F2140}"/>
              </a:ext>
            </a:extLst>
          </p:cNvPr>
          <p:cNvSpPr txBox="1">
            <a:spLocks/>
          </p:cNvSpPr>
          <p:nvPr/>
        </p:nvSpPr>
        <p:spPr>
          <a:xfrm>
            <a:off x="0" y="67043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térmicas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A4F4D50-1D33-4B3E-9474-4354306E3E80}"/>
              </a:ext>
            </a:extLst>
          </p:cNvPr>
          <p:cNvSpPr/>
          <p:nvPr/>
        </p:nvSpPr>
        <p:spPr>
          <a:xfrm>
            <a:off x="466817" y="1554317"/>
            <a:ext cx="4872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“Amigo do mineiro”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F3919A-DAA9-4962-BAB6-53A60ADC9364}"/>
              </a:ext>
            </a:extLst>
          </p:cNvPr>
          <p:cNvSpPr/>
          <p:nvPr/>
        </p:nvSpPr>
        <p:spPr>
          <a:xfrm>
            <a:off x="466817" y="1923649"/>
            <a:ext cx="28615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Mecanismo que utilizava vapor para retirar a água acumulada no fundo de minas de carvão.</a:t>
            </a:r>
          </a:p>
          <a:p>
            <a:r>
              <a:rPr lang="pt-BR" dirty="0">
                <a:latin typeface="FrutigerLTStd-Light"/>
              </a:rPr>
              <a:t>O vapor da caldeira empurra a água do coletor para cima.</a:t>
            </a:r>
          </a:p>
          <a:p>
            <a:r>
              <a:rPr lang="pt-BR" dirty="0"/>
              <a:t>A água que cai sobre o coletor faz com que o vapor esfrie e se contraia. Com isso, a pressão no interior do coletor diminui, e a água é “puxada”, enchendo novamente o coletor.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38CD99D-5C9E-4C2F-E77B-15B9FB2CF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0" b="99779" l="1256" r="99821">
                        <a14:foregroundMark x1="6726" y1="57301" x2="6996" y2="69690"/>
                        <a14:foregroundMark x1="6996" y1="69690" x2="12287" y2="88053"/>
                        <a14:foregroundMark x1="12287" y1="88053" x2="30673" y2="96018"/>
                        <a14:foregroundMark x1="30673" y1="96018" x2="40269" y2="79867"/>
                        <a14:foregroundMark x1="40269" y1="79867" x2="43229" y2="40265"/>
                        <a14:foregroundMark x1="43229" y1="40265" x2="40179" y2="12168"/>
                        <a14:foregroundMark x1="40179" y1="12168" x2="28072" y2="30310"/>
                        <a14:foregroundMark x1="28072" y1="30310" x2="28072" y2="61504"/>
                        <a14:foregroundMark x1="28072" y1="61504" x2="23318" y2="66593"/>
                        <a14:foregroundMark x1="23318" y1="66593" x2="15336" y2="50442"/>
                        <a14:foregroundMark x1="15336" y1="50442" x2="6996" y2="49779"/>
                        <a14:foregroundMark x1="6996" y1="49779" x2="39103" y2="28761"/>
                        <a14:foregroundMark x1="54439" y1="84513" x2="89148" y2="88717"/>
                        <a14:foregroundMark x1="89148" y1="88717" x2="94709" y2="63274"/>
                        <a14:foregroundMark x1="94709" y1="63274" x2="91121" y2="22345"/>
                        <a14:foregroundMark x1="90135" y1="9071" x2="63318" y2="5088"/>
                        <a14:foregroundMark x1="63318" y1="5088" x2="80807" y2="2876"/>
                        <a14:foregroundMark x1="44036" y1="22566" x2="44843" y2="82522"/>
                        <a14:foregroundMark x1="44843" y1="82522" x2="44215" y2="89381"/>
                        <a14:foregroundMark x1="55157" y1="84735" x2="69596" y2="90929"/>
                        <a14:foregroundMark x1="69596" y1="90929" x2="87444" y2="90044"/>
                        <a14:foregroundMark x1="92825" y1="88938" x2="93543" y2="30973"/>
                        <a14:foregroundMark x1="93543" y1="30973" x2="93004" y2="24779"/>
                        <a14:foregroundMark x1="94350" y1="22124" x2="96323" y2="84735"/>
                        <a14:foregroundMark x1="52825" y1="87611" x2="63229" y2="93805"/>
                        <a14:foregroundMark x1="63229" y1="93805" x2="67982" y2="93363"/>
                        <a14:foregroundMark x1="67982" y1="93363" x2="67982" y2="93363"/>
                        <a14:foregroundMark x1="8341" y1="88496" x2="6637" y2="55752"/>
                        <a14:foregroundMark x1="12287" y1="31416" x2="29238" y2="28319"/>
                        <a14:foregroundMark x1="29238" y1="28319" x2="29327" y2="28319"/>
                        <a14:foregroundMark x1="6099" y1="43142" x2="8700" y2="79646"/>
                        <a14:foregroundMark x1="2960" y1="87389" x2="24664" y2="94912"/>
                        <a14:foregroundMark x1="24664" y1="94912" x2="24753" y2="95133"/>
                        <a14:foregroundMark x1="4484" y1="57965" x2="1256" y2="94912"/>
                        <a14:foregroundMark x1="1256" y1="94912" x2="11928" y2="56416"/>
                        <a14:foregroundMark x1="11928" y1="56416" x2="20359" y2="48230"/>
                        <a14:foregroundMark x1="20359" y1="48230" x2="21435" y2="65044"/>
                        <a14:foregroundMark x1="21435" y1="65044" x2="74978" y2="30752"/>
                        <a14:foregroundMark x1="74978" y1="30752" x2="76143" y2="58186"/>
                        <a14:foregroundMark x1="76143" y1="58186" x2="89058" y2="57301"/>
                        <a14:foregroundMark x1="89058" y1="57301" x2="90314" y2="72788"/>
                        <a14:foregroundMark x1="90314" y1="72788" x2="89058" y2="84735"/>
                        <a14:foregroundMark x1="89058" y1="84735" x2="93184" y2="78319"/>
                        <a14:foregroundMark x1="98475" y1="77434" x2="98475" y2="92257"/>
                        <a14:foregroundMark x1="98475" y1="92257" x2="98475" y2="92257"/>
                        <a14:foregroundMark x1="98744" y1="96018" x2="99821" y2="73230"/>
                        <a14:foregroundMark x1="98386" y1="79425" x2="99103" y2="96681"/>
                        <a14:foregroundMark x1="99103" y1="96681" x2="98744" y2="80531"/>
                        <a14:foregroundMark x1="63318" y1="2434" x2="63946" y2="21239"/>
                        <a14:foregroundMark x1="63946" y1="21239" x2="66637" y2="31195"/>
                        <a14:foregroundMark x1="66637" y1="31195" x2="74350" y2="31195"/>
                        <a14:foregroundMark x1="74350" y1="31195" x2="79462" y2="24115"/>
                        <a14:foregroundMark x1="79462" y1="24115" x2="80000" y2="8407"/>
                        <a14:foregroundMark x1="80000" y1="8407" x2="67085" y2="1991"/>
                        <a14:foregroundMark x1="67085" y1="1991" x2="72646" y2="22124"/>
                        <a14:foregroundMark x1="72646" y1="22124" x2="76682" y2="29646"/>
                        <a14:foregroundMark x1="76682" y1="29646" x2="79283" y2="6858"/>
                        <a14:foregroundMark x1="79283" y1="6858" x2="64126" y2="30752"/>
                        <a14:foregroundMark x1="42601" y1="5752" x2="55516" y2="12611"/>
                        <a14:foregroundMark x1="55516" y1="12611" x2="46188" y2="13496"/>
                        <a14:foregroundMark x1="46188" y1="13496" x2="55605" y2="5973"/>
                        <a14:foregroundMark x1="55605" y1="5973" x2="56592" y2="15265"/>
                        <a14:foregroundMark x1="21973" y1="15265" x2="31839" y2="12832"/>
                        <a14:foregroundMark x1="15247" y1="29204" x2="24215" y2="27434"/>
                        <a14:foregroundMark x1="13543" y1="27655" x2="28700" y2="28319"/>
                        <a14:foregroundMark x1="21704" y1="14159" x2="30942" y2="11726"/>
                        <a14:foregroundMark x1="30942" y1="11726" x2="31031" y2="11726"/>
                        <a14:foregroundMark x1="22242" y1="16372" x2="29148" y2="15487"/>
                        <a14:foregroundMark x1="21076" y1="16150" x2="28072" y2="11947"/>
                        <a14:foregroundMark x1="5830" y1="44469" x2="4664" y2="60177"/>
                        <a14:foregroundMark x1="5650" y1="45354" x2="14798" y2="40265"/>
                        <a14:foregroundMark x1="14798" y1="40265" x2="14888" y2="40265"/>
                        <a14:foregroundMark x1="5650" y1="42920" x2="18834" y2="36726"/>
                        <a14:foregroundMark x1="1345" y1="64602" x2="9865" y2="44469"/>
                        <a14:foregroundMark x1="9865" y1="44469" x2="5919" y2="86504"/>
                        <a14:foregroundMark x1="5919" y1="86504" x2="5830" y2="88717"/>
                        <a14:foregroundMark x1="12108" y1="57743" x2="27085" y2="86283"/>
                        <a14:foregroundMark x1="40717" y1="6416" x2="51121" y2="15265"/>
                        <a14:foregroundMark x1="51121" y1="15265" x2="42511" y2="10177"/>
                        <a14:foregroundMark x1="53543" y1="54204" x2="55516" y2="76327"/>
                        <a14:foregroundMark x1="55516" y1="76327" x2="64215" y2="69027"/>
                        <a14:foregroundMark x1="64215" y1="69027" x2="66816" y2="57965"/>
                        <a14:foregroundMark x1="66816" y1="57965" x2="62511" y2="53540"/>
                        <a14:foregroundMark x1="62511" y1="53540" x2="67085" y2="53761"/>
                        <a14:foregroundMark x1="67085" y1="53761" x2="73812" y2="80310"/>
                        <a14:foregroundMark x1="73812" y1="80310" x2="82152" y2="68363"/>
                        <a14:foregroundMark x1="82152" y1="68363" x2="81076" y2="70133"/>
                        <a14:foregroundMark x1="54081" y1="57080" x2="53184" y2="80531"/>
                        <a14:foregroundMark x1="53184" y1="80531" x2="53722" y2="66593"/>
                        <a14:foregroundMark x1="53722" y1="66593" x2="53453" y2="78097"/>
                        <a14:foregroundMark x1="53453" y1="78097" x2="54170" y2="66150"/>
                        <a14:foregroundMark x1="54170" y1="66150" x2="54170" y2="67478"/>
                        <a14:foregroundMark x1="80538" y1="9292" x2="80538" y2="9292"/>
                        <a14:foregroundMark x1="80090" y1="9071" x2="79641" y2="9071"/>
                        <a14:foregroundMark x1="80090" y1="9292" x2="83318" y2="9292"/>
                        <a14:foregroundMark x1="80090" y1="7301" x2="90224" y2="6416"/>
                        <a14:foregroundMark x1="90224" y1="6416" x2="83229" y2="13274"/>
                        <a14:foregroundMark x1="87265" y1="18584" x2="96951" y2="19027"/>
                        <a14:foregroundMark x1="96951" y1="19027" x2="96951" y2="19027"/>
                        <a14:foregroundMark x1="98296" y1="19469" x2="90224" y2="11283"/>
                        <a14:foregroundMark x1="90224" y1="11283" x2="89417" y2="5531"/>
                        <a14:foregroundMark x1="85919" y1="31195" x2="83498" y2="57522"/>
                        <a14:foregroundMark x1="83498" y1="57522" x2="80717" y2="35177"/>
                        <a14:foregroundMark x1="80717" y1="35177" x2="83318" y2="24558"/>
                        <a14:foregroundMark x1="83318" y1="24558" x2="84036" y2="23230"/>
                        <a14:foregroundMark x1="98834" y1="22788" x2="98206" y2="67478"/>
                        <a14:foregroundMark x1="98206" y1="67478" x2="99193" y2="21018"/>
                        <a14:foregroundMark x1="93812" y1="98230" x2="52018" y2="90265"/>
                        <a14:foregroundMark x1="52018" y1="90265" x2="49327" y2="58628"/>
                        <a14:foregroundMark x1="49327" y1="58628" x2="49686" y2="48894"/>
                        <a14:foregroundMark x1="49327" y1="71460" x2="49596" y2="93363"/>
                        <a14:foregroundMark x1="49596" y1="93363" x2="2511" y2="94027"/>
                        <a14:foregroundMark x1="2511" y1="94027" x2="8430" y2="96460"/>
                        <a14:foregroundMark x1="8430" y1="96460" x2="13274" y2="96239"/>
                        <a14:foregroundMark x1="13274" y1="96239" x2="13453" y2="96239"/>
                        <a14:foregroundMark x1="13274" y1="98009" x2="23498" y2="99779"/>
                        <a14:foregroundMark x1="23498" y1="99779" x2="74709" y2="97124"/>
                        <a14:foregroundMark x1="74709" y1="97124" x2="81525" y2="97566"/>
                        <a14:foregroundMark x1="60717" y1="9956" x2="56323" y2="14381"/>
                        <a14:foregroundMark x1="56323" y1="14381" x2="47265" y2="15265"/>
                        <a14:foregroundMark x1="47265" y1="15265" x2="41704" y2="11504"/>
                        <a14:foregroundMark x1="41704" y1="11504" x2="45471" y2="3319"/>
                        <a14:foregroundMark x1="45471" y1="3319" x2="53184" y2="5973"/>
                        <a14:foregroundMark x1="53184" y1="5973" x2="56682" y2="17257"/>
                        <a14:foregroundMark x1="56682" y1="17257" x2="56682" y2="17257"/>
                        <a14:foregroundMark x1="35874" y1="8407" x2="21166" y2="16372"/>
                        <a14:foregroundMark x1="21166" y1="16372" x2="8700" y2="37168"/>
                        <a14:foregroundMark x1="8700" y1="37168" x2="2870" y2="56858"/>
                        <a14:foregroundMark x1="2870" y1="56858" x2="2152" y2="61726"/>
                        <a14:foregroundMark x1="57578" y1="42920" x2="70583" y2="51106"/>
                        <a14:foregroundMark x1="70583" y1="51106" x2="54978" y2="56195"/>
                        <a14:foregroundMark x1="54978" y1="56195" x2="54798" y2="57080"/>
                        <a14:backgroundMark x1="2691" y1="23451" x2="12377" y2="23009"/>
                        <a14:backgroundMark x1="12377" y1="23009" x2="13453" y2="230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5835" y="1451716"/>
            <a:ext cx="8241080" cy="334077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547099-032B-F375-8FDC-52E706EB46AC}"/>
              </a:ext>
            </a:extLst>
          </p:cNvPr>
          <p:cNvSpPr txBox="1"/>
          <p:nvPr/>
        </p:nvSpPr>
        <p:spPr>
          <a:xfrm>
            <a:off x="2548128" y="4689431"/>
            <a:ext cx="7095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SAVERY, Thomas.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The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miner’s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friend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[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S. l.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]: Thomas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Savery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, 2014.</a:t>
            </a:r>
            <a:endParaRPr lang="pt-BR" sz="3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E7B362-2EB7-BA2A-B62D-D12A45E915D7}"/>
              </a:ext>
            </a:extLst>
          </p:cNvPr>
          <p:cNvSpPr txBox="1"/>
          <p:nvPr/>
        </p:nvSpPr>
        <p:spPr>
          <a:xfrm>
            <a:off x="3803903" y="5038715"/>
            <a:ext cx="33101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“amigo do mineiro”, inventado por </a:t>
            </a:r>
            <a:r>
              <a:rPr lang="pt-BR" sz="1400" b="0" i="0" u="none" strike="noStrike" baseline="0" dirty="0" err="1">
                <a:solidFill>
                  <a:srgbClr val="2F2F2E"/>
                </a:solidFill>
              </a:rPr>
              <a:t>Savery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. As setas verdes indicam o caminho do vapor; as azuis, o caminho da água. Com as válvulas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abertas e as válvulas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X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Y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fechadas, o vapor da caldeira empurra a água do coletor para cima.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D7C207C-2D61-9C62-53A4-BA0EED5D4E98}"/>
              </a:ext>
            </a:extLst>
          </p:cNvPr>
          <p:cNvSpPr txBox="1"/>
          <p:nvPr/>
        </p:nvSpPr>
        <p:spPr>
          <a:xfrm>
            <a:off x="7349676" y="5038715"/>
            <a:ext cx="33101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Em seguida, as válvulas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são fechadas, 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X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e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Y 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são abertas. A água que cai sobre o coletor faz com que o vapor esfrie e se contraia. Com isso, a pressão no interior do coletor diminui, e a água no fundo da mina é “puxada”, enchendo novamente o coletor. O ciclo, então, repete-se.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6317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BE9C0-0D27-4C38-A046-65EFB92E700A}"/>
              </a:ext>
            </a:extLst>
          </p:cNvPr>
          <p:cNvSpPr txBox="1">
            <a:spLocks/>
          </p:cNvSpPr>
          <p:nvPr/>
        </p:nvSpPr>
        <p:spPr>
          <a:xfrm>
            <a:off x="0" y="6347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Locomotiva a vapor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B4C38E-2749-4686-8FCE-0AFF5B5BA42B}"/>
              </a:ext>
            </a:extLst>
          </p:cNvPr>
          <p:cNvSpPr/>
          <p:nvPr/>
        </p:nvSpPr>
        <p:spPr>
          <a:xfrm>
            <a:off x="1424064" y="5595000"/>
            <a:ext cx="8896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BOOTY, R. A.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Steam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locomotive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workings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illustration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Colorado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Railroad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Museum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Golden, jul. 2003. Disponível em:</a:t>
            </a:r>
          </a:p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http://coloradorailroadmuseum.org/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wp-content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/uploads/2015/07/Steam-Engine-Cutaway.jpg. Acesso em: 16 jun. 2022.</a:t>
            </a:r>
          </a:p>
          <a:p>
            <a:pPr algn="r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locomotiva a vapor para passeios turísticos em Jaguariúna (SP), 2020, e, 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representação das principais partes envolvidas no funcionamento de uma locomotiva a vapor.</a:t>
            </a:r>
            <a:endParaRPr lang="pt-BR" sz="10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99F65A-DC11-4DB7-A9FA-2F0848DCEF32}"/>
              </a:ext>
            </a:extLst>
          </p:cNvPr>
          <p:cNvSpPr/>
          <p:nvPr/>
        </p:nvSpPr>
        <p:spPr>
          <a:xfrm>
            <a:off x="397667" y="1381035"/>
            <a:ext cx="3312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carvão é queimado em uma fornalha, e a energia térmica liberada é utilizada para aquecer a água do reservatório.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C138D2-B229-4D2B-8319-C631B6AFC23E}"/>
              </a:ext>
            </a:extLst>
          </p:cNvPr>
          <p:cNvSpPr/>
          <p:nvPr/>
        </p:nvSpPr>
        <p:spPr>
          <a:xfrm>
            <a:off x="4651771" y="1386305"/>
            <a:ext cx="3095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 vapor formado pela ebulição da água é conduzido até um cilindro, que movimenta o pistão.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BEB35B-D5E1-4143-A83E-50023392C10B}"/>
              </a:ext>
            </a:extLst>
          </p:cNvPr>
          <p:cNvSpPr/>
          <p:nvPr/>
        </p:nvSpPr>
        <p:spPr>
          <a:xfrm>
            <a:off x="8733043" y="1381034"/>
            <a:ext cx="306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 movimento do pistão é transmitido às rodas por meio de algumas engrenagens.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68D63E5-6397-4305-9622-2ED09D082DB5}"/>
              </a:ext>
            </a:extLst>
          </p:cNvPr>
          <p:cNvSpPr/>
          <p:nvPr/>
        </p:nvSpPr>
        <p:spPr>
          <a:xfrm>
            <a:off x="3822501" y="1694089"/>
            <a:ext cx="6226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B7CE3A0-F798-4E5C-9892-3FE07DF4B313}"/>
              </a:ext>
            </a:extLst>
          </p:cNvPr>
          <p:cNvSpPr/>
          <p:nvPr/>
        </p:nvSpPr>
        <p:spPr>
          <a:xfrm>
            <a:off x="7859314" y="1694089"/>
            <a:ext cx="6226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17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8ECEF52-23B2-3887-DC35-DFDFFD9F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01" y="2662919"/>
            <a:ext cx="8499871" cy="28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89D6E-A688-4574-A0B7-F4F90E6DFEF9}"/>
              </a:ext>
            </a:extLst>
          </p:cNvPr>
          <p:cNvSpPr txBox="1">
            <a:spLocks/>
          </p:cNvSpPr>
          <p:nvPr/>
        </p:nvSpPr>
        <p:spPr>
          <a:xfrm>
            <a:off x="0" y="703187"/>
            <a:ext cx="12192000" cy="720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Motor de combustão interna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F271EC-A6C1-4CFD-A633-718B83B99B65}"/>
              </a:ext>
            </a:extLst>
          </p:cNvPr>
          <p:cNvSpPr/>
          <p:nvPr/>
        </p:nvSpPr>
        <p:spPr>
          <a:xfrm>
            <a:off x="563810" y="2455879"/>
            <a:ext cx="3153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fonte de calor é uma reação química (combustão) que ocorre repetidamente no interior do motor.</a:t>
            </a:r>
          </a:p>
          <a:p>
            <a:endParaRPr lang="pt-BR" dirty="0"/>
          </a:p>
          <a:p>
            <a:r>
              <a:rPr lang="pt-BR" dirty="0"/>
              <a:t>Esse processo é feito por</a:t>
            </a:r>
          </a:p>
          <a:p>
            <a:r>
              <a:rPr lang="pt-BR" dirty="0"/>
              <a:t>meio de ciclos termodinâmicos, que envolvem a compressão e a expansão de gases.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18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D054344-4239-9270-A654-1FF56BF1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560" y="1598766"/>
            <a:ext cx="8124669" cy="45469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9F916F-7AC1-4F2E-B34D-614D3B11A7A9}"/>
              </a:ext>
            </a:extLst>
          </p:cNvPr>
          <p:cNvSpPr txBox="1"/>
          <p:nvPr/>
        </p:nvSpPr>
        <p:spPr>
          <a:xfrm>
            <a:off x="3836233" y="6123097"/>
            <a:ext cx="6641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2F2F2E"/>
                </a:solidFill>
              </a:rPr>
              <a:t>Representação do funcionamento de um motor de combustão interna de quatro tempos (um ciclo completo).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662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5CA1-235B-4A16-83EF-48E3F8D1894D}"/>
              </a:ext>
            </a:extLst>
          </p:cNvPr>
          <p:cNvSpPr txBox="1">
            <a:spLocks/>
          </p:cNvSpPr>
          <p:nvPr/>
        </p:nvSpPr>
        <p:spPr>
          <a:xfrm>
            <a:off x="0" y="75323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Combustíveis e máquinas térmicas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605658A-899A-46E2-A14B-1F7C8E7E9C30}"/>
              </a:ext>
            </a:extLst>
          </p:cNvPr>
          <p:cNvGrpSpPr/>
          <p:nvPr/>
        </p:nvGrpSpPr>
        <p:grpSpPr>
          <a:xfrm>
            <a:off x="1343025" y="2225486"/>
            <a:ext cx="10105262" cy="2160806"/>
            <a:chOff x="1038225" y="2036624"/>
            <a:chExt cx="10105262" cy="216080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9DA59FF-656D-401E-9988-8357B6CA4A1A}"/>
                </a:ext>
              </a:extLst>
            </p:cNvPr>
            <p:cNvSpPr/>
            <p:nvPr/>
          </p:nvSpPr>
          <p:spPr>
            <a:xfrm>
              <a:off x="1038225" y="2036624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Máquina térmica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197A15D-AB3A-438E-BD65-0A48E16272CF}"/>
                </a:ext>
              </a:extLst>
            </p:cNvPr>
            <p:cNvSpPr/>
            <p:nvPr/>
          </p:nvSpPr>
          <p:spPr>
            <a:xfrm>
              <a:off x="1038225" y="3551099"/>
              <a:ext cx="266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Fonte de energia</a:t>
              </a:r>
            </a:p>
            <a:p>
              <a:pPr algn="ctr"/>
              <a:r>
                <a:rPr lang="pt-BR"/>
                <a:t>(combustível)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421D41F-48F0-4163-8827-9C302A9E70BE}"/>
                </a:ext>
              </a:extLst>
            </p:cNvPr>
            <p:cNvSpPr/>
            <p:nvPr/>
          </p:nvSpPr>
          <p:spPr>
            <a:xfrm>
              <a:off x="1038225" y="2803248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/>
                <a:t>+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21907349-AFF1-475A-B16B-7A38D27744CF}"/>
                </a:ext>
              </a:extLst>
            </p:cNvPr>
            <p:cNvCxnSpPr/>
            <p:nvPr/>
          </p:nvCxnSpPr>
          <p:spPr>
            <a:xfrm>
              <a:off x="3848100" y="2409825"/>
              <a:ext cx="1257300" cy="485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C7B2E149-34BA-4D21-88E8-1297A25F2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900" y="3295690"/>
              <a:ext cx="1333500" cy="561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C0E154D-07B0-4087-BB57-79E62A82C033}"/>
                </a:ext>
              </a:extLst>
            </p:cNvPr>
            <p:cNvSpPr/>
            <p:nvPr/>
          </p:nvSpPr>
          <p:spPr>
            <a:xfrm>
              <a:off x="5400678" y="2872828"/>
              <a:ext cx="1238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/>
                <a:t>Calor</a:t>
              </a:r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EA617146-2528-4EE6-9B9B-E923111E7477}"/>
                </a:ext>
              </a:extLst>
            </p:cNvPr>
            <p:cNvSpPr/>
            <p:nvPr/>
          </p:nvSpPr>
          <p:spPr>
            <a:xfrm>
              <a:off x="6800853" y="2849443"/>
              <a:ext cx="1057275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D90C408-C0DA-4DCE-AB65-5D9A93266CEF}"/>
                </a:ext>
              </a:extLst>
            </p:cNvPr>
            <p:cNvSpPr/>
            <p:nvPr/>
          </p:nvSpPr>
          <p:spPr>
            <a:xfrm>
              <a:off x="8447914" y="2849443"/>
              <a:ext cx="26955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/>
                <a:t>Movimento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7339D4C7-5CD0-47E7-B221-5D9E9E5ED4C6}"/>
              </a:ext>
            </a:extLst>
          </p:cNvPr>
          <p:cNvSpPr/>
          <p:nvPr/>
        </p:nvSpPr>
        <p:spPr>
          <a:xfrm>
            <a:off x="6086475" y="3986182"/>
            <a:ext cx="370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Uma máquina térmica é capaz de transformar calor em movimento.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19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75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422400"/>
            <a:ext cx="9144000" cy="18576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4800">
                <a:latin typeface="+mn-lt"/>
              </a:rPr>
              <a:t>Apresentação 2 –</a:t>
            </a:r>
            <a:r>
              <a:rPr lang="pt-BR" sz="4800" b="1">
                <a:latin typeface="+mn-lt"/>
              </a:rPr>
              <a:t> ENERGIA TÉRMICA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03" y="3577907"/>
            <a:ext cx="9144000" cy="1323877"/>
          </a:xfrm>
        </p:spPr>
        <p:txBody>
          <a:bodyPr>
            <a:noAutofit/>
          </a:bodyPr>
          <a:lstStyle/>
          <a:p>
            <a:pPr lvl="0"/>
            <a:r>
              <a:rPr lang="pt-BR" sz="4000" b="1" dirty="0">
                <a:latin typeface="+mn-lt"/>
              </a:rPr>
              <a:t>Temperatura e calor</a:t>
            </a:r>
          </a:p>
          <a:p>
            <a:pPr lvl="0"/>
            <a:r>
              <a:rPr lang="pt-BR" sz="4000" b="1" dirty="0">
                <a:latin typeface="+mn-lt"/>
              </a:rPr>
              <a:t>Propagação de calor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658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CA471-B867-48FE-8FFD-1729D2B08EA7}"/>
              </a:ext>
            </a:extLst>
          </p:cNvPr>
          <p:cNvSpPr txBox="1">
            <a:spLocks/>
          </p:cNvSpPr>
          <p:nvPr/>
        </p:nvSpPr>
        <p:spPr>
          <a:xfrm>
            <a:off x="0" y="704791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Alguns exemplos de combustíveis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F31E3F-9AC8-4F3A-882E-DE632BD0F8D7}"/>
              </a:ext>
            </a:extLst>
          </p:cNvPr>
          <p:cNvSpPr/>
          <p:nvPr/>
        </p:nvSpPr>
        <p:spPr>
          <a:xfrm>
            <a:off x="1506013" y="1698133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história das máquinas térmicas está intimamente ligada à história dos combustíveis.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29C9E28-14DE-4C94-84D8-65FC74D95477}"/>
              </a:ext>
            </a:extLst>
          </p:cNvPr>
          <p:cNvGrpSpPr/>
          <p:nvPr/>
        </p:nvGrpSpPr>
        <p:grpSpPr>
          <a:xfrm>
            <a:off x="539225" y="2442349"/>
            <a:ext cx="11033035" cy="3192451"/>
            <a:chOff x="383531" y="2487943"/>
            <a:chExt cx="11033035" cy="319245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35B5508-6C7E-4B3E-826A-FFDB13364263}"/>
                </a:ext>
              </a:extLst>
            </p:cNvPr>
            <p:cNvSpPr/>
            <p:nvPr/>
          </p:nvSpPr>
          <p:spPr>
            <a:xfrm>
              <a:off x="636493" y="2567345"/>
              <a:ext cx="9530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Lenha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7A77FD1-804F-43B7-A8EF-74AA769D97B5}"/>
                </a:ext>
              </a:extLst>
            </p:cNvPr>
            <p:cNvSpPr/>
            <p:nvPr/>
          </p:nvSpPr>
          <p:spPr>
            <a:xfrm>
              <a:off x="3311129" y="2535200"/>
              <a:ext cx="20419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Carvão vegetal e mineral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53718A7-14FB-40F9-8C20-E515E0A50DDA}"/>
                </a:ext>
              </a:extLst>
            </p:cNvPr>
            <p:cNvSpPr/>
            <p:nvPr/>
          </p:nvSpPr>
          <p:spPr>
            <a:xfrm>
              <a:off x="383531" y="3372070"/>
              <a:ext cx="19335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Primeiro combustível da história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Fogueiras, preparo de alimentos, espantar predadores</a:t>
              </a:r>
            </a:p>
          </p:txBody>
        </p:sp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1AEBEAD6-D660-4D0B-B030-11DDC8AD89F1}"/>
                </a:ext>
              </a:extLst>
            </p:cNvPr>
            <p:cNvSpPr/>
            <p:nvPr/>
          </p:nvSpPr>
          <p:spPr>
            <a:xfrm>
              <a:off x="2215458" y="2509683"/>
              <a:ext cx="473869" cy="379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57EF78F-1501-427A-A024-EB9CCB74966D}"/>
                </a:ext>
              </a:extLst>
            </p:cNvPr>
            <p:cNvSpPr/>
            <p:nvPr/>
          </p:nvSpPr>
          <p:spPr>
            <a:xfrm>
              <a:off x="6240068" y="2514945"/>
              <a:ext cx="2041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Petróleo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712A04A-8CB3-4227-B608-6F56AC980B01}"/>
                </a:ext>
              </a:extLst>
            </p:cNvPr>
            <p:cNvSpPr/>
            <p:nvPr/>
          </p:nvSpPr>
          <p:spPr>
            <a:xfrm>
              <a:off x="8730257" y="2487943"/>
              <a:ext cx="26863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Biocombustíveis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E02E2AA-6242-40E4-94A9-35219DA4785C}"/>
                </a:ext>
              </a:extLst>
            </p:cNvPr>
            <p:cNvSpPr/>
            <p:nvPr/>
          </p:nvSpPr>
          <p:spPr>
            <a:xfrm>
              <a:off x="2989671" y="3372070"/>
              <a:ext cx="193357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Emitem menos fumaça e queimam a temperaturas mais elevadas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8CB1E58-DECF-47EC-99DB-75E4EB9F2652}"/>
                </a:ext>
              </a:extLst>
            </p:cNvPr>
            <p:cNvSpPr/>
            <p:nvPr/>
          </p:nvSpPr>
          <p:spPr>
            <a:xfrm>
              <a:off x="5940306" y="3372070"/>
              <a:ext cx="193357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Origem fóssil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Querosene gasolina, </a:t>
              </a:r>
              <a:r>
                <a:rPr lang="pt-BR" i="1" dirty="0"/>
                <a:t>diesel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 São os principais combustíveis atualmente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427E168-AEA0-4F55-BD97-06C9FBD75ECE}"/>
                </a:ext>
              </a:extLst>
            </p:cNvPr>
            <p:cNvSpPr/>
            <p:nvPr/>
          </p:nvSpPr>
          <p:spPr>
            <a:xfrm>
              <a:off x="8454906" y="3372071"/>
              <a:ext cx="254377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Substituição de combustíveis fósseis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Menos poluentes que os de origem fóssil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Feitos de matéria orgânica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/>
                <a:t>Etanol, biodiesel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20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0093A0B7-D5A5-2A9E-5764-D86CB8043953}"/>
              </a:ext>
            </a:extLst>
          </p:cNvPr>
          <p:cNvSpPr/>
          <p:nvPr/>
        </p:nvSpPr>
        <p:spPr>
          <a:xfrm>
            <a:off x="5592228" y="2469351"/>
            <a:ext cx="473869" cy="379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18648B7-35BC-A2A8-DD28-FC258CF9874D}"/>
              </a:ext>
            </a:extLst>
          </p:cNvPr>
          <p:cNvSpPr/>
          <p:nvPr/>
        </p:nvSpPr>
        <p:spPr>
          <a:xfrm>
            <a:off x="8113236" y="2469351"/>
            <a:ext cx="473869" cy="379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FA5AEE4-084B-F0D5-6C16-2D9A0C66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21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4389E20-90BE-98F4-8413-C1B019E7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4" y="1677456"/>
            <a:ext cx="10679031" cy="406019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83FB93-CB53-CFA0-A51F-58D147AB46A3}"/>
              </a:ext>
            </a:extLst>
          </p:cNvPr>
          <p:cNvSpPr txBox="1">
            <a:spLocks/>
          </p:cNvSpPr>
          <p:nvPr/>
        </p:nvSpPr>
        <p:spPr>
          <a:xfrm>
            <a:off x="0" y="6908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Evolução tecnológica</a:t>
            </a:r>
          </a:p>
        </p:txBody>
      </p:sp>
      <p:pic>
        <p:nvPicPr>
          <p:cNvPr id="10" name="Google Shape;67;p15">
            <a:extLst>
              <a:ext uri="{FF2B5EF4-FFF2-40B4-BE49-F238E27FC236}">
                <a16:creationId xmlns:a16="http://schemas.microsoft.com/office/drawing/2014/main" id="{846E9058-8D33-64A9-6C9F-7BC4898821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9E24D-B7D1-9A79-E1FC-EC2B3A9840E7}"/>
              </a:ext>
            </a:extLst>
          </p:cNvPr>
          <p:cNvSpPr txBox="1"/>
          <p:nvPr/>
        </p:nvSpPr>
        <p:spPr>
          <a:xfrm>
            <a:off x="756484" y="5749057"/>
            <a:ext cx="9583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Linha do tempo dos principais momentos da Revolução Industrial.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3859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3C17F7-DD4C-40B6-AEE0-6A56BDC65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4" b="88577" l="3135" r="95611">
                        <a14:foregroundMark x1="6348" y1="13109" x2="17006" y2="73034"/>
                        <a14:foregroundMark x1="17006" y1="73034" x2="21865" y2="78839"/>
                        <a14:foregroundMark x1="21865" y1="78839" x2="58934" y2="73221"/>
                        <a14:foregroundMark x1="3213" y1="76779" x2="9875" y2="77341"/>
                        <a14:foregroundMark x1="13793" y1="14794" x2="16693" y2="14794"/>
                        <a14:foregroundMark x1="43652" y1="60861" x2="45690" y2="57303"/>
                        <a14:foregroundMark x1="21160" y1="60861" x2="24530" y2="55618"/>
                        <a14:foregroundMark x1="75784" y1="33708" x2="43887" y2="44195"/>
                        <a14:foregroundMark x1="43887" y1="44195" x2="21944" y2="57678"/>
                        <a14:foregroundMark x1="21944" y1="57678" x2="16771" y2="69663"/>
                        <a14:foregroundMark x1="16771" y1="69663" x2="5643" y2="71723"/>
                        <a14:foregroundMark x1="5643" y1="71723" x2="46160" y2="84270"/>
                        <a14:foregroundMark x1="49451" y1="84644" x2="76254" y2="88015"/>
                        <a14:foregroundMark x1="76254" y1="88015" x2="93966" y2="81648"/>
                        <a14:foregroundMark x1="93966" y1="81648" x2="89498" y2="66854"/>
                        <a14:foregroundMark x1="89498" y1="66854" x2="43652" y2="37266"/>
                        <a14:foregroundMark x1="43652" y1="37266" x2="39263" y2="37266"/>
                        <a14:foregroundMark x1="5329" y1="14232" x2="10737" y2="13670"/>
                        <a14:foregroundMark x1="10737" y1="13670" x2="57994" y2="26779"/>
                        <a14:foregroundMark x1="57994" y1="26779" x2="76646" y2="41199"/>
                        <a14:foregroundMark x1="76646" y1="41199" x2="87382" y2="60674"/>
                        <a14:foregroundMark x1="87382" y1="60674" x2="91850" y2="75468"/>
                        <a14:foregroundMark x1="91850" y1="75468" x2="82837" y2="54494"/>
                        <a14:foregroundMark x1="82837" y1="54494" x2="25313" y2="10674"/>
                        <a14:foregroundMark x1="25313" y1="10674" x2="6034" y2="21723"/>
                        <a14:foregroundMark x1="6034" y1="21723" x2="20690" y2="33895"/>
                        <a14:foregroundMark x1="20690" y1="33895" x2="48668" y2="40637"/>
                        <a14:foregroundMark x1="48668" y1="40637" x2="70063" y2="29963"/>
                        <a14:foregroundMark x1="70063" y1="29963" x2="72335" y2="30150"/>
                        <a14:foregroundMark x1="94514" y1="73783" x2="94122" y2="87640"/>
                        <a14:foregroundMark x1="94122" y1="87640" x2="94671" y2="86330"/>
                        <a14:foregroundMark x1="75549" y1="87640" x2="62618" y2="86891"/>
                        <a14:foregroundMark x1="62618" y1="86891" x2="73981" y2="88764"/>
                        <a14:foregroundMark x1="73981" y1="88764" x2="60815" y2="88577"/>
                        <a14:foregroundMark x1="44749" y1="83333" x2="35658" y2="84082"/>
                        <a14:foregroundMark x1="3292" y1="77154" x2="27743" y2="87079"/>
                        <a14:foregroundMark x1="94828" y1="88577" x2="95141" y2="72285"/>
                        <a14:foregroundMark x1="7288" y1="10674" x2="76959" y2="36517"/>
                        <a14:foregroundMark x1="76959" y1="36517" x2="77116" y2="36891"/>
                        <a14:foregroundMark x1="75705" y1="33708" x2="8307" y2="11423"/>
                        <a14:foregroundMark x1="8307" y1="11423" x2="27743" y2="12172"/>
                        <a14:foregroundMark x1="28056" y1="12172" x2="64655" y2="23783"/>
                        <a14:foregroundMark x1="64655" y1="23783" x2="70376" y2="29775"/>
                        <a14:foregroundMark x1="70376" y1="29775" x2="72100" y2="29401"/>
                        <a14:foregroundMark x1="72649" y1="28652" x2="72649" y2="28652"/>
                        <a14:foregroundMark x1="72649" y1="28652" x2="75078" y2="41573"/>
                        <a14:foregroundMark x1="75078" y1="41573" x2="65125" y2="33895"/>
                        <a14:foregroundMark x1="65125" y1="33895" x2="67476" y2="21910"/>
                        <a14:foregroundMark x1="3762" y1="11798" x2="4781" y2="24157"/>
                        <a14:foregroundMark x1="4781" y1="24157" x2="5408" y2="25281"/>
                        <a14:foregroundMark x1="4624" y1="18727" x2="3292" y2="8801"/>
                        <a14:foregroundMark x1="77978" y1="41386" x2="84169" y2="54307"/>
                        <a14:foregroundMark x1="83464" y1="50562" x2="86442" y2="60861"/>
                        <a14:foregroundMark x1="86442" y1="60861" x2="90909" y2="69663"/>
                        <a14:foregroundMark x1="90909" y1="69663" x2="90987" y2="70037"/>
                        <a14:foregroundMark x1="94828" y1="89700" x2="95611" y2="74345"/>
                        <a14:foregroundMark x1="95611" y1="74345" x2="94122" y2="72659"/>
                      </a14:backgroundRemoval>
                    </a14:imgEffect>
                  </a14:imgLayer>
                </a14:imgProps>
              </a:ext>
            </a:extLst>
          </a:blip>
          <a:srcRect b="7851"/>
          <a:stretch/>
        </p:blipFill>
        <p:spPr>
          <a:xfrm>
            <a:off x="0" y="2561617"/>
            <a:ext cx="10266256" cy="395910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A1CE932-49D4-45B6-B313-54E8450ACFBE}"/>
              </a:ext>
            </a:extLst>
          </p:cNvPr>
          <p:cNvSpPr txBox="1">
            <a:spLocks/>
          </p:cNvSpPr>
          <p:nvPr/>
        </p:nvSpPr>
        <p:spPr>
          <a:xfrm>
            <a:off x="0" y="73201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Equilíbrio termodinâmico e a vida na Terra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F7D883-6DBE-4D96-A9EE-D144A268A394}"/>
              </a:ext>
            </a:extLst>
          </p:cNvPr>
          <p:cNvSpPr/>
          <p:nvPr/>
        </p:nvSpPr>
        <p:spPr>
          <a:xfrm>
            <a:off x="722946" y="1638289"/>
            <a:ext cx="10630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cadeia alimentar é um sistema aberto. A energia solar é convertida em energia química passada de um ser vivo para outro, e assim sucessivamente. A transformação de uma forma de energia em outra resulta em um fluxo de energia.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22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20A4A5D-18F3-ECFB-4B41-606A9265C245}"/>
              </a:ext>
            </a:extLst>
          </p:cNvPr>
          <p:cNvSpPr txBox="1"/>
          <p:nvPr/>
        </p:nvSpPr>
        <p:spPr>
          <a:xfrm>
            <a:off x="9892259" y="5255090"/>
            <a:ext cx="188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REECE, Jane B.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Biologia de Campbell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10. ed. Porto Alegre: Artmed, 2015. p. 1218.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695B53-1E2A-F2BF-D07C-5277678273F7}"/>
              </a:ext>
            </a:extLst>
          </p:cNvPr>
          <p:cNvSpPr txBox="1"/>
          <p:nvPr/>
        </p:nvSpPr>
        <p:spPr>
          <a:xfrm>
            <a:off x="2662628" y="3246691"/>
            <a:ext cx="6866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Exemplo de fluxo de energia em uma cadeia alimentar. As setas vermelhas representam o fluxo de energia entre os organismos e as setas roxas, parte da energia perdida para o ambiente.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3654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0CD40-F790-42DC-B0EE-8DE45C180A2B}"/>
              </a:ext>
            </a:extLst>
          </p:cNvPr>
          <p:cNvSpPr txBox="1">
            <a:spLocks/>
          </p:cNvSpPr>
          <p:nvPr/>
        </p:nvSpPr>
        <p:spPr>
          <a:xfrm>
            <a:off x="0" y="61139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Temperatura e calor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0C622D-65C3-46C7-90EA-E9CE41D9CE11}"/>
              </a:ext>
            </a:extLst>
          </p:cNvPr>
          <p:cNvSpPr/>
          <p:nvPr/>
        </p:nvSpPr>
        <p:spPr>
          <a:xfrm>
            <a:off x="1618938" y="1389577"/>
            <a:ext cx="4337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temperatura </a:t>
            </a:r>
            <a:r>
              <a:rPr lang="pt-BR" dirty="0"/>
              <a:t>é a quantidade que informa o quanto um corpo está quente ou frio em relação a algum padrão.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AD757E-D28A-448F-865E-316690943628}"/>
              </a:ext>
            </a:extLst>
          </p:cNvPr>
          <p:cNvSpPr/>
          <p:nvPr/>
        </p:nvSpPr>
        <p:spPr>
          <a:xfrm>
            <a:off x="6096000" y="1389577"/>
            <a:ext cx="4217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energia térmica transferida do corpo mais quente para o corpo mais frio é chamada de </a:t>
            </a:r>
            <a:r>
              <a:rPr lang="pt-BR" b="1" dirty="0"/>
              <a:t>calor</a:t>
            </a:r>
            <a:r>
              <a:rPr lang="pt-BR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933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9C54856-B2A0-C182-9EC9-9AECE246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87" y="2251191"/>
            <a:ext cx="9208626" cy="45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8E7348F-9E42-E52A-9825-905DA0B9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9E2B73-AF34-C054-273B-B79ACE014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7098" l="6674" r="98712">
                        <a14:foregroundMark x1="1874" y1="6250" x2="76464" y2="66295"/>
                        <a14:foregroundMark x1="76464" y1="66295" x2="88290" y2="70313"/>
                        <a14:foregroundMark x1="88290" y1="70313" x2="82319" y2="52679"/>
                        <a14:foregroundMark x1="82319" y1="52679" x2="52927" y2="31027"/>
                        <a14:foregroundMark x1="52927" y1="31027" x2="20258" y2="40625"/>
                        <a14:foregroundMark x1="20258" y1="40625" x2="7494" y2="52679"/>
                        <a14:foregroundMark x1="7494" y1="52679" x2="7963" y2="23214"/>
                        <a14:foregroundMark x1="7963" y1="23214" x2="19438" y2="21875"/>
                        <a14:foregroundMark x1="19438" y1="21875" x2="38993" y2="22098"/>
                        <a14:foregroundMark x1="38993" y1="22098" x2="42155" y2="20982"/>
                        <a14:foregroundMark x1="94848" y1="23438" x2="96604" y2="60714"/>
                        <a14:foregroundMark x1="96604" y1="60714" x2="98829" y2="46205"/>
                        <a14:foregroundMark x1="98829" y1="46205" x2="98595" y2="27009"/>
                        <a14:foregroundMark x1="98595" y1="27009" x2="78806" y2="28571"/>
                        <a14:foregroundMark x1="58548" y1="6250" x2="82553" y2="7366"/>
                        <a14:foregroundMark x1="82553" y1="7589" x2="56909" y2="4018"/>
                        <a14:foregroundMark x1="79508" y1="5804" x2="96956" y2="30804"/>
                        <a14:foregroundMark x1="98946" y1="29241" x2="81616" y2="10714"/>
                        <a14:foregroundMark x1="81616" y1="10714" x2="74473" y2="8482"/>
                        <a14:foregroundMark x1="74473" y1="8482" x2="74473" y2="8482"/>
                        <a14:foregroundMark x1="75176" y1="9152" x2="83724" y2="21205"/>
                        <a14:foregroundMark x1="47658" y1="34598" x2="76112" y2="58482"/>
                        <a14:foregroundMark x1="95550" y1="42188" x2="95902" y2="59152"/>
                        <a14:foregroundMark x1="95902" y1="59152" x2="97073" y2="47768"/>
                        <a14:foregroundMark x1="97073" y1="47768" x2="97424" y2="66741"/>
                        <a14:foregroundMark x1="97892" y1="66741" x2="98244" y2="42411"/>
                        <a14:foregroundMark x1="96604" y1="53795" x2="97073" y2="68080"/>
                        <a14:foregroundMark x1="97073" y1="68080" x2="97073" y2="68080"/>
                        <a14:foregroundMark x1="97892" y1="69420" x2="95082" y2="59375"/>
                        <a14:foregroundMark x1="95082" y1="59375" x2="95082" y2="54241"/>
                        <a14:foregroundMark x1="95550" y1="61384" x2="98361" y2="68304"/>
                        <a14:foregroundMark x1="97775" y1="68750" x2="94379" y2="58036"/>
                        <a14:foregroundMark x1="94379" y1="58036" x2="94379" y2="52232"/>
                        <a14:foregroundMark x1="93794" y1="56696" x2="97892" y2="72768"/>
                        <a14:foregroundMark x1="97892" y1="72768" x2="98712" y2="66964"/>
                        <a14:foregroundMark x1="77049" y1="96875" x2="78806" y2="75893"/>
                        <a14:foregroundMark x1="80094" y1="89509" x2="91101" y2="63393"/>
                        <a14:foregroundMark x1="91101" y1="63393" x2="92037" y2="62277"/>
                        <a14:foregroundMark x1="94379" y1="58259" x2="84778" y2="76563"/>
                        <a14:foregroundMark x1="77518" y1="96429" x2="72600" y2="87946"/>
                        <a14:foregroundMark x1="72600" y1="87946" x2="71429" y2="86830"/>
                        <a14:foregroundMark x1="71194" y1="87500" x2="77869" y2="97098"/>
                        <a14:foregroundMark x1="77283" y1="97321" x2="85831" y2="82366"/>
                        <a14:foregroundMark x1="71780" y1="89286" x2="71897" y2="59821"/>
                        <a14:foregroundMark x1="69555" y1="60491" x2="73302" y2="77232"/>
                        <a14:foregroundMark x1="73302" y1="77232" x2="73302" y2="77232"/>
                        <a14:foregroundMark x1="84426" y1="77232" x2="97307" y2="62946"/>
                        <a14:foregroundMark x1="57611" y1="8482" x2="53630" y2="33482"/>
                        <a14:foregroundMark x1="50585" y1="31250" x2="60070" y2="10045"/>
                        <a14:foregroundMark x1="6792" y1="14509" x2="6674" y2="46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479646"/>
            <a:ext cx="5763768" cy="30236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26ED57A-4DF4-092F-E24D-25C957CF0EC3}"/>
              </a:ext>
            </a:extLst>
          </p:cNvPr>
          <p:cNvSpPr txBox="1">
            <a:spLocks/>
          </p:cNvSpPr>
          <p:nvPr/>
        </p:nvSpPr>
        <p:spPr>
          <a:xfrm>
            <a:off x="0" y="674538"/>
            <a:ext cx="12192000" cy="738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Umidade relativa do ar e sensação térmica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ECD32460-C1EE-B099-8799-EC8AB6AC75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933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2C6F3E-8ADB-3732-3966-411FB384F6EE}"/>
              </a:ext>
            </a:extLst>
          </p:cNvPr>
          <p:cNvSpPr txBox="1"/>
          <p:nvPr/>
        </p:nvSpPr>
        <p:spPr>
          <a:xfrm>
            <a:off x="152400" y="5530267"/>
            <a:ext cx="532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Dados fictícios das condições climáticas para a cidade de Manaus (AM) e informação sobre a sensação térmica em determinado dia.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80E6BA-435C-1BE0-3EA0-CAF3D6C4ADDB}"/>
              </a:ext>
            </a:extLst>
          </p:cNvPr>
          <p:cNvSpPr txBox="1"/>
          <p:nvPr/>
        </p:nvSpPr>
        <p:spPr>
          <a:xfrm>
            <a:off x="7244334" y="1503447"/>
            <a:ext cx="4606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sensação térmica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refere-se à percepção da temperatura pela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pele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E1C924-C32C-D472-A759-1FA69A85BB9B}"/>
              </a:ext>
            </a:extLst>
          </p:cNvPr>
          <p:cNvSpPr txBox="1"/>
          <p:nvPr/>
        </p:nvSpPr>
        <p:spPr>
          <a:xfrm>
            <a:off x="152400" y="150344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umidade relativa do ar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 relaciona-se com a quantidade de água na forma de vapor presente na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atmosfera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6EE41FE-44AE-D4C8-3A42-B41976859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769" y="2187001"/>
            <a:ext cx="3997201" cy="308904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D8B6C7-D46B-4D35-EB8E-E4998AE59E11}"/>
              </a:ext>
            </a:extLst>
          </p:cNvPr>
          <p:cNvSpPr txBox="1"/>
          <p:nvPr/>
        </p:nvSpPr>
        <p:spPr>
          <a:xfrm>
            <a:off x="7600951" y="5313271"/>
            <a:ext cx="3243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REECE, Jane B.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Biologia de Campbell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12. ed. Porto Alegre: Artmed, 2020. p. 1104.</a:t>
            </a:r>
            <a:endParaRPr lang="pt-BR" sz="12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38FBDB-4BD0-DEF8-0893-A8D4AD2C5B24}"/>
              </a:ext>
            </a:extLst>
          </p:cNvPr>
          <p:cNvSpPr txBox="1"/>
          <p:nvPr/>
        </p:nvSpPr>
        <p:spPr>
          <a:xfrm>
            <a:off x="7244334" y="5982811"/>
            <a:ext cx="3428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pele humana em corte, mostrando alguns receptores, entre eles os de temperatura.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5626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31D88-CDA0-4C9B-87D5-4BB8CC3C5041}"/>
              </a:ext>
            </a:extLst>
          </p:cNvPr>
          <p:cNvSpPr txBox="1">
            <a:spLocks/>
          </p:cNvSpPr>
          <p:nvPr/>
        </p:nvSpPr>
        <p:spPr>
          <a:xfrm>
            <a:off x="4067100" y="754784"/>
            <a:ext cx="8095488" cy="751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Equilíbrio térmico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4725E8-C2BA-4640-9EA8-2ED5BA7D94D2}"/>
              </a:ext>
            </a:extLst>
          </p:cNvPr>
          <p:cNvSpPr/>
          <p:nvPr/>
        </p:nvSpPr>
        <p:spPr>
          <a:xfrm>
            <a:off x="4126492" y="1765810"/>
            <a:ext cx="6951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 ambiente, um material mais quente tende a fornecer energia a um material mais frio. Essa transferência de energia ocorre até que as temperaturas dos dois corpos sejam iguais. Quando elas se igualam, os corpos se encontram em </a:t>
            </a:r>
            <a:r>
              <a:rPr lang="pt-BR" b="1" dirty="0"/>
              <a:t>equilíbrio térmico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1800" dirty="0"/>
              <a:t>O café está a uma temperatura maior que a do leite. Assim, ele fornecerá energia ao leite, e sua temperatura diminuirá. Como o leite está a uma temperatura menor, ele vai receber energia do café, e sua temperatura aumentará.</a:t>
            </a:r>
          </a:p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3AEADB6-EE52-5997-7BDC-E5D0568D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" y="658389"/>
            <a:ext cx="3024384" cy="58836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075D76-CDB6-F688-5940-52DB8AD9041A}"/>
              </a:ext>
            </a:extLst>
          </p:cNvPr>
          <p:cNvSpPr txBox="1"/>
          <p:nvPr/>
        </p:nvSpPr>
        <p:spPr>
          <a:xfrm>
            <a:off x="3887724" y="6121102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leite sendo misturado ao café quente.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71943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5EAF53A-0CB9-4312-9AD9-96629C3F33EE}"/>
              </a:ext>
            </a:extLst>
          </p:cNvPr>
          <p:cNvSpPr txBox="1">
            <a:spLocks/>
          </p:cNvSpPr>
          <p:nvPr/>
        </p:nvSpPr>
        <p:spPr>
          <a:xfrm>
            <a:off x="0" y="68166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Energia térmica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B5A9211-CFBE-45DA-978E-51E9154F308F}"/>
              </a:ext>
            </a:extLst>
          </p:cNvPr>
          <p:cNvSpPr/>
          <p:nvPr/>
        </p:nvSpPr>
        <p:spPr>
          <a:xfrm>
            <a:off x="1072265" y="1544155"/>
            <a:ext cx="10880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energia térmica </a:t>
            </a:r>
            <a:r>
              <a:rPr lang="pt-BR" dirty="0"/>
              <a:t>corresponde à soma das energias cinéticas associadas a todas as partículas que compõem um corpo. Esse movimento das partículas pode ser mais ou menos intenso, dependendo do estado físico, ou estado de agregação, em que o corpo se encontra: </a:t>
            </a:r>
            <a:r>
              <a:rPr lang="pt-BR" b="1" dirty="0"/>
              <a:t>sólido</a:t>
            </a:r>
            <a:r>
              <a:rPr lang="pt-BR" dirty="0"/>
              <a:t>, </a:t>
            </a:r>
            <a:r>
              <a:rPr lang="pt-BR" b="1" dirty="0"/>
              <a:t>líquido</a:t>
            </a:r>
            <a:r>
              <a:rPr lang="pt-BR" dirty="0"/>
              <a:t> ou </a:t>
            </a:r>
            <a:r>
              <a:rPr lang="pt-BR" b="1" dirty="0"/>
              <a:t>gasoso</a:t>
            </a:r>
            <a:r>
              <a:rPr lang="pt-BR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88700-5522-9B2B-9924-AEC2C920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76" y="2423657"/>
            <a:ext cx="7780534" cy="42978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6AE857-1B2D-A85F-F1B5-03E5530ABC30}"/>
              </a:ext>
            </a:extLst>
          </p:cNvPr>
          <p:cNvSpPr txBox="1"/>
          <p:nvPr/>
        </p:nvSpPr>
        <p:spPr>
          <a:xfrm>
            <a:off x="9036251" y="3463250"/>
            <a:ext cx="21314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DORLING KINDERSLEY; SMITHSONIAN INSTITUTION.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Super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Simple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Physics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the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ultimate bitesize study guide. Nova York: DK Children, 2021. p. 212.</a:t>
            </a:r>
          </a:p>
          <a:p>
            <a:pPr algn="l"/>
            <a:endParaRPr lang="pt-BR" sz="14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comportamento das partículas em cada estado da matéria. As esferas representam as partículas que formam a matéria.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1808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430CF26-B15E-B9F2-9194-FA58E319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78" y="2202790"/>
            <a:ext cx="6896294" cy="40316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F09DB2-D142-47EA-A017-43BA60AEE5AC}"/>
              </a:ext>
            </a:extLst>
          </p:cNvPr>
          <p:cNvSpPr txBox="1">
            <a:spLocks/>
          </p:cNvSpPr>
          <p:nvPr/>
        </p:nvSpPr>
        <p:spPr>
          <a:xfrm>
            <a:off x="0" y="62353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Propagação de calor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BC7A2E-5741-44E7-A364-544746D68057}"/>
              </a:ext>
            </a:extLst>
          </p:cNvPr>
          <p:cNvSpPr/>
          <p:nvPr/>
        </p:nvSpPr>
        <p:spPr>
          <a:xfrm>
            <a:off x="631103" y="1437724"/>
            <a:ext cx="10851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que exista transferência de energia térmica entre corpos, é necessário que, entre eles, haja diferença de temperatura. O calor pode ser transmitido de um corpo a outro de três formas: condução, convecção e irradiação.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6557365-C90B-4EEE-BFEC-28E397C226C9}"/>
              </a:ext>
            </a:extLst>
          </p:cNvPr>
          <p:cNvSpPr/>
          <p:nvPr/>
        </p:nvSpPr>
        <p:spPr>
          <a:xfrm>
            <a:off x="631103" y="2379281"/>
            <a:ext cx="231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Condução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3D8062-4430-4947-BB7C-9BD42E3805B5}"/>
              </a:ext>
            </a:extLst>
          </p:cNvPr>
          <p:cNvSpPr/>
          <p:nvPr/>
        </p:nvSpPr>
        <p:spPr>
          <a:xfrm>
            <a:off x="631103" y="2871724"/>
            <a:ext cx="2566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Ocorre principalmente nos sólidos. A energia térmica de uma partícula é transmitida para uma partícula próxima.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F8C4E0-2388-0945-6C92-F4C89C1E6413}"/>
              </a:ext>
            </a:extLst>
          </p:cNvPr>
          <p:cNvSpPr txBox="1"/>
          <p:nvPr/>
        </p:nvSpPr>
        <p:spPr>
          <a:xfrm>
            <a:off x="9834447" y="2898249"/>
            <a:ext cx="221042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DORLING KINDERSLEY; SMITHSONIAN INSTITUTION.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Super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Simple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Physics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: the ultimate bitesize study guide. Nova York: DK Children, 2021. p. 46.</a:t>
            </a:r>
            <a:endParaRPr lang="pt-BR" sz="1200" dirty="0"/>
          </a:p>
          <a:p>
            <a:pPr algn="l"/>
            <a:endParaRPr lang="pt-BR" sz="1400" b="0" i="0" u="none" strike="noStrike" baseline="0" dirty="0">
              <a:solidFill>
                <a:srgbClr val="2F2F2E"/>
              </a:solidFill>
            </a:endParaRPr>
          </a:p>
          <a:p>
            <a:pPr algn="l"/>
            <a:endParaRPr lang="pt-BR" sz="14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Se uma chama for colocada sob um ponto da barra metálica, as regiões próximas à chama se aquecerão primeiro, e o calor se propagará pela barra por condução.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B65BA4-33F2-1D88-C7B4-69D18FE0225C}"/>
              </a:ext>
            </a:extLst>
          </p:cNvPr>
          <p:cNvSpPr txBox="1"/>
          <p:nvPr/>
        </p:nvSpPr>
        <p:spPr>
          <a:xfrm>
            <a:off x="631103" y="4725598"/>
            <a:ext cx="2210427" cy="12322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Metais como ferro, cobre e alumínio são considerados bons </a:t>
            </a:r>
            <a:r>
              <a:rPr lang="pt-BR" b="1" dirty="0">
                <a:solidFill>
                  <a:schemeClr val="tx1"/>
                </a:solidFill>
              </a:rPr>
              <a:t>condutores</a:t>
            </a:r>
            <a:r>
              <a:rPr lang="pt-BR" dirty="0">
                <a:solidFill>
                  <a:schemeClr val="tx1"/>
                </a:solidFill>
              </a:rPr>
              <a:t> de calor.</a:t>
            </a:r>
          </a:p>
        </p:txBody>
      </p:sp>
    </p:spTree>
    <p:extLst>
      <p:ext uri="{BB962C8B-B14F-4D97-AF65-F5344CB8AC3E}">
        <p14:creationId xmlns:p14="http://schemas.microsoft.com/office/powerpoint/2010/main" val="5740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3AFBD-5EDD-474B-8367-52573982CC6B}"/>
              </a:ext>
            </a:extLst>
          </p:cNvPr>
          <p:cNvSpPr txBox="1">
            <a:spLocks/>
          </p:cNvSpPr>
          <p:nvPr/>
        </p:nvSpPr>
        <p:spPr>
          <a:xfrm>
            <a:off x="0" y="6779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Propagação de calor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4EDA89-E6E2-493B-8B0C-A8BA55F27639}"/>
              </a:ext>
            </a:extLst>
          </p:cNvPr>
          <p:cNvSpPr/>
          <p:nvPr/>
        </p:nvSpPr>
        <p:spPr>
          <a:xfrm>
            <a:off x="523873" y="1637977"/>
            <a:ext cx="231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Convecção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385C72-9453-45E2-BD92-13D0BBB3870C}"/>
              </a:ext>
            </a:extLst>
          </p:cNvPr>
          <p:cNvSpPr/>
          <p:nvPr/>
        </p:nvSpPr>
        <p:spPr>
          <a:xfrm>
            <a:off x="523873" y="2024328"/>
            <a:ext cx="486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Ocorre em líquidos e gases e se dá pela movimentação de porções do material em função da diferença de densidade, formando uma </a:t>
            </a:r>
            <a:r>
              <a:rPr lang="pt-BR" b="1" dirty="0"/>
              <a:t>corrente de convecção</a:t>
            </a:r>
            <a:r>
              <a:rPr lang="pt-BR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E624D76-4DB9-5B80-2F5A-4F47FF8D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5887"/>
            <a:ext cx="4861810" cy="511387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72B239-08C8-DA57-8D28-D00D84024D33}"/>
              </a:ext>
            </a:extLst>
          </p:cNvPr>
          <p:cNvSpPr txBox="1"/>
          <p:nvPr/>
        </p:nvSpPr>
        <p:spPr>
          <a:xfrm>
            <a:off x="1837734" y="5693862"/>
            <a:ext cx="42582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uma panela com água sendo aquecida. A panela está representada em transparência, para permitir a visualização da água em seu interior.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683B762-846E-8E87-AAC6-EFF7244D2CBC}"/>
              </a:ext>
            </a:extLst>
          </p:cNvPr>
          <p:cNvSpPr txBox="1"/>
          <p:nvPr/>
        </p:nvSpPr>
        <p:spPr>
          <a:xfrm>
            <a:off x="1681160" y="4749793"/>
            <a:ext cx="4341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SMITHSONIAN.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Super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simple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physics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the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ultimate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bite-size study guide. New York: Dorling Kindersley, 2011. p. 42.</a:t>
            </a:r>
          </a:p>
        </p:txBody>
      </p:sp>
    </p:spTree>
    <p:extLst>
      <p:ext uri="{BB962C8B-B14F-4D97-AF65-F5344CB8AC3E}">
        <p14:creationId xmlns:p14="http://schemas.microsoft.com/office/powerpoint/2010/main" val="288575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358C58D9-7BB8-6DAB-5650-2851C093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48" y="1125003"/>
            <a:ext cx="3793136" cy="56421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33AFBD-5EDD-474B-8367-52573982CC6B}"/>
              </a:ext>
            </a:extLst>
          </p:cNvPr>
          <p:cNvSpPr txBox="1">
            <a:spLocks/>
          </p:cNvSpPr>
          <p:nvPr/>
        </p:nvSpPr>
        <p:spPr>
          <a:xfrm>
            <a:off x="0" y="64658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Propagação de calor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A9D05D-A7B1-48B8-8908-7AF593662F04}"/>
              </a:ext>
            </a:extLst>
          </p:cNvPr>
          <p:cNvSpPr/>
          <p:nvPr/>
        </p:nvSpPr>
        <p:spPr>
          <a:xfrm>
            <a:off x="579494" y="1313404"/>
            <a:ext cx="231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Irradiação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C0A500-38AB-4535-A9BC-2CFDEA20A4D9}"/>
              </a:ext>
            </a:extLst>
          </p:cNvPr>
          <p:cNvSpPr/>
          <p:nvPr/>
        </p:nvSpPr>
        <p:spPr>
          <a:xfrm>
            <a:off x="585216" y="1808259"/>
            <a:ext cx="6974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</a:t>
            </a:r>
            <a:r>
              <a:rPr lang="pt-BR" b="1" dirty="0"/>
              <a:t>irradiação</a:t>
            </a:r>
            <a:r>
              <a:rPr lang="pt-BR" dirty="0"/>
              <a:t>, o calor pode se propagar por meio de ondas eletromagnéticas (ou radiação eletromagnética), não depende de um meio material e ocorre também no vácuo.</a:t>
            </a:r>
          </a:p>
          <a:p>
            <a:endParaRPr lang="pt-BR" dirty="0"/>
          </a:p>
          <a:p>
            <a:r>
              <a:rPr lang="pt-BR" dirty="0"/>
              <a:t>As garrafas térmicas têm paredes internas duplas, e o ar entre elas é retirado para evitar a propagação de calor. As superfícies internas das paredes são espelhadas e evitam a propagação de calor por irradiação, pois refletem as ondas eletromagnéticas.</a:t>
            </a:r>
          </a:p>
          <a:p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55069" y="639173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E35A26C7-9605-49FB-8340-334AF9A90FA9}" type="slidenum">
              <a:rPr lang="pt-BR"/>
              <a:pPr/>
              <a:t>9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BEBE74EB-E5C0-9CFD-16CD-58EA0F9650EA}"/>
              </a:ext>
            </a:extLst>
          </p:cNvPr>
          <p:cNvSpPr txBox="1"/>
          <p:nvPr/>
        </p:nvSpPr>
        <p:spPr>
          <a:xfrm>
            <a:off x="4485232" y="5949808"/>
            <a:ext cx="3884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estrutura de uma garrafa térmica em corte, que possibilita ver seu interior.</a:t>
            </a:r>
            <a:endParaRPr lang="pt-BR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FEBEF5-B51A-2693-9898-618810C43DDD}"/>
              </a:ext>
            </a:extLst>
          </p:cNvPr>
          <p:cNvSpPr txBox="1"/>
          <p:nvPr/>
        </p:nvSpPr>
        <p:spPr>
          <a:xfrm>
            <a:off x="579494" y="4488327"/>
            <a:ext cx="6815333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Materiais como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madeira, o plástico e a fibra de vidro são considerados </a:t>
            </a:r>
            <a:r>
              <a:rPr lang="pt-B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isolantes térmicos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apresentam baixa condutividade térmica e, por isso, são utilizados para evitar ou retardar a propagação de calor. </a:t>
            </a:r>
          </a:p>
        </p:txBody>
      </p:sp>
    </p:spTree>
    <p:extLst>
      <p:ext uri="{BB962C8B-B14F-4D97-AF65-F5344CB8AC3E}">
        <p14:creationId xmlns:p14="http://schemas.microsoft.com/office/powerpoint/2010/main" val="1058534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1928</Words>
  <Application>Microsoft Office PowerPoint</Application>
  <PresentationFormat>Widescreen</PresentationFormat>
  <Paragraphs>152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FrutigerLTStd-Cn</vt:lpstr>
      <vt:lpstr>FrutigerLTStd-Light</vt:lpstr>
      <vt:lpstr>Tema do Office</vt:lpstr>
      <vt:lpstr>Apresentação do PowerPoint</vt:lpstr>
      <vt:lpstr>Apresentação 2 – ENERGIA TÉRMICA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3 – ENERGIA TÉRMICA E VIDA TERRESTRE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5</cp:revision>
  <dcterms:created xsi:type="dcterms:W3CDTF">2019-03-24T20:04:22Z</dcterms:created>
  <dcterms:modified xsi:type="dcterms:W3CDTF">2023-08-04T13:53:41Z</dcterms:modified>
</cp:coreProperties>
</file>