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3" r:id="rId3"/>
    <p:sldId id="324" r:id="rId4"/>
    <p:sldId id="325" r:id="rId5"/>
    <p:sldId id="326" r:id="rId6"/>
    <p:sldId id="350" r:id="rId7"/>
    <p:sldId id="327" r:id="rId8"/>
    <p:sldId id="328" r:id="rId9"/>
    <p:sldId id="329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2564E-750E-48BF-B5BE-0BD4720BABF4}"/>
              </a:ext>
            </a:extLst>
          </p:cNvPr>
          <p:cNvSpPr txBox="1">
            <a:spLocks/>
          </p:cNvSpPr>
          <p:nvPr/>
        </p:nvSpPr>
        <p:spPr>
          <a:xfrm>
            <a:off x="0" y="70894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Vulcanismo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59F4B6B-7768-46B7-A2E1-0CF52262AD29}"/>
              </a:ext>
            </a:extLst>
          </p:cNvPr>
          <p:cNvSpPr/>
          <p:nvPr/>
        </p:nvSpPr>
        <p:spPr>
          <a:xfrm>
            <a:off x="419318" y="1451593"/>
            <a:ext cx="11156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Os vulcões geralmente se localizam nas bordas das placas tectônicas, nas áreas onde elas se afastam ou colidem.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622285-0AE7-4333-A5D7-031EDC24FFD6}"/>
              </a:ext>
            </a:extLst>
          </p:cNvPr>
          <p:cNvSpPr/>
          <p:nvPr/>
        </p:nvSpPr>
        <p:spPr>
          <a:xfrm>
            <a:off x="9153680" y="3626972"/>
            <a:ext cx="22001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Os pontos vermelhos indicam vulcões ativos e inativos.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10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EC2D7A-4F93-C347-0524-88817F39A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3"/>
          <a:stretch/>
        </p:blipFill>
        <p:spPr>
          <a:xfrm>
            <a:off x="395859" y="1842565"/>
            <a:ext cx="8214741" cy="451378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88608F-B26A-DC26-A8DC-480E97EE2100}"/>
              </a:ext>
            </a:extLst>
          </p:cNvPr>
          <p:cNvSpPr txBox="1"/>
          <p:nvPr/>
        </p:nvSpPr>
        <p:spPr>
          <a:xfrm>
            <a:off x="8563864" y="5279132"/>
            <a:ext cx="3059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Fonte: IBGE.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Atlas geográfico escolar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Rio de Janeiro: IBGE, 2018. p. 13.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Os pontos vermelhos indicam vulcões ativos e inativos.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0029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90E7F-6B59-417D-B875-6D6B5C1AD081}"/>
              </a:ext>
            </a:extLst>
          </p:cNvPr>
          <p:cNvSpPr txBox="1">
            <a:spLocks/>
          </p:cNvSpPr>
          <p:nvPr/>
        </p:nvSpPr>
        <p:spPr>
          <a:xfrm>
            <a:off x="0" y="653460"/>
            <a:ext cx="12192000" cy="693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Deriva continental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D0DFF3-E745-4D12-A821-905FE9FAF20E}"/>
              </a:ext>
            </a:extLst>
          </p:cNvPr>
          <p:cNvSpPr/>
          <p:nvPr/>
        </p:nvSpPr>
        <p:spPr>
          <a:xfrm>
            <a:off x="838200" y="1717220"/>
            <a:ext cx="3135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a teoria da </a:t>
            </a:r>
            <a:r>
              <a:rPr lang="pt-BR" b="1" dirty="0"/>
              <a:t>deriva continental</a:t>
            </a:r>
            <a:r>
              <a:rPr lang="pt-BR" dirty="0"/>
              <a:t>, há milhões de anos, existia somente um continente, chamado </a:t>
            </a:r>
            <a:r>
              <a:rPr lang="pt-BR" b="1" dirty="0"/>
              <a:t>Pangeia</a:t>
            </a:r>
            <a:r>
              <a:rPr lang="pt-BR" dirty="0"/>
              <a:t>, que se separou pelos movimentos das placas tectônicas com o passar dos anos. Formou-se a </a:t>
            </a:r>
            <a:r>
              <a:rPr lang="pt-BR" b="1" dirty="0" err="1"/>
              <a:t>Laurásia</a:t>
            </a:r>
            <a:r>
              <a:rPr lang="pt-BR" dirty="0"/>
              <a:t> e a </a:t>
            </a:r>
            <a:r>
              <a:rPr lang="pt-BR" b="1" dirty="0"/>
              <a:t>Gondwana</a:t>
            </a:r>
            <a:r>
              <a:rPr lang="pt-BR" dirty="0"/>
              <a:t>, até chegar à configuração atual.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11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DDE4B4-89A0-B4D3-DA37-3120C09E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84" y="1479049"/>
            <a:ext cx="7368871" cy="494817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18E0583-6542-9BAB-42EF-112B99044C52}"/>
              </a:ext>
            </a:extLst>
          </p:cNvPr>
          <p:cNvSpPr txBox="1"/>
          <p:nvPr/>
        </p:nvSpPr>
        <p:spPr>
          <a:xfrm>
            <a:off x="838200" y="4949900"/>
            <a:ext cx="32550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46-47.</a:t>
            </a:r>
          </a:p>
          <a:p>
            <a:pPr algn="r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Linha do tempo mostrando a hipótese mais aceita sobre a distribuição dos continentes ao longo do tempo.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9736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175CC-07C5-4426-9E9D-F18113A723A5}"/>
              </a:ext>
            </a:extLst>
          </p:cNvPr>
          <p:cNvSpPr txBox="1">
            <a:spLocks/>
          </p:cNvSpPr>
          <p:nvPr/>
        </p:nvSpPr>
        <p:spPr>
          <a:xfrm>
            <a:off x="0" y="69482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Evidências da deriva continental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5314" y="6459098"/>
            <a:ext cx="2743200" cy="365125"/>
          </a:xfrm>
        </p:spPr>
        <p:txBody>
          <a:bodyPr/>
          <a:lstStyle/>
          <a:p>
            <a:fld id="{E35A26C7-9605-49FB-8340-334AF9A90FA9}" type="slidenum">
              <a:rPr lang="pt-BR" smtClean="0"/>
              <a:t>12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2177533-4C5F-CFEE-4066-60B4945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1429898"/>
            <a:ext cx="8448675" cy="50292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E421F5-D517-BD91-7113-F5EDA0ABC130}"/>
              </a:ext>
            </a:extLst>
          </p:cNvPr>
          <p:cNvSpPr txBox="1"/>
          <p:nvPr/>
        </p:nvSpPr>
        <p:spPr>
          <a:xfrm>
            <a:off x="528439" y="4797105"/>
            <a:ext cx="37995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[REJOINED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continents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].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USGS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Science for a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Changing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 World. Virginia, 5 maio 1999. Disponível em: https://pubs.</a:t>
            </a:r>
          </a:p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usgs.gov/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gip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dynamic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/continents.html. Acesso em: 15 jun. 2022.</a:t>
            </a: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relação entre os continentes atuais de acordo com as correlações do registro fóssil de quatro espécies.</a:t>
            </a:r>
            <a:endParaRPr lang="pt-BR" sz="1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1C56FBB-EDE0-4A27-B9FD-EF96C6F68E61}"/>
              </a:ext>
            </a:extLst>
          </p:cNvPr>
          <p:cNvSpPr/>
          <p:nvPr/>
        </p:nvSpPr>
        <p:spPr>
          <a:xfrm>
            <a:off x="614164" y="2046602"/>
            <a:ext cx="3129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existência de fósseis e grupos de vegetação semelhantes em áreas separadas por oceanos inteiros e a constituição geológica semelhante entre continentes diferentes são evidências da deriva continental.</a:t>
            </a:r>
          </a:p>
        </p:txBody>
      </p:sp>
    </p:spTree>
    <p:extLst>
      <p:ext uri="{BB962C8B-B14F-4D97-AF65-F5344CB8AC3E}">
        <p14:creationId xmlns:p14="http://schemas.microsoft.com/office/powerpoint/2010/main" val="313663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157"/>
            <a:ext cx="9144000" cy="1923311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8 –</a:t>
            </a:r>
            <a:r>
              <a:rPr lang="pt-BR" sz="4800" b="1" dirty="0">
                <a:latin typeface="+mn-lt"/>
              </a:rPr>
              <a:t> TERRA: DINÂMICA DA CROSTA TERRESTRE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387"/>
            <a:ext cx="9144000" cy="2526130"/>
          </a:xfrm>
        </p:spPr>
        <p:txBody>
          <a:bodyPr>
            <a:noAutofit/>
          </a:bodyPr>
          <a:lstStyle/>
          <a:p>
            <a:pPr lvl="0"/>
            <a:r>
              <a:rPr lang="pt-BR" sz="4000" b="1" dirty="0">
                <a:latin typeface="+mn-lt"/>
              </a:rPr>
              <a:t>Constituição da Terra (camadas internas)</a:t>
            </a:r>
          </a:p>
          <a:p>
            <a:pPr lvl="0"/>
            <a:r>
              <a:rPr lang="pt-BR" sz="4000" b="1" dirty="0">
                <a:latin typeface="+mn-lt"/>
              </a:rPr>
              <a:t>Placas tectônicas e deriva continental</a:t>
            </a:r>
          </a:p>
          <a:p>
            <a:r>
              <a:rPr lang="pt-BR" sz="4000" b="1" dirty="0">
                <a:latin typeface="+mn-lt"/>
              </a:rPr>
              <a:t>Fenômenos naturais (vulcões, terremotos e </a:t>
            </a:r>
            <a:r>
              <a:rPr lang="pt-BR" sz="4000" b="1" i="1" dirty="0">
                <a:latin typeface="+mn-lt"/>
              </a:rPr>
              <a:t>tsunamis</a:t>
            </a:r>
            <a:r>
              <a:rPr lang="pt-BR" sz="4000" b="1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4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844800" y="812811"/>
            <a:ext cx="592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Constituição da Terra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A6FF71-20D3-779E-0FA6-0FD83A98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0" y="561975"/>
            <a:ext cx="12194810" cy="53084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87BAAD0-750A-E7A2-2E4B-B29018A4787C}"/>
              </a:ext>
            </a:extLst>
          </p:cNvPr>
          <p:cNvSpPr txBox="1"/>
          <p:nvPr/>
        </p:nvSpPr>
        <p:spPr>
          <a:xfrm>
            <a:off x="1024247" y="5925463"/>
            <a:ext cx="101406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chemeClr val="bg1"/>
                </a:solidFill>
              </a:rPr>
              <a:t>Elaborado com base em: TEIXEIRA, Wilson </a:t>
            </a:r>
            <a:r>
              <a:rPr lang="pt-BR" sz="1200" b="0" i="1" u="none" strike="noStrike" baseline="0">
                <a:solidFill>
                  <a:schemeClr val="bg1"/>
                </a:solidFill>
              </a:rPr>
              <a:t>et al. </a:t>
            </a:r>
            <a:r>
              <a:rPr lang="pt-BR" sz="1200" b="0" i="0" u="none" strike="noStrike" baseline="0">
                <a:solidFill>
                  <a:schemeClr val="bg1"/>
                </a:solidFill>
              </a:rPr>
              <a:t>(org.). </a:t>
            </a:r>
            <a:r>
              <a:rPr lang="pt-BR" sz="1200" b="1" i="0" u="none" strike="noStrike" baseline="0">
                <a:solidFill>
                  <a:schemeClr val="bg1"/>
                </a:solidFill>
              </a:rPr>
              <a:t>Decifrando a Terra</a:t>
            </a:r>
            <a:r>
              <a:rPr lang="pt-BR" sz="1200" b="0" i="0" u="none" strike="noStrike" baseline="0">
                <a:solidFill>
                  <a:schemeClr val="bg1"/>
                </a:solidFill>
              </a:rPr>
              <a:t>. 2. ed. São Paulo: Companhia Editora Nacional, 2007. p. 51.</a:t>
            </a:r>
          </a:p>
          <a:p>
            <a:pPr algn="r"/>
            <a:endParaRPr lang="pt-BR" sz="1200">
              <a:solidFill>
                <a:schemeClr val="bg1"/>
              </a:solidFill>
            </a:endParaRPr>
          </a:p>
          <a:p>
            <a:r>
              <a:rPr lang="pt-BR" sz="1400" b="0" i="0" u="none" strike="noStrike" baseline="0">
                <a:solidFill>
                  <a:schemeClr val="bg1"/>
                </a:solidFill>
              </a:rPr>
              <a:t>Representação do planeta Terra em camadas, evidenciando a crosta, o manto e o núcleo.</a:t>
            </a:r>
            <a:endParaRPr lang="pt-BR" sz="1400">
              <a:solidFill>
                <a:schemeClr val="bg1"/>
              </a:solidFill>
            </a:endParaRPr>
          </a:p>
          <a:p>
            <a:pPr algn="r"/>
            <a:endParaRPr lang="pt-B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AD301-1DA8-4D61-A9A9-E2393C924D4E}"/>
              </a:ext>
            </a:extLst>
          </p:cNvPr>
          <p:cNvSpPr txBox="1">
            <a:spLocks/>
          </p:cNvSpPr>
          <p:nvPr/>
        </p:nvSpPr>
        <p:spPr>
          <a:xfrm>
            <a:off x="-1524" y="661764"/>
            <a:ext cx="12192000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Placas tectônicas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8F724F-078D-44AF-A812-20CFD2055F4E}"/>
              </a:ext>
            </a:extLst>
          </p:cNvPr>
          <p:cNvSpPr/>
          <p:nvPr/>
        </p:nvSpPr>
        <p:spPr>
          <a:xfrm>
            <a:off x="338327" y="1437864"/>
            <a:ext cx="116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crosta terrestre e uma parte do manto logo abaixo dela formam a </a:t>
            </a:r>
            <a:r>
              <a:rPr lang="pt-BR" b="1" dirty="0"/>
              <a:t>litosfera</a:t>
            </a:r>
            <a:r>
              <a:rPr lang="pt-BR" dirty="0"/>
              <a:t>, uma camada sólida. A litosfera é fragmentada em 13 partes principais. Cada um desses fragmentos recebe o nome de </a:t>
            </a:r>
            <a:r>
              <a:rPr lang="pt-BR" b="1" dirty="0"/>
              <a:t>placa tectônica </a:t>
            </a:r>
            <a:r>
              <a:rPr lang="pt-BR" dirty="0"/>
              <a:t>ou </a:t>
            </a:r>
            <a:r>
              <a:rPr lang="pt-BR" b="1" dirty="0"/>
              <a:t>placas litosféricas</a:t>
            </a:r>
            <a:r>
              <a:rPr lang="pt-BR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CC1D96-AFFE-6216-0651-EF5AE348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7" y="2154004"/>
            <a:ext cx="6811981" cy="447401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DE2E316-2536-42C7-9797-67C095D24220}"/>
              </a:ext>
            </a:extLst>
          </p:cNvPr>
          <p:cNvSpPr txBox="1"/>
          <p:nvPr/>
        </p:nvSpPr>
        <p:spPr>
          <a:xfrm>
            <a:off x="7025890" y="5892581"/>
            <a:ext cx="354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Fonte dos dados: INSTITUTO BRASILEIRO DE GEOGRAFIA E ESTATÍSTICA.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Atlas geográfico escolar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8. ed. Rio de Janeiro: IBGE, 2018. p. 12.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032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32580-90BF-48D6-8E80-3A8A4D2BF8BD}"/>
              </a:ext>
            </a:extLst>
          </p:cNvPr>
          <p:cNvSpPr txBox="1">
            <a:spLocks/>
          </p:cNvSpPr>
          <p:nvPr/>
        </p:nvSpPr>
        <p:spPr>
          <a:xfrm>
            <a:off x="0" y="676351"/>
            <a:ext cx="12192000" cy="678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Placas tectônicas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89BBEA2-5DCF-41FE-AE6A-5FB0A715448A}"/>
              </a:ext>
            </a:extLst>
          </p:cNvPr>
          <p:cNvSpPr/>
          <p:nvPr/>
        </p:nvSpPr>
        <p:spPr>
          <a:xfrm>
            <a:off x="400050" y="1469468"/>
            <a:ext cx="1139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As placas tectônicas se movem, lenta e continuadamente, alguns centímetros por ano. O movimento dessas placas se deve, principalmente, às </a:t>
            </a:r>
            <a:r>
              <a:rPr lang="pt-BR" b="1"/>
              <a:t>correntes de convecção </a:t>
            </a:r>
            <a:r>
              <a:rPr lang="pt-BR"/>
              <a:t>do manto.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EB01EC-26BC-4902-96A1-5B4E8DF857EF}"/>
              </a:ext>
            </a:extLst>
          </p:cNvPr>
          <p:cNvSpPr/>
          <p:nvPr/>
        </p:nvSpPr>
        <p:spPr>
          <a:xfrm>
            <a:off x="8686799" y="2659411"/>
            <a:ext cx="290059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O material mais quente, formado por rochas e magma, sobe por causa da sua menor densidade, resfria-se próximo à litosfera, tornando-se mais denso, e desce em direção ao núcleo, onde se aquece novamente, completando o ciclo.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924800" y="2963333"/>
            <a:ext cx="575733" cy="13377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FEFA696-2FB1-0841-2623-543F589D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2220731"/>
            <a:ext cx="7934325" cy="32385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518FDD2-8EE9-722B-0DBA-E0C239D8A7AE}"/>
              </a:ext>
            </a:extLst>
          </p:cNvPr>
          <p:cNvSpPr txBox="1"/>
          <p:nvPr/>
        </p:nvSpPr>
        <p:spPr>
          <a:xfrm>
            <a:off x="400049" y="5564163"/>
            <a:ext cx="7754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TEIXEIRA, Wilson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al. 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(org.).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Decifrando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2. ed. São Paulo: Companhia Editora Nacional, 2007. p. 53.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processo de transmissão de calor por convecção em uma panela de feijão e no interior da Terra.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4275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4EC90FB-E107-B1B5-22F9-D9A87A92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813A69-7D6E-CE42-9573-6158CD53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5" y="1473200"/>
            <a:ext cx="6524625" cy="52482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9CDA78B-48DB-C680-2690-0D64575F6216}"/>
              </a:ext>
            </a:extLst>
          </p:cNvPr>
          <p:cNvSpPr txBox="1">
            <a:spLocks/>
          </p:cNvSpPr>
          <p:nvPr/>
        </p:nvSpPr>
        <p:spPr>
          <a:xfrm>
            <a:off x="0" y="678217"/>
            <a:ext cx="12192000" cy="6787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Placas tectônicas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4827B001-9CAE-3C0B-3B18-020FCCC297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AA0AA90-3E5A-58AC-C053-85DE15DC81BE}"/>
              </a:ext>
            </a:extLst>
          </p:cNvPr>
          <p:cNvSpPr txBox="1"/>
          <p:nvPr/>
        </p:nvSpPr>
        <p:spPr>
          <a:xfrm>
            <a:off x="6217919" y="5277028"/>
            <a:ext cx="44700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32-33.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partes da Terra em corte, mostrando os movimentos de placas tectônicas.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24446E-8F07-81D1-F77B-F3CFF341C4AA}"/>
              </a:ext>
            </a:extLst>
          </p:cNvPr>
          <p:cNvSpPr txBox="1"/>
          <p:nvPr/>
        </p:nvSpPr>
        <p:spPr>
          <a:xfrm>
            <a:off x="7569387" y="2220952"/>
            <a:ext cx="3538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Os </a:t>
            </a:r>
            <a:r>
              <a:rPr lang="pt-BR" sz="1800" i="0" u="none" strike="noStrike" baseline="0" dirty="0">
                <a:solidFill>
                  <a:srgbClr val="2F2F2E"/>
                </a:solidFill>
              </a:rPr>
              <a:t>movimentos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 realizados pelas placas tectônicas acontecem em diferentes direções.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Por causa da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movimentação das placas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, ao redor de seus </a:t>
            </a:r>
            <a:r>
              <a:rPr lang="pt-BR" sz="1800" i="0" u="none" strike="noStrike" baseline="0" dirty="0">
                <a:solidFill>
                  <a:srgbClr val="2F2F2E"/>
                </a:solidFill>
                <a:latin typeface="FrutigerLTStd-Light"/>
              </a:rPr>
              <a:t>limites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é onde se registram as maiores intensidades de eventos geológicos, como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terremotos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e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vulcões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16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27DCF-DC9A-47BE-8B8E-87640F9CBC7A}"/>
              </a:ext>
            </a:extLst>
          </p:cNvPr>
          <p:cNvSpPr txBox="1">
            <a:spLocks/>
          </p:cNvSpPr>
          <p:nvPr/>
        </p:nvSpPr>
        <p:spPr>
          <a:xfrm>
            <a:off x="0" y="640891"/>
            <a:ext cx="12192000" cy="716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Terremotos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0F75785-36B1-4249-87DF-F2788754B669}"/>
              </a:ext>
            </a:extLst>
          </p:cNvPr>
          <p:cNvSpPr/>
          <p:nvPr/>
        </p:nvSpPr>
        <p:spPr>
          <a:xfrm>
            <a:off x="487363" y="1730973"/>
            <a:ext cx="34597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São tremores abruptos e intensos que ocorrem na superfície terrestre, no encontro entre placas litosféricas que colidem ou deslizam umas contra as outras. São chamados sismos ou abalos sísmicos.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CDC935-D058-42C2-9069-8D618E5464AE}"/>
              </a:ext>
            </a:extLst>
          </p:cNvPr>
          <p:cNvSpPr/>
          <p:nvPr/>
        </p:nvSpPr>
        <p:spPr>
          <a:xfrm>
            <a:off x="487363" y="4098512"/>
            <a:ext cx="365283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A região onde se inicia a rachadura e há a liberação da tensão acumulada é denominada </a:t>
            </a:r>
            <a:r>
              <a:rPr lang="pt-BR" b="1" dirty="0"/>
              <a:t>hipocentro </a:t>
            </a:r>
            <a:r>
              <a:rPr lang="pt-BR" dirty="0"/>
              <a:t>ou </a:t>
            </a:r>
            <a:r>
              <a:rPr lang="pt-BR" b="1" dirty="0"/>
              <a:t>foco</a:t>
            </a:r>
            <a:r>
              <a:rPr lang="pt-BR" dirty="0"/>
              <a:t>. A área correspondente na superfície recebe o nome de </a:t>
            </a:r>
            <a:r>
              <a:rPr lang="pt-BR" b="1" dirty="0"/>
              <a:t>epicentro</a:t>
            </a:r>
            <a:r>
              <a:rPr lang="pt-B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89FC209-7895-CDAF-82C2-3CF9BD8E8634}"/>
              </a:ext>
            </a:extLst>
          </p:cNvPr>
          <p:cNvGrpSpPr/>
          <p:nvPr/>
        </p:nvGrpSpPr>
        <p:grpSpPr>
          <a:xfrm>
            <a:off x="4566396" y="1542190"/>
            <a:ext cx="6469486" cy="4334556"/>
            <a:chOff x="4511042" y="1206266"/>
            <a:chExt cx="7620000" cy="51054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0CC4DED-0C42-7123-8B13-772F2F5C9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2" y="1206266"/>
              <a:ext cx="7620000" cy="510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3D20C41-9545-D4D2-0AD8-65FB5632A561}"/>
                </a:ext>
              </a:extLst>
            </p:cNvPr>
            <p:cNvSpPr txBox="1"/>
            <p:nvPr/>
          </p:nvSpPr>
          <p:spPr>
            <a:xfrm>
              <a:off x="5420104" y="3558160"/>
              <a:ext cx="146380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1400" b="0" i="0" u="none" strike="noStrike" baseline="0">
                  <a:solidFill>
                    <a:srgbClr val="2F2F2E"/>
                  </a:solidFill>
                </a:rPr>
                <a:t>Ondas sísmicas</a:t>
              </a:r>
              <a:endParaRPr lang="pt-BR" sz="400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EEEC29C-6655-86E4-2FE2-93F81C728805}"/>
                </a:ext>
              </a:extLst>
            </p:cNvPr>
            <p:cNvSpPr txBox="1"/>
            <p:nvPr/>
          </p:nvSpPr>
          <p:spPr>
            <a:xfrm>
              <a:off x="8321042" y="1648218"/>
              <a:ext cx="10881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0" i="0" u="none" strike="noStrike" baseline="0">
                  <a:solidFill>
                    <a:srgbClr val="2F2F2E"/>
                  </a:solidFill>
                </a:rPr>
                <a:t>Epicentro</a:t>
              </a:r>
              <a:endParaRPr lang="pt-BR" sz="140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6C81952-3665-98D5-E86F-D7545994F8FF}"/>
                </a:ext>
              </a:extLst>
            </p:cNvPr>
            <p:cNvSpPr txBox="1"/>
            <p:nvPr/>
          </p:nvSpPr>
          <p:spPr>
            <a:xfrm>
              <a:off x="10485884" y="4252772"/>
              <a:ext cx="15709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1400" b="0" i="0" u="none" strike="noStrike" baseline="0" dirty="0">
                  <a:solidFill>
                    <a:srgbClr val="2F2F2E"/>
                  </a:solidFill>
                </a:rPr>
                <a:t>Falha geológica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B2E5084-FF79-5BCA-41BA-D8598EB12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7000" y="4562856"/>
              <a:ext cx="347472" cy="5486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711CCCF-D9ED-1590-3406-0B6AC9871DA2}"/>
                </a:ext>
              </a:extLst>
            </p:cNvPr>
            <p:cNvSpPr txBox="1"/>
            <p:nvPr/>
          </p:nvSpPr>
          <p:spPr>
            <a:xfrm>
              <a:off x="10460736" y="3108488"/>
              <a:ext cx="136295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pt-BR" sz="1400" b="0" i="0" u="none" strike="noStrike" baseline="0">
                  <a:solidFill>
                    <a:srgbClr val="2F2F2E"/>
                  </a:solidFill>
                </a:rPr>
                <a:t>Hipocentro</a:t>
              </a:r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67B6181D-F63C-FF62-F5A5-F4AD5D1827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5464" y="3378465"/>
              <a:ext cx="1618050" cy="682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F087C644-38D9-AF22-0BC3-43789A21BC88}"/>
                </a:ext>
              </a:extLst>
            </p:cNvPr>
            <p:cNvCxnSpPr>
              <a:cxnSpLocks/>
            </p:cNvCxnSpPr>
            <p:nvPr/>
          </p:nvCxnSpPr>
          <p:spPr>
            <a:xfrm>
              <a:off x="6560555" y="3824192"/>
              <a:ext cx="1028023" cy="502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2186C87-9400-18D0-19ED-C3E76935E3ED}"/>
              </a:ext>
            </a:extLst>
          </p:cNvPr>
          <p:cNvSpPr txBox="1"/>
          <p:nvPr/>
        </p:nvSpPr>
        <p:spPr>
          <a:xfrm>
            <a:off x="4566396" y="5881821"/>
            <a:ext cx="646948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TEIXEIRA, Wilson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al. 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(org.).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Decifrando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2. ed. São Paulo: Companhia Editora Nacional, 2007. p. 54.</a:t>
            </a:r>
          </a:p>
          <a:p>
            <a:pPr algn="r"/>
            <a:endParaRPr lang="pt-BR" sz="10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origem de um terremoto.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3900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A898-C0EC-4E27-9B1F-DC8DF4C79039}"/>
              </a:ext>
            </a:extLst>
          </p:cNvPr>
          <p:cNvSpPr txBox="1">
            <a:spLocks/>
          </p:cNvSpPr>
          <p:nvPr/>
        </p:nvSpPr>
        <p:spPr>
          <a:xfrm>
            <a:off x="0" y="670563"/>
            <a:ext cx="12192000" cy="7002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i="1" dirty="0">
                <a:latin typeface="+mn-lt"/>
              </a:rPr>
              <a:t>Tsunamis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8F8C9C-16DB-41D6-98C4-FE3D5D899C3F}"/>
              </a:ext>
            </a:extLst>
          </p:cNvPr>
          <p:cNvSpPr/>
          <p:nvPr/>
        </p:nvSpPr>
        <p:spPr>
          <a:xfrm>
            <a:off x="326795" y="1478491"/>
            <a:ext cx="1153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Quando ocorre um terremoto no fundo do mar, na crosta oceânica, ele pode gerar um </a:t>
            </a:r>
            <a:r>
              <a:rPr lang="pt-BR" i="1" dirty="0"/>
              <a:t>tsunami </a:t>
            </a:r>
            <a:r>
              <a:rPr lang="pt-BR" dirty="0"/>
              <a:t>ou </a:t>
            </a:r>
            <a:r>
              <a:rPr lang="pt-BR" dirty="0" err="1"/>
              <a:t>tsunâmi</a:t>
            </a:r>
            <a:r>
              <a:rPr lang="pt-BR" dirty="0"/>
              <a:t>, também conhecido como </a:t>
            </a:r>
            <a:r>
              <a:rPr lang="pt-BR" b="1" dirty="0"/>
              <a:t>maremoto</a:t>
            </a:r>
            <a:r>
              <a:rPr lang="pt-BR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32ED3A9-8CEB-4D38-80B3-03B2AAF04316}"/>
              </a:ext>
            </a:extLst>
          </p:cNvPr>
          <p:cNvSpPr/>
          <p:nvPr/>
        </p:nvSpPr>
        <p:spPr>
          <a:xfrm>
            <a:off x="8882505" y="2415369"/>
            <a:ext cx="24712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O </a:t>
            </a:r>
            <a:r>
              <a:rPr lang="pt-BR" b="1" dirty="0" err="1"/>
              <a:t>tsunâmi</a:t>
            </a:r>
            <a:r>
              <a:rPr lang="pt-BR" i="1" dirty="0">
                <a:latin typeface="FrutigerLTStd-LightItalic"/>
              </a:rPr>
              <a:t> </a:t>
            </a:r>
            <a:r>
              <a:rPr lang="pt-BR" dirty="0">
                <a:latin typeface="FrutigerLTStd-Light"/>
              </a:rPr>
              <a:t>é uma onda gigante que causa grande devastação nas áreas costeiras que</a:t>
            </a:r>
          </a:p>
          <a:p>
            <a:r>
              <a:rPr lang="pt-BR" dirty="0">
                <a:latin typeface="FrutigerLTStd-Light"/>
              </a:rPr>
              <a:t>atinge.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540933" y="2523067"/>
            <a:ext cx="4030134" cy="3894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569C1FB-FE73-2BF8-F04A-80B26E45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8" y="2523066"/>
            <a:ext cx="7821614" cy="354794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D0D7F-695F-0E6E-9E87-B0F64FF3E39C}"/>
              </a:ext>
            </a:extLst>
          </p:cNvPr>
          <p:cNvSpPr txBox="1"/>
          <p:nvPr/>
        </p:nvSpPr>
        <p:spPr>
          <a:xfrm>
            <a:off x="8118916" y="4640845"/>
            <a:ext cx="35892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371.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 trecho em corte do litoral, mostrando a formação de um </a:t>
            </a:r>
            <a:r>
              <a:rPr lang="pt-BR" sz="1400" b="0" i="0" u="none" strike="noStrike" baseline="0" dirty="0" err="1">
                <a:solidFill>
                  <a:srgbClr val="2F2F2E"/>
                </a:solidFill>
              </a:rPr>
              <a:t>tsunâmi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9567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4588F-962D-49F9-8F44-57048DB7D73C}"/>
              </a:ext>
            </a:extLst>
          </p:cNvPr>
          <p:cNvSpPr txBox="1">
            <a:spLocks/>
          </p:cNvSpPr>
          <p:nvPr/>
        </p:nvSpPr>
        <p:spPr>
          <a:xfrm>
            <a:off x="-86864" y="622300"/>
            <a:ext cx="12192000" cy="6478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Vulcanismo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6E20CFD-4D9D-486E-BB94-B4EEE6995C11}"/>
              </a:ext>
            </a:extLst>
          </p:cNvPr>
          <p:cNvSpPr/>
          <p:nvPr/>
        </p:nvSpPr>
        <p:spPr>
          <a:xfrm>
            <a:off x="336393" y="2504224"/>
            <a:ext cx="2536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Vulcanismo </a:t>
            </a:r>
            <a:r>
              <a:rPr lang="pt-BR" dirty="0"/>
              <a:t>se refere ao conjunto de processos relacionados ao derrame na superfície terrestre de lava (magma que chega à superfície), gases e outros produtos provenientes do interior da Terra.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29DA94-A47E-4AB9-88BB-72A687CD8AC0}"/>
              </a:ext>
            </a:extLst>
          </p:cNvPr>
          <p:cNvSpPr/>
          <p:nvPr/>
        </p:nvSpPr>
        <p:spPr>
          <a:xfrm>
            <a:off x="9597457" y="1489261"/>
            <a:ext cx="209487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FrutigerLTStd-Light"/>
              </a:rPr>
              <a:t>Os </a:t>
            </a:r>
            <a:r>
              <a:rPr lang="pt-BR" b="1" dirty="0">
                <a:latin typeface="FrutigerLTStd-Bold"/>
              </a:rPr>
              <a:t>vulcões </a:t>
            </a:r>
            <a:r>
              <a:rPr lang="pt-BR" dirty="0">
                <a:latin typeface="FrutigerLTStd-Light"/>
              </a:rPr>
              <a:t>são formados por aberturas na crosta terrestre, de onde ocorre o extravasamento de lava, gases, cinzas e vapor de água originados do interior da Terra. 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9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69B4C5-83BD-B7D4-F3C1-7205472A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374" y="1331153"/>
            <a:ext cx="6208396" cy="539032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AF26C4-1E86-01B3-BB4D-9B62BBA454E4}"/>
              </a:ext>
            </a:extLst>
          </p:cNvPr>
          <p:cNvSpPr txBox="1"/>
          <p:nvPr/>
        </p:nvSpPr>
        <p:spPr>
          <a:xfrm>
            <a:off x="9112407" y="4789150"/>
            <a:ext cx="2743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GROTZINGER, John P.; JORDAN, Thomas H.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Para entender a Terra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Bookman, 2013. p. 318.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mostrando um vulcão em atividade, parcialmente em corte.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2729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973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FrutigerLTStd-Bold</vt:lpstr>
      <vt:lpstr>FrutigerLTStd-Light</vt:lpstr>
      <vt:lpstr>FrutigerLTStd-LightItalic</vt:lpstr>
      <vt:lpstr>Tema do Office</vt:lpstr>
      <vt:lpstr>Apresentação do PowerPoint</vt:lpstr>
      <vt:lpstr>Apresentação 8 – TERRA: DINÂMICA DA CROSTA TERRESTRE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4</cp:revision>
  <dcterms:created xsi:type="dcterms:W3CDTF">2019-03-24T20:04:22Z</dcterms:created>
  <dcterms:modified xsi:type="dcterms:W3CDTF">2023-08-04T13:58:54Z</dcterms:modified>
</cp:coreProperties>
</file>