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9" r:id="rId2"/>
    <p:sldId id="294" r:id="rId3"/>
    <p:sldId id="295" r:id="rId4"/>
    <p:sldId id="296" r:id="rId5"/>
    <p:sldId id="297" r:id="rId6"/>
    <p:sldId id="298" r:id="rId7"/>
    <p:sldId id="302" r:id="rId8"/>
    <p:sldId id="330" r:id="rId9"/>
    <p:sldId id="331" r:id="rId10"/>
    <p:sldId id="332" r:id="rId11"/>
    <p:sldId id="333" r:id="rId12"/>
    <p:sldId id="334" r:id="rId13"/>
    <p:sldId id="335" r:id="rId14"/>
    <p:sldId id="336" r:id="rId15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54" clrIdx="0"/>
  <p:cmAuthor id="1" name="Lilian Semenichin Nogueira" initials="LSN" lastIdx="35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CC6600"/>
    <a:srgbClr val="FDBE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870505-49AB-4457-BA07-0E9B97C6CD00}" v="9" dt="2023-05-17T13:16:53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529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803F0-155F-4A45-96B8-C1185A1FAA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AF6EB-1A2F-6248-8FD1-ECBDCC899F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837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15E19-9E1B-45B8-8D9B-4BADC3E3C864}" type="datetimeFigureOut">
              <a:rPr lang="pt-BR" smtClean="0"/>
              <a:t>02/06/2023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47EB2-C6B2-438A-97E5-B8D5FF3D87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66709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0408-5B5D-0A4D-BACC-C5920E371E33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4445-5383-2044-B61E-049BBED01DCC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AF4D0-C9BC-5B44-A31F-645C6051C81E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615D-1490-1649-835D-15358B35BBDC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BFE6-679C-5D4A-BD16-6FE7240FF958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5787-0875-F84D-8A67-86E151FA5072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14D-79B2-764F-BFFD-F2C770B20610}" type="datetime1">
              <a:rPr lang="pt-BR" smtClean="0"/>
              <a:t>02/06/2023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CB2-6186-2E4E-8CD4-59CEEF19E2A3}" type="datetime1">
              <a:rPr lang="pt-BR" smtClean="0"/>
              <a:t>02/06/2023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14FC-F21A-6741-8853-EBEE3D1410B9}" type="datetime1">
              <a:rPr lang="pt-BR" smtClean="0"/>
              <a:t>02/06/2023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F47D-8866-3848-8D3C-F4FB5037C4CE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B045-2FB4-A844-9D89-02219B808A89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3B31-1DFF-444F-9496-EB073C45007F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E0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07"/>
          <a:stretch/>
        </p:blipFill>
        <p:spPr>
          <a:xfrm>
            <a:off x="-14990" y="0"/>
            <a:ext cx="938384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2176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128771" y="73109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superfície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F4CE4CB-045F-44AF-AECF-3C34D28C8C0B}"/>
              </a:ext>
            </a:extLst>
          </p:cNvPr>
          <p:cNvSpPr/>
          <p:nvPr/>
        </p:nvSpPr>
        <p:spPr>
          <a:xfrm>
            <a:off x="640080" y="1468785"/>
            <a:ext cx="110733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Como o </a:t>
            </a:r>
            <a:r>
              <a:rPr lang="pt-BR" sz="2000" b="1" dirty="0">
                <a:latin typeface="Roboto"/>
              </a:rPr>
              <a:t>quadrado</a:t>
            </a:r>
            <a:r>
              <a:rPr lang="pt-BR" sz="2000" dirty="0">
                <a:latin typeface="Roboto"/>
              </a:rPr>
              <a:t> é um caso particular de retângulo, em que os lados têm medidas iguais, calcula-se sua área multiplicando a medida de um lado por si mesma.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B2BDB84E-11D9-404C-BD42-698F715398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19" y="3466050"/>
            <a:ext cx="2438009" cy="205811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543B6D4D-883F-4A35-8440-A987F840E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7459" y="3429000"/>
            <a:ext cx="3047423" cy="2245104"/>
          </a:xfrm>
          <a:prstGeom prst="rect">
            <a:avLst/>
          </a:prstGeom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D1986548-99E3-450B-95E5-BF4D6B06073E}"/>
              </a:ext>
            </a:extLst>
          </p:cNvPr>
          <p:cNvSpPr/>
          <p:nvPr/>
        </p:nvSpPr>
        <p:spPr>
          <a:xfrm>
            <a:off x="9382935" y="3820623"/>
            <a:ext cx="189673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A = 3 cm × 3 cm </a:t>
            </a:r>
          </a:p>
          <a:p>
            <a:r>
              <a:rPr lang="pt-BR" dirty="0">
                <a:latin typeface="Roboto"/>
              </a:rPr>
              <a:t>A = 3</a:t>
            </a:r>
            <a:r>
              <a:rPr lang="pt-BR" baseline="30000" dirty="0">
                <a:latin typeface="Roboto"/>
              </a:rPr>
              <a:t>2</a:t>
            </a:r>
            <a:r>
              <a:rPr lang="pt-BR" dirty="0">
                <a:latin typeface="Roboto"/>
              </a:rPr>
              <a:t> cm</a:t>
            </a:r>
            <a:r>
              <a:rPr lang="pt-BR" baseline="30000" dirty="0">
                <a:latin typeface="Roboto"/>
              </a:rPr>
              <a:t>2</a:t>
            </a:r>
          </a:p>
          <a:p>
            <a:r>
              <a:rPr lang="pt-BR" dirty="0">
                <a:latin typeface="Roboto"/>
              </a:rPr>
              <a:t>A = 9 cm</a:t>
            </a:r>
            <a:r>
              <a:rPr lang="pt-BR" baseline="30000" dirty="0">
                <a:latin typeface="Roboto"/>
              </a:rPr>
              <a:t>2</a:t>
            </a:r>
            <a:endParaRPr lang="pt-BR" dirty="0"/>
          </a:p>
        </p:txBody>
      </p:sp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9DF4C0B8-40B8-40E5-8615-78B2FBCAD09C}"/>
              </a:ext>
            </a:extLst>
          </p:cNvPr>
          <p:cNvSpPr/>
          <p:nvPr/>
        </p:nvSpPr>
        <p:spPr>
          <a:xfrm>
            <a:off x="4667467" y="4014379"/>
            <a:ext cx="418214" cy="620483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: para a Direita 15">
            <a:extLst>
              <a:ext uri="{FF2B5EF4-FFF2-40B4-BE49-F238E27FC236}">
                <a16:creationId xmlns:a16="http://schemas.microsoft.com/office/drawing/2014/main" id="{6E943BC2-EA61-4E3F-AD8F-8385FF06D805}"/>
              </a:ext>
            </a:extLst>
          </p:cNvPr>
          <p:cNvSpPr/>
          <p:nvPr/>
        </p:nvSpPr>
        <p:spPr>
          <a:xfrm>
            <a:off x="8735069" y="3995443"/>
            <a:ext cx="418214" cy="517244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DB10EDD7-C23D-442F-A8EC-9982CE06C134}"/>
              </a:ext>
            </a:extLst>
          </p:cNvPr>
          <p:cNvSpPr/>
          <p:nvPr/>
        </p:nvSpPr>
        <p:spPr>
          <a:xfrm>
            <a:off x="1492443" y="2814893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Exemplo:</a:t>
            </a:r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/>
          </a:p>
        </p:txBody>
      </p:sp>
      <p:pic>
        <p:nvPicPr>
          <p:cNvPr id="17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7190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8798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capacidade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EBDFBEC-39D1-431F-882B-C8C3913E3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919952"/>
              </p:ext>
            </p:extLst>
          </p:nvPr>
        </p:nvGraphicFramePr>
        <p:xfrm>
          <a:off x="727587" y="3209722"/>
          <a:ext cx="11002297" cy="1752600"/>
        </p:xfrm>
        <a:graphic>
          <a:graphicData uri="http://schemas.openxmlformats.org/drawingml/2006/table">
            <a:tbl>
              <a:tblPr firstRow="1">
                <a:tableStyleId>{ED083AE6-46FA-4A59-8FB0-9F97EB10719F}</a:tableStyleId>
              </a:tblPr>
              <a:tblGrid>
                <a:gridCol w="1386348">
                  <a:extLst>
                    <a:ext uri="{9D8B030D-6E8A-4147-A177-3AD203B41FA5}">
                      <a16:colId xmlns:a16="http://schemas.microsoft.com/office/drawing/2014/main" val="2091538977"/>
                    </a:ext>
                  </a:extLst>
                </a:gridCol>
                <a:gridCol w="1519084">
                  <a:extLst>
                    <a:ext uri="{9D8B030D-6E8A-4147-A177-3AD203B41FA5}">
                      <a16:colId xmlns:a16="http://schemas.microsoft.com/office/drawing/2014/main" val="4229978005"/>
                    </a:ext>
                  </a:extLst>
                </a:gridCol>
                <a:gridCol w="1530978">
                  <a:extLst>
                    <a:ext uri="{9D8B030D-6E8A-4147-A177-3AD203B41FA5}">
                      <a16:colId xmlns:a16="http://schemas.microsoft.com/office/drawing/2014/main" val="295562540"/>
                    </a:ext>
                  </a:extLst>
                </a:gridCol>
                <a:gridCol w="2116167">
                  <a:extLst>
                    <a:ext uri="{9D8B030D-6E8A-4147-A177-3AD203B41FA5}">
                      <a16:colId xmlns:a16="http://schemas.microsoft.com/office/drawing/2014/main" val="3202417582"/>
                    </a:ext>
                  </a:extLst>
                </a:gridCol>
                <a:gridCol w="1306206">
                  <a:extLst>
                    <a:ext uri="{9D8B030D-6E8A-4147-A177-3AD203B41FA5}">
                      <a16:colId xmlns:a16="http://schemas.microsoft.com/office/drawing/2014/main" val="3011326830"/>
                    </a:ext>
                  </a:extLst>
                </a:gridCol>
                <a:gridCol w="1571757">
                  <a:extLst>
                    <a:ext uri="{9D8B030D-6E8A-4147-A177-3AD203B41FA5}">
                      <a16:colId xmlns:a16="http://schemas.microsoft.com/office/drawing/2014/main" val="1834425934"/>
                    </a:ext>
                  </a:extLst>
                </a:gridCol>
                <a:gridCol w="1571757">
                  <a:extLst>
                    <a:ext uri="{9D8B030D-6E8A-4147-A177-3AD203B41FA5}">
                      <a16:colId xmlns:a16="http://schemas.microsoft.com/office/drawing/2014/main" val="63326300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Múltiplos do litro</a:t>
                      </a:r>
                      <a:endParaRPr lang="pt-BR" dirty="0">
                        <a:solidFill>
                          <a:schemeClr val="tx1"/>
                        </a:solidFill>
                        <a:latin typeface="Roboto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Unidade</a:t>
                      </a:r>
                    </a:p>
                    <a:p>
                      <a:pPr algn="ctr"/>
                      <a:r>
                        <a:rPr lang="pt-BR" dirty="0">
                          <a:latin typeface="Roboto"/>
                        </a:rPr>
                        <a:t>fundamental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Roboto"/>
                          <a:ea typeface="+mn-ea"/>
                          <a:cs typeface="+mn-cs"/>
                        </a:rPr>
                        <a:t>Submúltiplos do litro</a:t>
                      </a:r>
                      <a:endParaRPr lang="pt-BR" dirty="0">
                        <a:latin typeface="Roboto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79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quilolitro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hectolitro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decalitro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litro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decilitro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centilitro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mililitro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5550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kL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daL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cL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05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1000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100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10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1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0,1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0,01 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0,001 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239892"/>
                  </a:ext>
                </a:extLst>
              </a:tr>
            </a:tbl>
          </a:graphicData>
        </a:graphic>
      </p:graphicFrame>
      <p:sp>
        <p:nvSpPr>
          <p:cNvPr id="14" name="Retângulo 13">
            <a:extLst>
              <a:ext uri="{FF2B5EF4-FFF2-40B4-BE49-F238E27FC236}">
                <a16:creationId xmlns:a16="http://schemas.microsoft.com/office/drawing/2014/main" id="{F706A653-21E9-41A5-A8BF-7AFE5B94BF90}"/>
              </a:ext>
            </a:extLst>
          </p:cNvPr>
          <p:cNvSpPr/>
          <p:nvPr/>
        </p:nvSpPr>
        <p:spPr>
          <a:xfrm>
            <a:off x="594852" y="1726602"/>
            <a:ext cx="110022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No Sistema Decimal existem unidades de medida para expressar a capacidade de recipientes. A unidade fundamental é o </a:t>
            </a:r>
            <a:r>
              <a:rPr lang="pt-BR" sz="2000" b="1" dirty="0">
                <a:latin typeface="Roboto"/>
              </a:rPr>
              <a:t>litro (L)</a:t>
            </a:r>
            <a:r>
              <a:rPr lang="pt-BR" sz="2000" dirty="0">
                <a:latin typeface="Roboto"/>
              </a:rPr>
              <a:t>, além de seus múltiplos e submúltiplos.</a:t>
            </a:r>
            <a:endParaRPr lang="pt-BR" sz="2000" b="1" dirty="0">
              <a:latin typeface="Roboto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2144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73617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volume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8F22DE36-E3E5-4F55-92AB-CAB05C08576A}"/>
              </a:ext>
            </a:extLst>
          </p:cNvPr>
          <p:cNvSpPr/>
          <p:nvPr/>
        </p:nvSpPr>
        <p:spPr>
          <a:xfrm>
            <a:off x="947930" y="2027274"/>
            <a:ext cx="40299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Volume é a medida do espaço ocupado por um sólido, por um líquido ou por um gás.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EBDFBEC-39D1-431F-882B-C8C3913E3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95921"/>
              </p:ext>
            </p:extLst>
          </p:nvPr>
        </p:nvGraphicFramePr>
        <p:xfrm>
          <a:off x="541257" y="3999941"/>
          <a:ext cx="11374957" cy="1960880"/>
        </p:xfrm>
        <a:graphic>
          <a:graphicData uri="http://schemas.openxmlformats.org/drawingml/2006/table">
            <a:tbl>
              <a:tblPr firstRow="1">
                <a:tableStyleId>{ED083AE6-46FA-4A59-8FB0-9F97EB10719F}</a:tableStyleId>
              </a:tblPr>
              <a:tblGrid>
                <a:gridCol w="2007881">
                  <a:extLst>
                    <a:ext uri="{9D8B030D-6E8A-4147-A177-3AD203B41FA5}">
                      <a16:colId xmlns:a16="http://schemas.microsoft.com/office/drawing/2014/main" val="2091538977"/>
                    </a:ext>
                  </a:extLst>
                </a:gridCol>
                <a:gridCol w="1592826">
                  <a:extLst>
                    <a:ext uri="{9D8B030D-6E8A-4147-A177-3AD203B41FA5}">
                      <a16:colId xmlns:a16="http://schemas.microsoft.com/office/drawing/2014/main" val="4229978005"/>
                    </a:ext>
                  </a:extLst>
                </a:gridCol>
                <a:gridCol w="1248135">
                  <a:extLst>
                    <a:ext uri="{9D8B030D-6E8A-4147-A177-3AD203B41FA5}">
                      <a16:colId xmlns:a16="http://schemas.microsoft.com/office/drawing/2014/main" val="295562540"/>
                    </a:ext>
                  </a:extLst>
                </a:gridCol>
                <a:gridCol w="1631528">
                  <a:extLst>
                    <a:ext uri="{9D8B030D-6E8A-4147-A177-3AD203B41FA5}">
                      <a16:colId xmlns:a16="http://schemas.microsoft.com/office/drawing/2014/main" val="3202417582"/>
                    </a:ext>
                  </a:extLst>
                </a:gridCol>
                <a:gridCol w="1509545">
                  <a:extLst>
                    <a:ext uri="{9D8B030D-6E8A-4147-A177-3AD203B41FA5}">
                      <a16:colId xmlns:a16="http://schemas.microsoft.com/office/drawing/2014/main" val="3011326830"/>
                    </a:ext>
                  </a:extLst>
                </a:gridCol>
                <a:gridCol w="1540042">
                  <a:extLst>
                    <a:ext uri="{9D8B030D-6E8A-4147-A177-3AD203B41FA5}">
                      <a16:colId xmlns:a16="http://schemas.microsoft.com/office/drawing/2014/main" val="1834425934"/>
                    </a:ext>
                  </a:extLst>
                </a:gridCol>
                <a:gridCol w="1845000">
                  <a:extLst>
                    <a:ext uri="{9D8B030D-6E8A-4147-A177-3AD203B41FA5}">
                      <a16:colId xmlns:a16="http://schemas.microsoft.com/office/drawing/2014/main" val="63326300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Múltiplos do metro cúbico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Unidade</a:t>
                      </a:r>
                    </a:p>
                    <a:p>
                      <a:pPr algn="ctr"/>
                      <a:r>
                        <a:rPr lang="pt-BR" dirty="0">
                          <a:latin typeface="Roboto"/>
                        </a:rPr>
                        <a:t>fundamental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Roboto"/>
                          <a:ea typeface="+mn-ea"/>
                          <a:cs typeface="+mn-cs"/>
                        </a:rPr>
                        <a:t>Submúltiplos do metro cúbico</a:t>
                      </a:r>
                      <a:endParaRPr lang="pt-BR" dirty="0">
                        <a:latin typeface="Roboto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79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Quilômetro</a:t>
                      </a:r>
                    </a:p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cúbico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Hectômetro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cúbico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Decâmetro cúbico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Metro cúbico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Decímetro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cúbico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Centímetro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cúbico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Roboto"/>
                        </a:rPr>
                        <a:t>Milímetro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cúbico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5550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>
                          <a:latin typeface="Roboto"/>
                        </a:rPr>
                        <a:t>km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h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da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d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c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m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05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1.000.000.000 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1.000.000 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1.000 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1 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0,001 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0,000001 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latin typeface="Roboto"/>
                        </a:rPr>
                        <a:t>0,000000001 </a:t>
                      </a:r>
                      <a:r>
                        <a:rPr lang="pt-BR" sz="1600" b="0" dirty="0">
                          <a:latin typeface="Roboto"/>
                        </a:rPr>
                        <a:t>m</a:t>
                      </a:r>
                      <a:r>
                        <a:rPr lang="pt-BR" sz="1600" b="0" baseline="30000" dirty="0">
                          <a:latin typeface="Roboto"/>
                        </a:rPr>
                        <a:t>3</a:t>
                      </a:r>
                      <a:endParaRPr lang="pt-BR" sz="1600" b="0" dirty="0">
                        <a:latin typeface="Robo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239892"/>
                  </a:ext>
                </a:extLst>
              </a:tr>
            </a:tbl>
          </a:graphicData>
        </a:graphic>
      </p:graphicFrame>
      <p:sp>
        <p:nvSpPr>
          <p:cNvPr id="22" name="Retângulo 21">
            <a:extLst>
              <a:ext uri="{FF2B5EF4-FFF2-40B4-BE49-F238E27FC236}">
                <a16:creationId xmlns:a16="http://schemas.microsoft.com/office/drawing/2014/main" id="{DEEF8A3E-EE34-4FA3-91B8-1737C42F7DAF}"/>
              </a:ext>
            </a:extLst>
          </p:cNvPr>
          <p:cNvSpPr/>
          <p:nvPr/>
        </p:nvSpPr>
        <p:spPr>
          <a:xfrm>
            <a:off x="7129022" y="1992045"/>
            <a:ext cx="40299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No Sistema Métrico Decimal, a unidade fundamental de medida de volume é o </a:t>
            </a:r>
            <a:r>
              <a:rPr lang="pt-BR" sz="2000" b="1" dirty="0">
                <a:latin typeface="Roboto"/>
              </a:rPr>
              <a:t>metro cúbico</a:t>
            </a:r>
            <a:r>
              <a:rPr lang="pt-BR" sz="2000" dirty="0">
                <a:latin typeface="Roboto"/>
              </a:rPr>
              <a:t>, cujo símbolo é </a:t>
            </a:r>
            <a:r>
              <a:rPr lang="pt-BR" sz="2000" b="1" dirty="0">
                <a:latin typeface="Roboto"/>
              </a:rPr>
              <a:t>m</a:t>
            </a:r>
            <a:r>
              <a:rPr lang="pt-BR" sz="2000" b="1" baseline="30000" dirty="0">
                <a:latin typeface="Roboto"/>
              </a:rPr>
              <a:t>3</a:t>
            </a:r>
            <a:r>
              <a:rPr lang="pt-BR" sz="2000" dirty="0">
                <a:latin typeface="Roboto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12</a:t>
            </a:fld>
            <a:endParaRPr lang="pt-BR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2417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73562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volume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626408" y="1726395"/>
            <a:ext cx="96971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Para obter o volume de um bloco retangular, multiplicamos suas três dimensões.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B674709-BBC6-4817-B287-624205A79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517" y="2981429"/>
            <a:ext cx="3981335" cy="2113956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F1D779BE-9448-4D7C-9391-E9B6EA40E6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6681" y="2971094"/>
            <a:ext cx="3782552" cy="1872028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E67BA225-0DCB-41DA-AE3D-5723819CCCFC}"/>
              </a:ext>
            </a:extLst>
          </p:cNvPr>
          <p:cNvSpPr/>
          <p:nvPr/>
        </p:nvSpPr>
        <p:spPr>
          <a:xfrm>
            <a:off x="9314436" y="3451802"/>
            <a:ext cx="25891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V = 3 cm × 4 cm × 2 cm</a:t>
            </a:r>
          </a:p>
          <a:p>
            <a:r>
              <a:rPr lang="pt-BR" dirty="0">
                <a:latin typeface="Roboto"/>
              </a:rPr>
              <a:t>V = 24 cm</a:t>
            </a:r>
            <a:r>
              <a:rPr lang="pt-BR" baseline="30000" dirty="0">
                <a:latin typeface="Roboto"/>
              </a:rPr>
              <a:t>3</a:t>
            </a:r>
            <a:endParaRPr lang="pt-BR" baseline="30000" dirty="0"/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4673B393-E21A-408A-B577-5C470BB41FE4}"/>
              </a:ext>
            </a:extLst>
          </p:cNvPr>
          <p:cNvSpPr/>
          <p:nvPr/>
        </p:nvSpPr>
        <p:spPr>
          <a:xfrm>
            <a:off x="4559483" y="3723665"/>
            <a:ext cx="418214" cy="41213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Seta: para a Direita 19">
            <a:extLst>
              <a:ext uri="{FF2B5EF4-FFF2-40B4-BE49-F238E27FC236}">
                <a16:creationId xmlns:a16="http://schemas.microsoft.com/office/drawing/2014/main" id="{B08D4726-91CE-456A-B213-3F7C7E11843F}"/>
              </a:ext>
            </a:extLst>
          </p:cNvPr>
          <p:cNvSpPr/>
          <p:nvPr/>
        </p:nvSpPr>
        <p:spPr>
          <a:xfrm>
            <a:off x="8777035" y="3554009"/>
            <a:ext cx="418214" cy="441919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13</a:t>
            </a:fld>
            <a:endParaRPr lang="pt-BR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8659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72488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volume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F4CE4CB-045F-44AF-AECF-3C34D28C8C0B}"/>
              </a:ext>
            </a:extLst>
          </p:cNvPr>
          <p:cNvSpPr/>
          <p:nvPr/>
        </p:nvSpPr>
        <p:spPr>
          <a:xfrm>
            <a:off x="559308" y="1417730"/>
            <a:ext cx="11073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Como o </a:t>
            </a:r>
            <a:r>
              <a:rPr lang="pt-BR" sz="2000" b="1" dirty="0">
                <a:latin typeface="Roboto"/>
              </a:rPr>
              <a:t>cubo</a:t>
            </a:r>
            <a:r>
              <a:rPr lang="pt-BR" sz="2000" dirty="0">
                <a:latin typeface="Roboto"/>
              </a:rPr>
              <a:t> é um caso particular de bloco retangular, em que o comprimento, a largura e a altura têm medidas iguais, basta elevar a aresta ao cubo.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E67BA225-0DCB-41DA-AE3D-5723819CCCFC}"/>
              </a:ext>
            </a:extLst>
          </p:cNvPr>
          <p:cNvSpPr/>
          <p:nvPr/>
        </p:nvSpPr>
        <p:spPr>
          <a:xfrm>
            <a:off x="7507753" y="3363470"/>
            <a:ext cx="282000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V = 4,3 m × 4,3 m × 4,3 m</a:t>
            </a:r>
          </a:p>
          <a:p>
            <a:r>
              <a:rPr lang="pt-BR" dirty="0">
                <a:latin typeface="Roboto"/>
              </a:rPr>
              <a:t>V = (4,3 m)</a:t>
            </a:r>
            <a:r>
              <a:rPr lang="pt-BR" baseline="30000" dirty="0">
                <a:latin typeface="Roboto"/>
              </a:rPr>
              <a:t>3</a:t>
            </a:r>
          </a:p>
          <a:p>
            <a:r>
              <a:rPr lang="pt-BR" dirty="0">
                <a:latin typeface="Roboto"/>
              </a:rPr>
              <a:t>V = 79,507 m</a:t>
            </a:r>
            <a:r>
              <a:rPr lang="pt-BR" baseline="30000" dirty="0">
                <a:latin typeface="Roboto"/>
              </a:rPr>
              <a:t>3</a:t>
            </a:r>
            <a:endParaRPr lang="pt-BR" dirty="0"/>
          </a:p>
        </p:txBody>
      </p:sp>
      <p:sp>
        <p:nvSpPr>
          <p:cNvPr id="20" name="Seta: para a Direita 19">
            <a:extLst>
              <a:ext uri="{FF2B5EF4-FFF2-40B4-BE49-F238E27FC236}">
                <a16:creationId xmlns:a16="http://schemas.microsoft.com/office/drawing/2014/main" id="{B08D4726-91CE-456A-B213-3F7C7E11843F}"/>
              </a:ext>
            </a:extLst>
          </p:cNvPr>
          <p:cNvSpPr/>
          <p:nvPr/>
        </p:nvSpPr>
        <p:spPr>
          <a:xfrm>
            <a:off x="6490025" y="3600615"/>
            <a:ext cx="418214" cy="44904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9E2F522-2FDF-429F-82F1-7384B315C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90" y="2616039"/>
            <a:ext cx="4832621" cy="306074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14</a:t>
            </a:fld>
            <a:endParaRPr lang="pt-BR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6057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149844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5</a:t>
            </a:r>
          </a:p>
          <a:p>
            <a:r>
              <a:rPr lang="pt-BR" sz="2800" dirty="0">
                <a:latin typeface="Roboto"/>
              </a:rPr>
              <a:t>Grandezas e medidas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5784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407821" y="655465"/>
            <a:ext cx="53763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Grandezas e medidas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67B82847-0ED0-4BDF-9C95-0531C2371A64}"/>
              </a:ext>
            </a:extLst>
          </p:cNvPr>
          <p:cNvSpPr/>
          <p:nvPr/>
        </p:nvSpPr>
        <p:spPr>
          <a:xfrm>
            <a:off x="643122" y="1322069"/>
            <a:ext cx="10615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Comprimento, massa e tempo são exemplos de </a:t>
            </a:r>
            <a:r>
              <a:rPr lang="pt-BR" b="1" dirty="0">
                <a:latin typeface="Roboto"/>
              </a:rPr>
              <a:t>grandezas</a:t>
            </a:r>
            <a:r>
              <a:rPr lang="pt-BR" dirty="0">
                <a:latin typeface="Roboto"/>
              </a:rPr>
              <a:t>. Já o metro (m), o quilograma (kg) e o ano são, respectivamente, </a:t>
            </a:r>
            <a:r>
              <a:rPr lang="pt-BR" b="1" dirty="0">
                <a:latin typeface="Roboto"/>
              </a:rPr>
              <a:t>unidades de medida </a:t>
            </a:r>
            <a:r>
              <a:rPr lang="pt-BR" dirty="0">
                <a:latin typeface="Roboto"/>
              </a:rPr>
              <a:t>dessas grandezas.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A42FB1C7-B2F3-4FFD-BA27-295457AA1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71312"/>
              </p:ext>
            </p:extLst>
          </p:nvPr>
        </p:nvGraphicFramePr>
        <p:xfrm>
          <a:off x="1231191" y="2820358"/>
          <a:ext cx="9274883" cy="3113053"/>
        </p:xfrm>
        <a:graphic>
          <a:graphicData uri="http://schemas.openxmlformats.org/drawingml/2006/table">
            <a:tbl>
              <a:tblPr firstRow="1">
                <a:tableStyleId>{ED083AE6-46FA-4A59-8FB0-9F97EB10719F}</a:tableStyleId>
              </a:tblPr>
              <a:tblGrid>
                <a:gridCol w="2635385">
                  <a:extLst>
                    <a:ext uri="{9D8B030D-6E8A-4147-A177-3AD203B41FA5}">
                      <a16:colId xmlns:a16="http://schemas.microsoft.com/office/drawing/2014/main" val="1030598199"/>
                    </a:ext>
                  </a:extLst>
                </a:gridCol>
                <a:gridCol w="6639498">
                  <a:extLst>
                    <a:ext uri="{9D8B030D-6E8A-4147-A177-3AD203B41FA5}">
                      <a16:colId xmlns:a16="http://schemas.microsoft.com/office/drawing/2014/main" val="3000089911"/>
                    </a:ext>
                  </a:extLst>
                </a:gridCol>
              </a:tblGrid>
              <a:tr h="389799">
                <a:tc>
                  <a:txBody>
                    <a:bodyPr/>
                    <a:lstStyle/>
                    <a:p>
                      <a:pPr algn="ctr"/>
                      <a:r>
                        <a:rPr lang="pt-BR" sz="1800" u="none" strike="noStrike" kern="1200" baseline="0" dirty="0">
                          <a:latin typeface="Roboto"/>
                        </a:rPr>
                        <a:t>Grandeza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u="none" strike="noStrike" kern="1200" baseline="0" dirty="0">
                          <a:latin typeface="Roboto"/>
                        </a:rPr>
                        <a:t>Unidade de medida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156482"/>
                  </a:ext>
                </a:extLst>
              </a:tr>
              <a:tr h="389799">
                <a:tc>
                  <a:txBody>
                    <a:bodyPr/>
                    <a:lstStyle/>
                    <a:p>
                      <a:pPr algn="ctr"/>
                      <a:r>
                        <a:rPr lang="pt-BR" sz="1800" u="none" strike="noStrike" kern="1200" baseline="0" dirty="0">
                          <a:latin typeface="Roboto"/>
                        </a:rPr>
                        <a:t>Comprimento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metro, decímetro, centímetro, milímetro, quilômetro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853620"/>
                  </a:ext>
                </a:extLst>
              </a:tr>
              <a:tr h="389799">
                <a:tc>
                  <a:txBody>
                    <a:bodyPr/>
                    <a:lstStyle/>
                    <a:p>
                      <a:pPr algn="ctr"/>
                      <a:r>
                        <a:rPr lang="pt-BR" sz="1800" u="none" strike="noStrike" kern="1200" baseline="0" dirty="0">
                          <a:latin typeface="Roboto"/>
                        </a:rPr>
                        <a:t>Massa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u="none" strike="noStrike" kern="1200" baseline="0" dirty="0">
                          <a:latin typeface="Roboto"/>
                        </a:rPr>
                        <a:t>grama, miligrama, quilograma, tonelada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919368"/>
                  </a:ext>
                </a:extLst>
              </a:tr>
              <a:tr h="384460">
                <a:tc>
                  <a:txBody>
                    <a:bodyPr/>
                    <a:lstStyle/>
                    <a:p>
                      <a:pPr algn="ctr"/>
                      <a:r>
                        <a:rPr lang="pt-BR" sz="1800" u="none" strike="noStrike" kern="1200" baseline="0" dirty="0">
                          <a:latin typeface="Roboto"/>
                        </a:rPr>
                        <a:t>Tempo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u="none" strike="noStrike" kern="1200" baseline="0" dirty="0">
                          <a:latin typeface="Roboto"/>
                        </a:rPr>
                        <a:t>ano, mês, semana, dia, hora, minuto, segundo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848131"/>
                  </a:ext>
                </a:extLst>
              </a:tr>
              <a:tr h="389799">
                <a:tc>
                  <a:txBody>
                    <a:bodyPr/>
                    <a:lstStyle/>
                    <a:p>
                      <a:pPr algn="ctr"/>
                      <a:r>
                        <a:rPr lang="pt-BR" sz="1800" u="none" strike="noStrike" kern="1200" baseline="0" dirty="0">
                          <a:latin typeface="Roboto"/>
                        </a:rPr>
                        <a:t>Temperatura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u="none" strike="noStrike" kern="1200" baseline="0" dirty="0">
                          <a:latin typeface="Roboto"/>
                        </a:rPr>
                        <a:t>grau Celsius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331782"/>
                  </a:ext>
                </a:extLst>
              </a:tr>
              <a:tr h="389799">
                <a:tc>
                  <a:txBody>
                    <a:bodyPr/>
                    <a:lstStyle/>
                    <a:p>
                      <a:pPr algn="ctr"/>
                      <a:r>
                        <a:rPr lang="pt-BR" sz="1800" u="none" strike="noStrike" kern="1200" baseline="0" dirty="0">
                          <a:latin typeface="Roboto"/>
                        </a:rPr>
                        <a:t>capacidade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u="none" strike="noStrike" kern="1200" baseline="0" dirty="0">
                          <a:latin typeface="Roboto"/>
                        </a:rPr>
                        <a:t>litro, mililitro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300809"/>
                  </a:ext>
                </a:extLst>
              </a:tr>
              <a:tr h="389799">
                <a:tc>
                  <a:txBody>
                    <a:bodyPr/>
                    <a:lstStyle/>
                    <a:p>
                      <a:pPr algn="ctr"/>
                      <a:r>
                        <a:rPr lang="pt-BR" sz="1800" u="none" strike="noStrike" kern="1200" baseline="0" dirty="0">
                          <a:latin typeface="Roboto"/>
                        </a:rPr>
                        <a:t>superfície (área)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u="none" strike="noStrike" kern="1200" baseline="0" dirty="0">
                          <a:latin typeface="Roboto"/>
                        </a:rPr>
                        <a:t>metro quadrado, centímetro quadrado, quilômetro quadrado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313895"/>
                  </a:ext>
                </a:extLst>
              </a:tr>
              <a:tr h="389799">
                <a:tc>
                  <a:txBody>
                    <a:bodyPr/>
                    <a:lstStyle/>
                    <a:p>
                      <a:pPr algn="ctr"/>
                      <a:r>
                        <a:rPr lang="pt-BR" sz="1800" b="0" u="none" strike="noStrike" kern="1200" baseline="0" dirty="0">
                          <a:latin typeface="Roboto"/>
                        </a:rPr>
                        <a:t>volume</a:t>
                      </a:r>
                      <a:endParaRPr lang="pt-BR" b="0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u="none" strike="noStrike" kern="1200" baseline="0" dirty="0">
                          <a:latin typeface="Roboto"/>
                        </a:rPr>
                        <a:t>metro cúbico, decímetro cúbico, centímetro cúbico</a:t>
                      </a:r>
                      <a:endParaRPr lang="pt-BR" b="0" dirty="0">
                        <a:latin typeface="Robo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86000"/>
                  </a:ext>
                </a:extLst>
              </a:tr>
            </a:tbl>
          </a:graphicData>
        </a:graphic>
      </p:graphicFrame>
      <p:sp>
        <p:nvSpPr>
          <p:cNvPr id="10" name="Retângulo 9">
            <a:extLst>
              <a:ext uri="{FF2B5EF4-FFF2-40B4-BE49-F238E27FC236}">
                <a16:creationId xmlns:a16="http://schemas.microsoft.com/office/drawing/2014/main" id="{9F8FFB26-C499-4D74-B245-EDA41FB42EED}"/>
              </a:ext>
            </a:extLst>
          </p:cNvPr>
          <p:cNvSpPr/>
          <p:nvPr/>
        </p:nvSpPr>
        <p:spPr>
          <a:xfrm>
            <a:off x="643122" y="2111784"/>
            <a:ext cx="1992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Outros exemplos:</a:t>
            </a:r>
            <a:endParaRPr lang="pt-B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0882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180735" y="70306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comprimento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8F22DE36-E3E5-4F55-92AB-CAB05C08576A}"/>
              </a:ext>
            </a:extLst>
          </p:cNvPr>
          <p:cNvSpPr/>
          <p:nvPr/>
        </p:nvSpPr>
        <p:spPr>
          <a:xfrm>
            <a:off x="707923" y="1292458"/>
            <a:ext cx="1100229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No Sistema Métrico Decimal, a unidade fundamental de medida de comprimento é o </a:t>
            </a:r>
            <a:r>
              <a:rPr lang="pt-BR" sz="2000" b="1" dirty="0">
                <a:latin typeface="Roboto"/>
              </a:rPr>
              <a:t>metro</a:t>
            </a:r>
            <a:r>
              <a:rPr lang="pt-BR" sz="2000" dirty="0">
                <a:latin typeface="Roboto"/>
              </a:rPr>
              <a:t>, cujo símbolo é </a:t>
            </a:r>
            <a:r>
              <a:rPr lang="pt-BR" sz="2000" b="1" dirty="0">
                <a:latin typeface="Roboto"/>
              </a:rPr>
              <a:t>m</a:t>
            </a:r>
            <a:r>
              <a:rPr lang="pt-BR" sz="2000" dirty="0">
                <a:latin typeface="Roboto"/>
              </a:rPr>
              <a:t>.</a:t>
            </a:r>
          </a:p>
          <a:p>
            <a:endParaRPr lang="pt-BR" sz="2000" dirty="0">
              <a:latin typeface="Roboto"/>
            </a:endParaRPr>
          </a:p>
          <a:p>
            <a:r>
              <a:rPr lang="pt-BR" sz="2000" dirty="0">
                <a:latin typeface="Roboto"/>
              </a:rPr>
              <a:t>Para expressar a medida de grandes distâncias, temos o </a:t>
            </a:r>
            <a:r>
              <a:rPr lang="pt-BR" sz="2000" b="1" dirty="0">
                <a:latin typeface="Roboto"/>
              </a:rPr>
              <a:t>decâmetro</a:t>
            </a:r>
            <a:r>
              <a:rPr lang="pt-BR" sz="2000" dirty="0">
                <a:latin typeface="Roboto"/>
              </a:rPr>
              <a:t>, o </a:t>
            </a:r>
            <a:r>
              <a:rPr lang="pt-BR" sz="2000" b="1" dirty="0">
                <a:latin typeface="Roboto"/>
              </a:rPr>
              <a:t>hectômetro</a:t>
            </a:r>
            <a:r>
              <a:rPr lang="pt-BR" sz="2000" dirty="0">
                <a:latin typeface="Roboto"/>
              </a:rPr>
              <a:t> e o </a:t>
            </a:r>
            <a:r>
              <a:rPr lang="pt-BR" sz="2000" b="1" dirty="0">
                <a:latin typeface="Roboto"/>
              </a:rPr>
              <a:t>quilômetro</a:t>
            </a:r>
            <a:r>
              <a:rPr lang="pt-BR" sz="2000" dirty="0">
                <a:latin typeface="Roboto"/>
              </a:rPr>
              <a:t>, que são múltiplos do metro.</a:t>
            </a:r>
          </a:p>
          <a:p>
            <a:endParaRPr lang="pt-BR" sz="2000" dirty="0">
              <a:latin typeface="Roboto"/>
            </a:endParaRPr>
          </a:p>
          <a:p>
            <a:r>
              <a:rPr lang="pt-BR" sz="2000" dirty="0">
                <a:latin typeface="Roboto"/>
              </a:rPr>
              <a:t>Para expressar a medida de pequenas distâncias, temos o </a:t>
            </a:r>
            <a:r>
              <a:rPr lang="pt-BR" sz="2000" b="1" dirty="0">
                <a:latin typeface="Roboto"/>
              </a:rPr>
              <a:t>decímetro</a:t>
            </a:r>
            <a:r>
              <a:rPr lang="pt-BR" sz="2000" dirty="0">
                <a:latin typeface="Roboto"/>
              </a:rPr>
              <a:t>, o </a:t>
            </a:r>
            <a:r>
              <a:rPr lang="pt-BR" sz="2000" b="1" dirty="0">
                <a:latin typeface="Roboto"/>
              </a:rPr>
              <a:t>centímetro</a:t>
            </a:r>
            <a:r>
              <a:rPr lang="pt-BR" sz="2000" dirty="0">
                <a:latin typeface="Roboto"/>
              </a:rPr>
              <a:t> e o </a:t>
            </a:r>
            <a:r>
              <a:rPr lang="pt-BR" sz="2000" b="1" dirty="0">
                <a:latin typeface="Roboto"/>
              </a:rPr>
              <a:t>milímetro</a:t>
            </a:r>
            <a:r>
              <a:rPr lang="pt-BR" sz="2000" dirty="0">
                <a:latin typeface="Roboto"/>
              </a:rPr>
              <a:t>, que são submúltiplos do metro.</a:t>
            </a:r>
          </a:p>
          <a:p>
            <a:endParaRPr lang="pt-BR" dirty="0">
              <a:latin typeface="Roboto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EBDFBEC-39D1-431F-882B-C8C3913E3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559864"/>
              </p:ext>
            </p:extLst>
          </p:nvPr>
        </p:nvGraphicFramePr>
        <p:xfrm>
          <a:off x="707923" y="4256354"/>
          <a:ext cx="11002297" cy="1752600"/>
        </p:xfrm>
        <a:graphic>
          <a:graphicData uri="http://schemas.openxmlformats.org/drawingml/2006/table">
            <a:tbl>
              <a:tblPr firstRow="1">
                <a:tableStyleId>{ED083AE6-46FA-4A59-8FB0-9F97EB10719F}</a:tableStyleId>
              </a:tblPr>
              <a:tblGrid>
                <a:gridCol w="1386348">
                  <a:extLst>
                    <a:ext uri="{9D8B030D-6E8A-4147-A177-3AD203B41FA5}">
                      <a16:colId xmlns:a16="http://schemas.microsoft.com/office/drawing/2014/main" val="2091538977"/>
                    </a:ext>
                  </a:extLst>
                </a:gridCol>
                <a:gridCol w="1519084">
                  <a:extLst>
                    <a:ext uri="{9D8B030D-6E8A-4147-A177-3AD203B41FA5}">
                      <a16:colId xmlns:a16="http://schemas.microsoft.com/office/drawing/2014/main" val="4229978005"/>
                    </a:ext>
                  </a:extLst>
                </a:gridCol>
                <a:gridCol w="1530978">
                  <a:extLst>
                    <a:ext uri="{9D8B030D-6E8A-4147-A177-3AD203B41FA5}">
                      <a16:colId xmlns:a16="http://schemas.microsoft.com/office/drawing/2014/main" val="295562540"/>
                    </a:ext>
                  </a:extLst>
                </a:gridCol>
                <a:gridCol w="2116167">
                  <a:extLst>
                    <a:ext uri="{9D8B030D-6E8A-4147-A177-3AD203B41FA5}">
                      <a16:colId xmlns:a16="http://schemas.microsoft.com/office/drawing/2014/main" val="3202417582"/>
                    </a:ext>
                  </a:extLst>
                </a:gridCol>
                <a:gridCol w="1306206">
                  <a:extLst>
                    <a:ext uri="{9D8B030D-6E8A-4147-A177-3AD203B41FA5}">
                      <a16:colId xmlns:a16="http://schemas.microsoft.com/office/drawing/2014/main" val="3011326830"/>
                    </a:ext>
                  </a:extLst>
                </a:gridCol>
                <a:gridCol w="1571757">
                  <a:extLst>
                    <a:ext uri="{9D8B030D-6E8A-4147-A177-3AD203B41FA5}">
                      <a16:colId xmlns:a16="http://schemas.microsoft.com/office/drawing/2014/main" val="1834425934"/>
                    </a:ext>
                  </a:extLst>
                </a:gridCol>
                <a:gridCol w="1571757">
                  <a:extLst>
                    <a:ext uri="{9D8B030D-6E8A-4147-A177-3AD203B41FA5}">
                      <a16:colId xmlns:a16="http://schemas.microsoft.com/office/drawing/2014/main" val="63326300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Múltiplos do metro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Unidade</a:t>
                      </a:r>
                    </a:p>
                    <a:p>
                      <a:pPr algn="ctr"/>
                      <a:r>
                        <a:rPr lang="pt-BR" dirty="0">
                          <a:latin typeface="Roboto"/>
                        </a:rPr>
                        <a:t>fundamental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Roboto"/>
                          <a:ea typeface="+mn-ea"/>
                          <a:cs typeface="+mn-cs"/>
                        </a:rPr>
                        <a:t>Submúltiplos do metro</a:t>
                      </a:r>
                      <a:endParaRPr lang="pt-BR" dirty="0">
                        <a:latin typeface="Roboto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79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quilômetro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hectômetro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decâmetro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metro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decímetro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centímetro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milímetro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5550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>
                          <a:latin typeface="Roboto"/>
                        </a:rPr>
                        <a:t>dam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05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1000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100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10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1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0,1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0,01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0,001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239892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5340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7905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massa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EBDFBEC-39D1-431F-882B-C8C3913E3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07461"/>
              </p:ext>
            </p:extLst>
          </p:nvPr>
        </p:nvGraphicFramePr>
        <p:xfrm>
          <a:off x="564132" y="2005653"/>
          <a:ext cx="11002297" cy="1752600"/>
        </p:xfrm>
        <a:graphic>
          <a:graphicData uri="http://schemas.openxmlformats.org/drawingml/2006/table">
            <a:tbl>
              <a:tblPr firstRow="1">
                <a:tableStyleId>{ED083AE6-46FA-4A59-8FB0-9F97EB10719F}</a:tableStyleId>
              </a:tblPr>
              <a:tblGrid>
                <a:gridCol w="1386348">
                  <a:extLst>
                    <a:ext uri="{9D8B030D-6E8A-4147-A177-3AD203B41FA5}">
                      <a16:colId xmlns:a16="http://schemas.microsoft.com/office/drawing/2014/main" val="2091538977"/>
                    </a:ext>
                  </a:extLst>
                </a:gridCol>
                <a:gridCol w="1519084">
                  <a:extLst>
                    <a:ext uri="{9D8B030D-6E8A-4147-A177-3AD203B41FA5}">
                      <a16:colId xmlns:a16="http://schemas.microsoft.com/office/drawing/2014/main" val="4229978005"/>
                    </a:ext>
                  </a:extLst>
                </a:gridCol>
                <a:gridCol w="1530978">
                  <a:extLst>
                    <a:ext uri="{9D8B030D-6E8A-4147-A177-3AD203B41FA5}">
                      <a16:colId xmlns:a16="http://schemas.microsoft.com/office/drawing/2014/main" val="295562540"/>
                    </a:ext>
                  </a:extLst>
                </a:gridCol>
                <a:gridCol w="2116167">
                  <a:extLst>
                    <a:ext uri="{9D8B030D-6E8A-4147-A177-3AD203B41FA5}">
                      <a16:colId xmlns:a16="http://schemas.microsoft.com/office/drawing/2014/main" val="3202417582"/>
                    </a:ext>
                  </a:extLst>
                </a:gridCol>
                <a:gridCol w="1306206">
                  <a:extLst>
                    <a:ext uri="{9D8B030D-6E8A-4147-A177-3AD203B41FA5}">
                      <a16:colId xmlns:a16="http://schemas.microsoft.com/office/drawing/2014/main" val="3011326830"/>
                    </a:ext>
                  </a:extLst>
                </a:gridCol>
                <a:gridCol w="1571757">
                  <a:extLst>
                    <a:ext uri="{9D8B030D-6E8A-4147-A177-3AD203B41FA5}">
                      <a16:colId xmlns:a16="http://schemas.microsoft.com/office/drawing/2014/main" val="1834425934"/>
                    </a:ext>
                  </a:extLst>
                </a:gridCol>
                <a:gridCol w="1571757">
                  <a:extLst>
                    <a:ext uri="{9D8B030D-6E8A-4147-A177-3AD203B41FA5}">
                      <a16:colId xmlns:a16="http://schemas.microsoft.com/office/drawing/2014/main" val="633263006"/>
                    </a:ext>
                  </a:extLst>
                </a:gridCol>
              </a:tblGrid>
              <a:tr h="385690"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Múltiplos do grama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Unidade</a:t>
                      </a:r>
                    </a:p>
                    <a:p>
                      <a:pPr algn="ctr"/>
                      <a:r>
                        <a:rPr lang="pt-BR" dirty="0">
                          <a:latin typeface="Roboto"/>
                        </a:rPr>
                        <a:t>fundamental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Roboto"/>
                          <a:ea typeface="+mn-ea"/>
                          <a:cs typeface="+mn-cs"/>
                        </a:rPr>
                        <a:t>Submúltiplos do grama</a:t>
                      </a:r>
                      <a:endParaRPr lang="pt-BR" dirty="0">
                        <a:latin typeface="Roboto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79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quilograma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hectograma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decagrama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grama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decigrama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centigrama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miligrama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5550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hg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>
                          <a:latin typeface="Roboto"/>
                        </a:rPr>
                        <a:t>dag</a:t>
                      </a:r>
                      <a:endParaRPr lang="pt-BR" dirty="0">
                        <a:latin typeface="Robot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dg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mg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05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1000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100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10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1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0,1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0,01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0,001 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239892"/>
                  </a:ext>
                </a:extLst>
              </a:tr>
            </a:tbl>
          </a:graphicData>
        </a:graphic>
      </p:graphicFrame>
      <p:sp>
        <p:nvSpPr>
          <p:cNvPr id="14" name="Retângulo 13">
            <a:extLst>
              <a:ext uri="{FF2B5EF4-FFF2-40B4-BE49-F238E27FC236}">
                <a16:creationId xmlns:a16="http://schemas.microsoft.com/office/drawing/2014/main" id="{F706A653-21E9-41A5-A8BF-7AFE5B94BF90}"/>
              </a:ext>
            </a:extLst>
          </p:cNvPr>
          <p:cNvSpPr/>
          <p:nvPr/>
        </p:nvSpPr>
        <p:spPr>
          <a:xfrm>
            <a:off x="564132" y="1371970"/>
            <a:ext cx="107960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As unidades mais utilizadas diariamente são o </a:t>
            </a:r>
            <a:r>
              <a:rPr lang="pt-BR" sz="2000" b="1" dirty="0">
                <a:latin typeface="Roboto"/>
              </a:rPr>
              <a:t>quilograma</a:t>
            </a:r>
            <a:r>
              <a:rPr lang="pt-BR" sz="2000" dirty="0">
                <a:latin typeface="Roboto"/>
              </a:rPr>
              <a:t>, o </a:t>
            </a:r>
            <a:r>
              <a:rPr lang="pt-BR" sz="2000" b="1" dirty="0">
                <a:latin typeface="Roboto"/>
              </a:rPr>
              <a:t>grama</a:t>
            </a:r>
            <a:r>
              <a:rPr lang="pt-BR" sz="2000" dirty="0">
                <a:latin typeface="Roboto"/>
              </a:rPr>
              <a:t> e o </a:t>
            </a:r>
            <a:r>
              <a:rPr lang="pt-BR" sz="2000" b="1" dirty="0">
                <a:latin typeface="Roboto"/>
              </a:rPr>
              <a:t>miligrama</a:t>
            </a:r>
            <a:r>
              <a:rPr lang="pt-BR" sz="2000" dirty="0">
                <a:latin typeface="Roboto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59028963-A9E4-A89D-1F68-E50BA9D1D447}"/>
              </a:ext>
            </a:extLst>
          </p:cNvPr>
          <p:cNvSpPr/>
          <p:nvPr/>
        </p:nvSpPr>
        <p:spPr>
          <a:xfrm>
            <a:off x="527679" y="4145076"/>
            <a:ext cx="5434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</a:rPr>
              <a:t>Transformação das unidades de medida de massa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1DF48E1F-35BF-0C50-98BB-700725B0CD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085" y="4550956"/>
            <a:ext cx="6609830" cy="187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576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5480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tempo 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F706A653-21E9-41A5-A8BF-7AFE5B94BF90}"/>
              </a:ext>
            </a:extLst>
          </p:cNvPr>
          <p:cNvSpPr/>
          <p:nvPr/>
        </p:nvSpPr>
        <p:spPr>
          <a:xfrm>
            <a:off x="683374" y="1230494"/>
            <a:ext cx="110704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A unidade padronizada para medir intervalos de tempo é o segundo, cujo símbolo é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s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. Porém, no dia a dia utilizamos também os múltiplos do segundo, como o minuto e as horas, considerando as seguintes equivalências: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  <p:pic>
        <p:nvPicPr>
          <p:cNvPr id="1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1542C633-48D8-B7A5-488D-D407882711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3388" y="2055116"/>
            <a:ext cx="7865224" cy="137289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1D928D70-1DB3-E1B4-F3B6-B8B43F83CA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6350" y="4433887"/>
            <a:ext cx="9639300" cy="2105025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996FC043-6CFA-5BEF-21DD-47EB70BF2D0C}"/>
              </a:ext>
            </a:extLst>
          </p:cNvPr>
          <p:cNvSpPr txBox="1"/>
          <p:nvPr/>
        </p:nvSpPr>
        <p:spPr>
          <a:xfrm>
            <a:off x="683374" y="3753121"/>
            <a:ext cx="11070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O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s múltiplos do segundo não estão organizados na base decimal. No entanto, os submúltiplos do segundo, como os décimos, centésimos e milésimos de segundo, seguem a base decimal.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833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110000" y="69783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temperatura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EE66281A-851C-4F74-889A-0E95E0FE6AA5}"/>
              </a:ext>
            </a:extLst>
          </p:cNvPr>
          <p:cNvSpPr/>
          <p:nvPr/>
        </p:nvSpPr>
        <p:spPr>
          <a:xfrm>
            <a:off x="602421" y="1484991"/>
            <a:ext cx="91797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unidade de medida de temperatura  mais utilizada diariamente é o grau </a:t>
            </a:r>
            <a:r>
              <a:rPr lang="pt-BR" b="1" dirty="0">
                <a:latin typeface="Roboto"/>
              </a:rPr>
              <a:t>Celsius</a:t>
            </a:r>
            <a:r>
              <a:rPr lang="pt-BR" dirty="0">
                <a:latin typeface="Roboto"/>
              </a:rPr>
              <a:t> (°C).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B56ED652-AD2A-4028-B4AD-9690AB8373E0}"/>
              </a:ext>
            </a:extLst>
          </p:cNvPr>
          <p:cNvSpPr/>
          <p:nvPr/>
        </p:nvSpPr>
        <p:spPr>
          <a:xfrm>
            <a:off x="602421" y="1979385"/>
            <a:ext cx="86844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Para medir a temperatura, utilizam-se diferentes modelos de </a:t>
            </a:r>
            <a:r>
              <a:rPr lang="pt-BR" b="1" dirty="0">
                <a:latin typeface="Roboto"/>
              </a:rPr>
              <a:t>termômetros</a:t>
            </a:r>
            <a:r>
              <a:rPr lang="pt-BR" dirty="0">
                <a:latin typeface="Roboto"/>
              </a:rPr>
              <a:t>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B03B8A2-1EDE-4E64-8846-7E05077C8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648" y="2807343"/>
            <a:ext cx="2257115" cy="238365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BFEB12C5-3E15-4CAD-A7F9-BDE41FE57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4079" y="2882992"/>
            <a:ext cx="1991921" cy="226863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9561BF2-2A40-4AB0-813B-A3BA632049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6101" y="2807342"/>
            <a:ext cx="2718634" cy="2383656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2AA7AD3B-ED47-46FA-AC52-7665B1E157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23825" y="2164051"/>
            <a:ext cx="2421202" cy="398072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1421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161070" y="69714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superfície 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A53B2C-05A1-48C5-821A-161AD2540909}"/>
              </a:ext>
            </a:extLst>
          </p:cNvPr>
          <p:cNvSpPr/>
          <p:nvPr/>
        </p:nvSpPr>
        <p:spPr>
          <a:xfrm>
            <a:off x="565779" y="1505361"/>
            <a:ext cx="112865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A medida da superfície ou a </a:t>
            </a:r>
            <a:r>
              <a:rPr lang="pt-BR" sz="2000" b="1" dirty="0">
                <a:latin typeface="Roboto"/>
              </a:rPr>
              <a:t>área</a:t>
            </a:r>
            <a:r>
              <a:rPr lang="pt-BR" sz="2000" dirty="0">
                <a:latin typeface="Roboto"/>
              </a:rPr>
              <a:t> de uma figura corresponde à medida da região por ela ocupada. Essa medida deve ser indicada utilizando-se uma unidade estabelecida.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33C02B86-A65C-4690-BC12-7F188BDABB9F}"/>
              </a:ext>
            </a:extLst>
          </p:cNvPr>
          <p:cNvSpPr/>
          <p:nvPr/>
        </p:nvSpPr>
        <p:spPr>
          <a:xfrm>
            <a:off x="565779" y="2498244"/>
            <a:ext cx="109108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No Sistema Métrico Decimal, a unidade fundamental para expressar a medida de superfície é o </a:t>
            </a:r>
            <a:r>
              <a:rPr lang="pt-BR" sz="2000" b="1" dirty="0">
                <a:latin typeface="Roboto"/>
              </a:rPr>
              <a:t>metro quadrado</a:t>
            </a:r>
            <a:r>
              <a:rPr lang="pt-BR" sz="2000" dirty="0">
                <a:latin typeface="Roboto"/>
              </a:rPr>
              <a:t>, cujo símbolo é </a:t>
            </a:r>
            <a:r>
              <a:rPr lang="pt-BR" sz="2000" b="1" dirty="0">
                <a:latin typeface="Roboto"/>
              </a:rPr>
              <a:t>m²</a:t>
            </a:r>
            <a:r>
              <a:rPr lang="pt-BR" sz="2000" dirty="0">
                <a:latin typeface="Roboto"/>
              </a:rPr>
              <a:t>.</a:t>
            </a:r>
            <a:endParaRPr lang="pt-BR" sz="2000" b="1" dirty="0">
              <a:latin typeface="Roboto"/>
            </a:endParaRPr>
          </a:p>
        </p:txBody>
      </p:sp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5ACC9934-4950-41B6-B337-780F5B645B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886754"/>
              </p:ext>
            </p:extLst>
          </p:nvPr>
        </p:nvGraphicFramePr>
        <p:xfrm>
          <a:off x="727587" y="3645403"/>
          <a:ext cx="11002297" cy="2021840"/>
        </p:xfrm>
        <a:graphic>
          <a:graphicData uri="http://schemas.openxmlformats.org/drawingml/2006/table">
            <a:tbl>
              <a:tblPr firstRow="1">
                <a:tableStyleId>{ED083AE6-46FA-4A59-8FB0-9F97EB10719F}</a:tableStyleId>
              </a:tblPr>
              <a:tblGrid>
                <a:gridCol w="1592825">
                  <a:extLst>
                    <a:ext uri="{9D8B030D-6E8A-4147-A177-3AD203B41FA5}">
                      <a16:colId xmlns:a16="http://schemas.microsoft.com/office/drawing/2014/main" val="2091538977"/>
                    </a:ext>
                  </a:extLst>
                </a:gridCol>
                <a:gridCol w="1533833">
                  <a:extLst>
                    <a:ext uri="{9D8B030D-6E8A-4147-A177-3AD203B41FA5}">
                      <a16:colId xmlns:a16="http://schemas.microsoft.com/office/drawing/2014/main" val="4229978005"/>
                    </a:ext>
                  </a:extLst>
                </a:gridCol>
                <a:gridCol w="1563329">
                  <a:extLst>
                    <a:ext uri="{9D8B030D-6E8A-4147-A177-3AD203B41FA5}">
                      <a16:colId xmlns:a16="http://schemas.microsoft.com/office/drawing/2014/main" val="295562540"/>
                    </a:ext>
                  </a:extLst>
                </a:gridCol>
                <a:gridCol w="1651819">
                  <a:extLst>
                    <a:ext uri="{9D8B030D-6E8A-4147-A177-3AD203B41FA5}">
                      <a16:colId xmlns:a16="http://schemas.microsoft.com/office/drawing/2014/main" val="320241758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11326830"/>
                    </a:ext>
                  </a:extLst>
                </a:gridCol>
                <a:gridCol w="1563329">
                  <a:extLst>
                    <a:ext uri="{9D8B030D-6E8A-4147-A177-3AD203B41FA5}">
                      <a16:colId xmlns:a16="http://schemas.microsoft.com/office/drawing/2014/main" val="1834425934"/>
                    </a:ext>
                  </a:extLst>
                </a:gridCol>
                <a:gridCol w="1725562">
                  <a:extLst>
                    <a:ext uri="{9D8B030D-6E8A-4147-A177-3AD203B41FA5}">
                      <a16:colId xmlns:a16="http://schemas.microsoft.com/office/drawing/2014/main" val="63326300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Múltiplos do metro quadrado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Unidade</a:t>
                      </a:r>
                    </a:p>
                    <a:p>
                      <a:pPr algn="ctr"/>
                      <a:r>
                        <a:rPr lang="pt-BR" dirty="0">
                          <a:latin typeface="Roboto"/>
                        </a:rPr>
                        <a:t>fundamental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Roboto"/>
                          <a:ea typeface="+mn-ea"/>
                          <a:cs typeface="+mn-cs"/>
                        </a:rPr>
                        <a:t>Submúltiplos do metro quadrado</a:t>
                      </a:r>
                      <a:endParaRPr lang="pt-BR" dirty="0">
                        <a:latin typeface="Roboto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79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Quilômetro</a:t>
                      </a:r>
                    </a:p>
                    <a:p>
                      <a:pPr algn="ctr"/>
                      <a:r>
                        <a:rPr lang="pt-BR" dirty="0">
                          <a:latin typeface="Roboto"/>
                        </a:rPr>
                        <a:t>quadrado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Hectômetro</a:t>
                      </a:r>
                    </a:p>
                    <a:p>
                      <a:pPr algn="ctr"/>
                      <a:r>
                        <a:rPr lang="pt-BR" dirty="0">
                          <a:latin typeface="Roboto"/>
                        </a:rPr>
                        <a:t>quadrado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Decâmetro</a:t>
                      </a:r>
                    </a:p>
                    <a:p>
                      <a:pPr algn="ctr"/>
                      <a:r>
                        <a:rPr lang="pt-BR" dirty="0">
                          <a:latin typeface="Roboto"/>
                        </a:rPr>
                        <a:t>quadrado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Metro </a:t>
                      </a:r>
                    </a:p>
                    <a:p>
                      <a:pPr algn="ctr"/>
                      <a:r>
                        <a:rPr lang="pt-BR" dirty="0">
                          <a:latin typeface="Roboto"/>
                        </a:rPr>
                        <a:t>quadrado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Decímetro</a:t>
                      </a:r>
                    </a:p>
                    <a:p>
                      <a:pPr algn="ctr"/>
                      <a:r>
                        <a:rPr lang="pt-BR" dirty="0">
                          <a:latin typeface="Roboto"/>
                        </a:rPr>
                        <a:t>quadrado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Centímetro</a:t>
                      </a:r>
                    </a:p>
                    <a:p>
                      <a:pPr algn="ctr"/>
                      <a:r>
                        <a:rPr lang="pt-BR" dirty="0">
                          <a:latin typeface="Roboto"/>
                        </a:rPr>
                        <a:t>quadrado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Milímetro</a:t>
                      </a:r>
                    </a:p>
                    <a:p>
                      <a:pPr algn="ctr"/>
                      <a:r>
                        <a:rPr lang="pt-BR" dirty="0">
                          <a:latin typeface="Roboto"/>
                        </a:rPr>
                        <a:t>quadrado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5550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Roboto"/>
                        </a:rPr>
                        <a:t>k</a:t>
                      </a:r>
                      <a:r>
                        <a:rPr lang="pt-BR" b="0" dirty="0">
                          <a:latin typeface="Roboto"/>
                        </a:rPr>
                        <a:t>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h</a:t>
                      </a:r>
                      <a:r>
                        <a:rPr lang="pt-BR" b="0" dirty="0">
                          <a:latin typeface="Roboto"/>
                        </a:rPr>
                        <a:t>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da</a:t>
                      </a:r>
                      <a:r>
                        <a:rPr lang="pt-BR" b="0" dirty="0">
                          <a:latin typeface="Roboto"/>
                        </a:rPr>
                        <a:t>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>
                          <a:latin typeface="Roboto"/>
                        </a:rPr>
                        <a:t>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d</a:t>
                      </a:r>
                      <a:r>
                        <a:rPr lang="pt-BR" b="0" dirty="0">
                          <a:latin typeface="Roboto"/>
                        </a:rPr>
                        <a:t>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c</a:t>
                      </a:r>
                      <a:r>
                        <a:rPr lang="pt-BR" b="0" dirty="0">
                          <a:latin typeface="Roboto"/>
                        </a:rPr>
                        <a:t>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m</a:t>
                      </a:r>
                      <a:r>
                        <a:rPr lang="pt-BR" b="0" dirty="0">
                          <a:latin typeface="Roboto"/>
                        </a:rPr>
                        <a:t>m²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05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1.000.000 </a:t>
                      </a:r>
                      <a:r>
                        <a:rPr lang="pt-BR" b="0" dirty="0">
                          <a:latin typeface="Roboto"/>
                        </a:rPr>
                        <a:t>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10.000 </a:t>
                      </a:r>
                      <a:r>
                        <a:rPr lang="pt-BR" b="0" dirty="0">
                          <a:latin typeface="Roboto"/>
                        </a:rPr>
                        <a:t>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100 </a:t>
                      </a:r>
                      <a:r>
                        <a:rPr lang="pt-BR" b="0" dirty="0">
                          <a:latin typeface="Roboto"/>
                        </a:rPr>
                        <a:t>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1 </a:t>
                      </a:r>
                      <a:r>
                        <a:rPr lang="pt-BR" b="0" dirty="0">
                          <a:latin typeface="Roboto"/>
                        </a:rPr>
                        <a:t>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0,01 </a:t>
                      </a:r>
                      <a:r>
                        <a:rPr lang="pt-BR" b="0" dirty="0">
                          <a:latin typeface="Roboto"/>
                        </a:rPr>
                        <a:t>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0,0001 </a:t>
                      </a:r>
                      <a:r>
                        <a:rPr lang="pt-BR" b="0" dirty="0">
                          <a:latin typeface="Roboto"/>
                        </a:rPr>
                        <a:t>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latin typeface="Roboto"/>
                        </a:rPr>
                        <a:t>0,000001 </a:t>
                      </a:r>
                      <a:r>
                        <a:rPr lang="pt-BR" b="0" dirty="0">
                          <a:latin typeface="Roboto"/>
                        </a:rPr>
                        <a:t>m²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239892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/>
          </a:p>
        </p:txBody>
      </p:sp>
      <p:pic>
        <p:nvPicPr>
          <p:cNvPr id="1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0695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180735" y="64512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superfície 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593372" y="1358045"/>
            <a:ext cx="112707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Para calcular a área de um </a:t>
            </a:r>
            <a:r>
              <a:rPr lang="pt-BR" sz="2000" b="1" dirty="0">
                <a:latin typeface="Roboto"/>
              </a:rPr>
              <a:t>retângulo</a:t>
            </a:r>
            <a:r>
              <a:rPr lang="pt-BR" sz="2000" dirty="0">
                <a:latin typeface="Roboto"/>
              </a:rPr>
              <a:t>, podemos multiplicar a medida do comprimento pela medida da largura.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BE61A04-0B0A-4F35-9950-8713C1DBA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007" y="3133047"/>
            <a:ext cx="4314632" cy="191872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C79200B-C12F-4F0C-8918-C352C8FD53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7903" y="3009873"/>
            <a:ext cx="4174442" cy="2041902"/>
          </a:xfrm>
          <a:prstGeom prst="rect">
            <a:avLst/>
          </a:prstGeom>
        </p:spPr>
      </p:pic>
      <p:sp>
        <p:nvSpPr>
          <p:cNvPr id="24" name="Retângulo 23">
            <a:extLst>
              <a:ext uri="{FF2B5EF4-FFF2-40B4-BE49-F238E27FC236}">
                <a16:creationId xmlns:a16="http://schemas.microsoft.com/office/drawing/2014/main" id="{E482107F-8EDB-45D6-9A98-0A2311703646}"/>
              </a:ext>
            </a:extLst>
          </p:cNvPr>
          <p:cNvSpPr/>
          <p:nvPr/>
        </p:nvSpPr>
        <p:spPr>
          <a:xfrm>
            <a:off x="10119615" y="3513549"/>
            <a:ext cx="18967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A = 5 cm × 2 cm </a:t>
            </a:r>
          </a:p>
          <a:p>
            <a:r>
              <a:rPr lang="pt-BR" dirty="0">
                <a:latin typeface="Roboto"/>
              </a:rPr>
              <a:t>A = 10 cm</a:t>
            </a:r>
            <a:r>
              <a:rPr lang="pt-BR" baseline="30000" dirty="0">
                <a:latin typeface="Roboto"/>
              </a:rPr>
              <a:t>2</a:t>
            </a:r>
          </a:p>
        </p:txBody>
      </p:sp>
      <p:sp>
        <p:nvSpPr>
          <p:cNvPr id="25" name="Seta: para a Direita 24">
            <a:extLst>
              <a:ext uri="{FF2B5EF4-FFF2-40B4-BE49-F238E27FC236}">
                <a16:creationId xmlns:a16="http://schemas.microsoft.com/office/drawing/2014/main" id="{93E2B197-5DBA-4BE6-83AE-86FBB7F87A25}"/>
              </a:ext>
            </a:extLst>
          </p:cNvPr>
          <p:cNvSpPr/>
          <p:nvPr/>
        </p:nvSpPr>
        <p:spPr>
          <a:xfrm>
            <a:off x="4851149" y="3575167"/>
            <a:ext cx="418214" cy="517244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Seta: para a Direita 25">
            <a:extLst>
              <a:ext uri="{FF2B5EF4-FFF2-40B4-BE49-F238E27FC236}">
                <a16:creationId xmlns:a16="http://schemas.microsoft.com/office/drawing/2014/main" id="{A87F3FBC-2F3A-420E-B62D-1ACE5B4FE390}"/>
              </a:ext>
            </a:extLst>
          </p:cNvPr>
          <p:cNvSpPr/>
          <p:nvPr/>
        </p:nvSpPr>
        <p:spPr>
          <a:xfrm>
            <a:off x="9586873" y="3575167"/>
            <a:ext cx="418214" cy="517244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C95266C1-A522-4718-98B4-15D8EDDC0D96}"/>
              </a:ext>
            </a:extLst>
          </p:cNvPr>
          <p:cNvSpPr/>
          <p:nvPr/>
        </p:nvSpPr>
        <p:spPr>
          <a:xfrm>
            <a:off x="1450021" y="2474968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Exemplo:</a:t>
            </a:r>
            <a:endParaRPr lang="pt-B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/>
          </a:p>
        </p:txBody>
      </p:sp>
      <p:pic>
        <p:nvPicPr>
          <p:cNvPr id="14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4678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11092</TotalTime>
  <Words>834</Words>
  <Application>Microsoft Office PowerPoint</Application>
  <PresentationFormat>Widescreen</PresentationFormat>
  <Paragraphs>215</Paragraphs>
  <Slides>14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171</cp:revision>
  <dcterms:created xsi:type="dcterms:W3CDTF">2019-03-06T17:56:01Z</dcterms:created>
  <dcterms:modified xsi:type="dcterms:W3CDTF">2023-06-02T19:01:36Z</dcterms:modified>
</cp:coreProperties>
</file>