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339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</p:sldIdLst>
  <p:sldSz cx="12192000" cy="6858000"/>
  <p:notesSz cx="6858000" cy="9144000"/>
  <p:defaultTextStyle>
    <a:defPPr lvl="0">
      <a:defRPr lang="pt-BR"/>
    </a:defPPr>
    <a:lvl1pPr marL="0" lv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lvl="1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lvl="2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lvl="3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lvl="4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lvl="5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lvl="6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lvl="7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lvl="8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Renata Góes Palermo" initials="RGP" lastIdx="54" clrIdx="0"/>
  <p:cmAuthor id="1" name="Lilian Semenichin Nogueira" initials="LSN" lastIdx="35" clrIdx="1"/>
  <p:cmAuthor id="2" name="Marcia Takeuchi" initials="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6699"/>
    <a:srgbClr val="CC6600"/>
    <a:srgbClr val="FDBE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870505-49AB-4457-BA07-0E9B97C6CD00}" v="9" dt="2023-05-17T13:16:53.8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Estilo Claro 3 - Ênfase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456" autoAdjust="0"/>
    <p:restoredTop sz="93969" autoAdjust="0"/>
  </p:normalViewPr>
  <p:slideViewPr>
    <p:cSldViewPr snapToGrid="0">
      <p:cViewPr varScale="1">
        <p:scale>
          <a:sx n="72" d="100"/>
          <a:sy n="72" d="100"/>
        </p:scale>
        <p:origin x="312" y="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DC1395-1514-4B8E-B7D7-BDFB35E3B901}" type="doc">
      <dgm:prSet loTypeId="urn:microsoft.com/office/officeart/2005/8/layout/process5" loCatId="process" qsTypeId="urn:microsoft.com/office/officeart/2005/8/quickstyle/simple1" qsCatId="simple" csTypeId="urn:microsoft.com/office/officeart/2005/8/colors/accent4_3" csCatId="accent4" phldr="1"/>
      <dgm:spPr/>
      <dgm:t>
        <a:bodyPr/>
        <a:lstStyle/>
        <a:p>
          <a:endParaRPr lang="pt-BR"/>
        </a:p>
      </dgm:t>
    </dgm:pt>
    <dgm:pt modelId="{8AB4E230-D17F-4EEA-B6FF-BD7385E2F5FF}">
      <dgm:prSet phldrT="[Texto]"/>
      <dgm:spPr/>
      <dgm:t>
        <a:bodyPr/>
        <a:lstStyle/>
        <a:p>
          <a:r>
            <a:rPr lang="pt-BR" dirty="0">
              <a:solidFill>
                <a:srgbClr val="000000"/>
              </a:solidFill>
            </a:rPr>
            <a:t>Elaboração do questionário</a:t>
          </a:r>
        </a:p>
      </dgm:t>
    </dgm:pt>
    <dgm:pt modelId="{884412B0-4543-4B43-841D-6B65399C5CE2}" type="parTrans" cxnId="{430EEA91-1E36-41A6-8808-6C6B710E9D9A}">
      <dgm:prSet/>
      <dgm:spPr/>
      <dgm:t>
        <a:bodyPr/>
        <a:lstStyle/>
        <a:p>
          <a:endParaRPr lang="pt-BR"/>
        </a:p>
      </dgm:t>
    </dgm:pt>
    <dgm:pt modelId="{C3A77DD9-E3AD-4663-B7A3-E89A1BFE03E2}" type="sibTrans" cxnId="{430EEA91-1E36-41A6-8808-6C6B710E9D9A}">
      <dgm:prSet/>
      <dgm:spPr/>
      <dgm:t>
        <a:bodyPr/>
        <a:lstStyle/>
        <a:p>
          <a:endParaRPr lang="pt-BR"/>
        </a:p>
      </dgm:t>
    </dgm:pt>
    <dgm:pt modelId="{2BF52222-31B7-43DB-BD31-B036318ABBF0}">
      <dgm:prSet phldrT="[Texto]"/>
      <dgm:spPr/>
      <dgm:t>
        <a:bodyPr/>
        <a:lstStyle/>
        <a:p>
          <a:r>
            <a:rPr lang="pt-BR" dirty="0">
              <a:solidFill>
                <a:srgbClr val="000000"/>
              </a:solidFill>
            </a:rPr>
            <a:t>Definição da amostra</a:t>
          </a:r>
        </a:p>
      </dgm:t>
    </dgm:pt>
    <dgm:pt modelId="{2C365D86-8D44-4518-8093-336E69D941DE}" type="parTrans" cxnId="{00662EA3-0083-4E5E-B8FB-7A0042C8BCB1}">
      <dgm:prSet/>
      <dgm:spPr/>
      <dgm:t>
        <a:bodyPr/>
        <a:lstStyle/>
        <a:p>
          <a:endParaRPr lang="pt-BR"/>
        </a:p>
      </dgm:t>
    </dgm:pt>
    <dgm:pt modelId="{404273D9-455B-4B85-AA33-494E3DCD8472}" type="sibTrans" cxnId="{00662EA3-0083-4E5E-B8FB-7A0042C8BCB1}">
      <dgm:prSet/>
      <dgm:spPr/>
      <dgm:t>
        <a:bodyPr/>
        <a:lstStyle/>
        <a:p>
          <a:endParaRPr lang="pt-BR"/>
        </a:p>
      </dgm:t>
    </dgm:pt>
    <dgm:pt modelId="{DFAAC93C-CBD1-4D1B-99B8-04B396B95B96}">
      <dgm:prSet phldrT="[Texto]"/>
      <dgm:spPr/>
      <dgm:t>
        <a:bodyPr/>
        <a:lstStyle/>
        <a:p>
          <a:r>
            <a:rPr lang="pt-BR" dirty="0">
              <a:solidFill>
                <a:srgbClr val="000000"/>
              </a:solidFill>
            </a:rPr>
            <a:t>Coleta de dados</a:t>
          </a:r>
        </a:p>
      </dgm:t>
    </dgm:pt>
    <dgm:pt modelId="{9C9686B6-C652-47E1-8E5C-57EA419090F9}" type="parTrans" cxnId="{EE9EA025-C624-44AA-B41B-739E820412B9}">
      <dgm:prSet/>
      <dgm:spPr/>
      <dgm:t>
        <a:bodyPr/>
        <a:lstStyle/>
        <a:p>
          <a:endParaRPr lang="pt-BR"/>
        </a:p>
      </dgm:t>
    </dgm:pt>
    <dgm:pt modelId="{4AA319BD-D1C4-42B1-AEB0-599B95F33994}" type="sibTrans" cxnId="{EE9EA025-C624-44AA-B41B-739E820412B9}">
      <dgm:prSet/>
      <dgm:spPr/>
      <dgm:t>
        <a:bodyPr/>
        <a:lstStyle/>
        <a:p>
          <a:endParaRPr lang="pt-BR"/>
        </a:p>
      </dgm:t>
    </dgm:pt>
    <dgm:pt modelId="{5623D508-5611-48BB-9C3A-1E940C1C8156}">
      <dgm:prSet phldrT="[Texto]"/>
      <dgm:spPr/>
      <dgm:t>
        <a:bodyPr/>
        <a:lstStyle/>
        <a:p>
          <a:r>
            <a:rPr lang="pt-BR" dirty="0">
              <a:solidFill>
                <a:srgbClr val="000000"/>
              </a:solidFill>
            </a:rPr>
            <a:t>Organização dos dados</a:t>
          </a:r>
        </a:p>
      </dgm:t>
    </dgm:pt>
    <dgm:pt modelId="{8756C798-EA97-4B09-A31B-D5F63216798B}" type="parTrans" cxnId="{595DE8D8-2799-42AA-9EAC-EF12C36CAAF5}">
      <dgm:prSet/>
      <dgm:spPr/>
      <dgm:t>
        <a:bodyPr/>
        <a:lstStyle/>
        <a:p>
          <a:endParaRPr lang="pt-BR"/>
        </a:p>
      </dgm:t>
    </dgm:pt>
    <dgm:pt modelId="{F14F0644-B822-4B5B-8839-47081C4CB0B4}" type="sibTrans" cxnId="{595DE8D8-2799-42AA-9EAC-EF12C36CAAF5}">
      <dgm:prSet/>
      <dgm:spPr/>
      <dgm:t>
        <a:bodyPr/>
        <a:lstStyle/>
        <a:p>
          <a:endParaRPr lang="pt-BR"/>
        </a:p>
      </dgm:t>
    </dgm:pt>
    <dgm:pt modelId="{149D0BAE-E5C8-494D-8B58-11D509535A70}">
      <dgm:prSet phldrT="[Texto]"/>
      <dgm:spPr/>
      <dgm:t>
        <a:bodyPr/>
        <a:lstStyle/>
        <a:p>
          <a:r>
            <a:rPr lang="pt-BR" dirty="0">
              <a:solidFill>
                <a:srgbClr val="000000"/>
              </a:solidFill>
            </a:rPr>
            <a:t>Apresentação dos resultados</a:t>
          </a:r>
        </a:p>
      </dgm:t>
    </dgm:pt>
    <dgm:pt modelId="{DFFB95A6-ABFB-4100-8A24-577152567C5A}" type="parTrans" cxnId="{D9B4E024-44F5-4BCF-8B93-C1A8F0E2D846}">
      <dgm:prSet/>
      <dgm:spPr/>
      <dgm:t>
        <a:bodyPr/>
        <a:lstStyle/>
        <a:p>
          <a:endParaRPr lang="pt-BR"/>
        </a:p>
      </dgm:t>
    </dgm:pt>
    <dgm:pt modelId="{52BA4518-F8D4-465F-B983-1B3723ADE6BF}" type="sibTrans" cxnId="{D9B4E024-44F5-4BCF-8B93-C1A8F0E2D846}">
      <dgm:prSet/>
      <dgm:spPr/>
      <dgm:t>
        <a:bodyPr/>
        <a:lstStyle/>
        <a:p>
          <a:endParaRPr lang="pt-BR"/>
        </a:p>
      </dgm:t>
    </dgm:pt>
    <dgm:pt modelId="{E1725D30-B172-43FB-A20A-0E9892CB499B}" type="pres">
      <dgm:prSet presAssocID="{42DC1395-1514-4B8E-B7D7-BDFB35E3B901}" presName="diagram" presStyleCnt="0">
        <dgm:presLayoutVars>
          <dgm:dir/>
          <dgm:resizeHandles val="exact"/>
        </dgm:presLayoutVars>
      </dgm:prSet>
      <dgm:spPr/>
    </dgm:pt>
    <dgm:pt modelId="{E0C5E22E-911C-4DFB-A068-0B6291280ECD}" type="pres">
      <dgm:prSet presAssocID="{8AB4E230-D17F-4EEA-B6FF-BD7385E2F5FF}" presName="node" presStyleLbl="node1" presStyleIdx="0" presStyleCnt="5">
        <dgm:presLayoutVars>
          <dgm:bulletEnabled val="1"/>
        </dgm:presLayoutVars>
      </dgm:prSet>
      <dgm:spPr/>
    </dgm:pt>
    <dgm:pt modelId="{B59C594A-F26D-4B96-BEE5-E8DFABC37BF6}" type="pres">
      <dgm:prSet presAssocID="{C3A77DD9-E3AD-4663-B7A3-E89A1BFE03E2}" presName="sibTrans" presStyleLbl="sibTrans2D1" presStyleIdx="0" presStyleCnt="4"/>
      <dgm:spPr/>
    </dgm:pt>
    <dgm:pt modelId="{30E17535-06E8-467C-A62A-2D76E7E63905}" type="pres">
      <dgm:prSet presAssocID="{C3A77DD9-E3AD-4663-B7A3-E89A1BFE03E2}" presName="connectorText" presStyleLbl="sibTrans2D1" presStyleIdx="0" presStyleCnt="4"/>
      <dgm:spPr/>
    </dgm:pt>
    <dgm:pt modelId="{A4B5AD20-6EE3-46B9-BC29-75CAA85A95F5}" type="pres">
      <dgm:prSet presAssocID="{2BF52222-31B7-43DB-BD31-B036318ABBF0}" presName="node" presStyleLbl="node1" presStyleIdx="1" presStyleCnt="5">
        <dgm:presLayoutVars>
          <dgm:bulletEnabled val="1"/>
        </dgm:presLayoutVars>
      </dgm:prSet>
      <dgm:spPr/>
    </dgm:pt>
    <dgm:pt modelId="{67ACBE2C-ECAF-48DD-B890-CD3EA1EE95F9}" type="pres">
      <dgm:prSet presAssocID="{404273D9-455B-4B85-AA33-494E3DCD8472}" presName="sibTrans" presStyleLbl="sibTrans2D1" presStyleIdx="1" presStyleCnt="4"/>
      <dgm:spPr/>
    </dgm:pt>
    <dgm:pt modelId="{E2D3E8BC-4010-4F32-BF20-66928EFAABC9}" type="pres">
      <dgm:prSet presAssocID="{404273D9-455B-4B85-AA33-494E3DCD8472}" presName="connectorText" presStyleLbl="sibTrans2D1" presStyleIdx="1" presStyleCnt="4"/>
      <dgm:spPr/>
    </dgm:pt>
    <dgm:pt modelId="{C8D5D9EC-0690-48CC-80AB-13389CDE1AE5}" type="pres">
      <dgm:prSet presAssocID="{DFAAC93C-CBD1-4D1B-99B8-04B396B95B96}" presName="node" presStyleLbl="node1" presStyleIdx="2" presStyleCnt="5">
        <dgm:presLayoutVars>
          <dgm:bulletEnabled val="1"/>
        </dgm:presLayoutVars>
      </dgm:prSet>
      <dgm:spPr/>
    </dgm:pt>
    <dgm:pt modelId="{45015DD3-CB9B-4D21-AA4B-270521D233DE}" type="pres">
      <dgm:prSet presAssocID="{4AA319BD-D1C4-42B1-AEB0-599B95F33994}" presName="sibTrans" presStyleLbl="sibTrans2D1" presStyleIdx="2" presStyleCnt="4"/>
      <dgm:spPr/>
    </dgm:pt>
    <dgm:pt modelId="{5AD2F068-9415-4F0B-A06E-5D8CFD87DC66}" type="pres">
      <dgm:prSet presAssocID="{4AA319BD-D1C4-42B1-AEB0-599B95F33994}" presName="connectorText" presStyleLbl="sibTrans2D1" presStyleIdx="2" presStyleCnt="4"/>
      <dgm:spPr/>
    </dgm:pt>
    <dgm:pt modelId="{2515282F-57A0-49AF-8FE2-A024A78A4C5D}" type="pres">
      <dgm:prSet presAssocID="{5623D508-5611-48BB-9C3A-1E940C1C8156}" presName="node" presStyleLbl="node1" presStyleIdx="3" presStyleCnt="5">
        <dgm:presLayoutVars>
          <dgm:bulletEnabled val="1"/>
        </dgm:presLayoutVars>
      </dgm:prSet>
      <dgm:spPr/>
    </dgm:pt>
    <dgm:pt modelId="{7C3A34BC-6010-414F-913A-99AF6366388D}" type="pres">
      <dgm:prSet presAssocID="{F14F0644-B822-4B5B-8839-47081C4CB0B4}" presName="sibTrans" presStyleLbl="sibTrans2D1" presStyleIdx="3" presStyleCnt="4"/>
      <dgm:spPr/>
    </dgm:pt>
    <dgm:pt modelId="{87057029-D40C-4917-9C36-84D155AB2E65}" type="pres">
      <dgm:prSet presAssocID="{F14F0644-B822-4B5B-8839-47081C4CB0B4}" presName="connectorText" presStyleLbl="sibTrans2D1" presStyleIdx="3" presStyleCnt="4"/>
      <dgm:spPr/>
    </dgm:pt>
    <dgm:pt modelId="{E0CA63B1-4F90-494C-BF19-442D03F7376A}" type="pres">
      <dgm:prSet presAssocID="{149D0BAE-E5C8-494D-8B58-11D509535A70}" presName="node" presStyleLbl="node1" presStyleIdx="4" presStyleCnt="5">
        <dgm:presLayoutVars>
          <dgm:bulletEnabled val="1"/>
        </dgm:presLayoutVars>
      </dgm:prSet>
      <dgm:spPr/>
    </dgm:pt>
  </dgm:ptLst>
  <dgm:cxnLst>
    <dgm:cxn modelId="{83F38612-76FE-4ED2-8E51-CDADC6E19C4A}" type="presOf" srcId="{C3A77DD9-E3AD-4663-B7A3-E89A1BFE03E2}" destId="{B59C594A-F26D-4B96-BEE5-E8DFABC37BF6}" srcOrd="0" destOrd="0" presId="urn:microsoft.com/office/officeart/2005/8/layout/process5"/>
    <dgm:cxn modelId="{D9B4E024-44F5-4BCF-8B93-C1A8F0E2D846}" srcId="{42DC1395-1514-4B8E-B7D7-BDFB35E3B901}" destId="{149D0BAE-E5C8-494D-8B58-11D509535A70}" srcOrd="4" destOrd="0" parTransId="{DFFB95A6-ABFB-4100-8A24-577152567C5A}" sibTransId="{52BA4518-F8D4-465F-B983-1B3723ADE6BF}"/>
    <dgm:cxn modelId="{EE9EA025-C624-44AA-B41B-739E820412B9}" srcId="{42DC1395-1514-4B8E-B7D7-BDFB35E3B901}" destId="{DFAAC93C-CBD1-4D1B-99B8-04B396B95B96}" srcOrd="2" destOrd="0" parTransId="{9C9686B6-C652-47E1-8E5C-57EA419090F9}" sibTransId="{4AA319BD-D1C4-42B1-AEB0-599B95F33994}"/>
    <dgm:cxn modelId="{0606D938-D928-4BE9-8E90-C0C87A6A4C96}" type="presOf" srcId="{404273D9-455B-4B85-AA33-494E3DCD8472}" destId="{67ACBE2C-ECAF-48DD-B890-CD3EA1EE95F9}" srcOrd="0" destOrd="0" presId="urn:microsoft.com/office/officeart/2005/8/layout/process5"/>
    <dgm:cxn modelId="{95ADF65E-56BD-463A-B3CC-E3E3E8B3843E}" type="presOf" srcId="{4AA319BD-D1C4-42B1-AEB0-599B95F33994}" destId="{45015DD3-CB9B-4D21-AA4B-270521D233DE}" srcOrd="0" destOrd="0" presId="urn:microsoft.com/office/officeart/2005/8/layout/process5"/>
    <dgm:cxn modelId="{D8801043-C98E-4B29-ACF3-FCDB0ED33C3C}" type="presOf" srcId="{F14F0644-B822-4B5B-8839-47081C4CB0B4}" destId="{7C3A34BC-6010-414F-913A-99AF6366388D}" srcOrd="0" destOrd="0" presId="urn:microsoft.com/office/officeart/2005/8/layout/process5"/>
    <dgm:cxn modelId="{5AF2E167-63C6-4F79-AEC4-D56A63456844}" type="presOf" srcId="{F14F0644-B822-4B5B-8839-47081C4CB0B4}" destId="{87057029-D40C-4917-9C36-84D155AB2E65}" srcOrd="1" destOrd="0" presId="urn:microsoft.com/office/officeart/2005/8/layout/process5"/>
    <dgm:cxn modelId="{54BBB14A-AD90-488E-BDC0-7F9314CEA3C1}" type="presOf" srcId="{5623D508-5611-48BB-9C3A-1E940C1C8156}" destId="{2515282F-57A0-49AF-8FE2-A024A78A4C5D}" srcOrd="0" destOrd="0" presId="urn:microsoft.com/office/officeart/2005/8/layout/process5"/>
    <dgm:cxn modelId="{D95B5483-719C-4D94-A615-08C36AF630DC}" type="presOf" srcId="{42DC1395-1514-4B8E-B7D7-BDFB35E3B901}" destId="{E1725D30-B172-43FB-A20A-0E9892CB499B}" srcOrd="0" destOrd="0" presId="urn:microsoft.com/office/officeart/2005/8/layout/process5"/>
    <dgm:cxn modelId="{430EEA91-1E36-41A6-8808-6C6B710E9D9A}" srcId="{42DC1395-1514-4B8E-B7D7-BDFB35E3B901}" destId="{8AB4E230-D17F-4EEA-B6FF-BD7385E2F5FF}" srcOrd="0" destOrd="0" parTransId="{884412B0-4543-4B43-841D-6B65399C5CE2}" sibTransId="{C3A77DD9-E3AD-4663-B7A3-E89A1BFE03E2}"/>
    <dgm:cxn modelId="{00662EA3-0083-4E5E-B8FB-7A0042C8BCB1}" srcId="{42DC1395-1514-4B8E-B7D7-BDFB35E3B901}" destId="{2BF52222-31B7-43DB-BD31-B036318ABBF0}" srcOrd="1" destOrd="0" parTransId="{2C365D86-8D44-4518-8093-336E69D941DE}" sibTransId="{404273D9-455B-4B85-AA33-494E3DCD8472}"/>
    <dgm:cxn modelId="{DDD296A7-DB3A-40D1-99AE-7DC6B3DF6153}" type="presOf" srcId="{4AA319BD-D1C4-42B1-AEB0-599B95F33994}" destId="{5AD2F068-9415-4F0B-A06E-5D8CFD87DC66}" srcOrd="1" destOrd="0" presId="urn:microsoft.com/office/officeart/2005/8/layout/process5"/>
    <dgm:cxn modelId="{D81258BB-AADC-49A0-95E2-8D71572CC286}" type="presOf" srcId="{C3A77DD9-E3AD-4663-B7A3-E89A1BFE03E2}" destId="{30E17535-06E8-467C-A62A-2D76E7E63905}" srcOrd="1" destOrd="0" presId="urn:microsoft.com/office/officeart/2005/8/layout/process5"/>
    <dgm:cxn modelId="{B39AF5C7-FFE3-468A-ABAB-F8E620CDA6FB}" type="presOf" srcId="{2BF52222-31B7-43DB-BD31-B036318ABBF0}" destId="{A4B5AD20-6EE3-46B9-BC29-75CAA85A95F5}" srcOrd="0" destOrd="0" presId="urn:microsoft.com/office/officeart/2005/8/layout/process5"/>
    <dgm:cxn modelId="{5A5DE5C8-3D31-4C40-9A70-4219AB704A31}" type="presOf" srcId="{149D0BAE-E5C8-494D-8B58-11D509535A70}" destId="{E0CA63B1-4F90-494C-BF19-442D03F7376A}" srcOrd="0" destOrd="0" presId="urn:microsoft.com/office/officeart/2005/8/layout/process5"/>
    <dgm:cxn modelId="{111D54D3-B7D3-4F48-968E-9429881E3F05}" type="presOf" srcId="{DFAAC93C-CBD1-4D1B-99B8-04B396B95B96}" destId="{C8D5D9EC-0690-48CC-80AB-13389CDE1AE5}" srcOrd="0" destOrd="0" presId="urn:microsoft.com/office/officeart/2005/8/layout/process5"/>
    <dgm:cxn modelId="{ADE5E6D5-6A98-47AF-A4BE-FF3FA15B416D}" type="presOf" srcId="{8AB4E230-D17F-4EEA-B6FF-BD7385E2F5FF}" destId="{E0C5E22E-911C-4DFB-A068-0B6291280ECD}" srcOrd="0" destOrd="0" presId="urn:microsoft.com/office/officeart/2005/8/layout/process5"/>
    <dgm:cxn modelId="{595DE8D8-2799-42AA-9EAC-EF12C36CAAF5}" srcId="{42DC1395-1514-4B8E-B7D7-BDFB35E3B901}" destId="{5623D508-5611-48BB-9C3A-1E940C1C8156}" srcOrd="3" destOrd="0" parTransId="{8756C798-EA97-4B09-A31B-D5F63216798B}" sibTransId="{F14F0644-B822-4B5B-8839-47081C4CB0B4}"/>
    <dgm:cxn modelId="{67577FEB-0AEC-449A-ADDB-12F7D9C9551A}" type="presOf" srcId="{404273D9-455B-4B85-AA33-494E3DCD8472}" destId="{E2D3E8BC-4010-4F32-BF20-66928EFAABC9}" srcOrd="1" destOrd="0" presId="urn:microsoft.com/office/officeart/2005/8/layout/process5"/>
    <dgm:cxn modelId="{801F2B06-CB47-477B-BC40-F13DA7956ADC}" type="presParOf" srcId="{E1725D30-B172-43FB-A20A-0E9892CB499B}" destId="{E0C5E22E-911C-4DFB-A068-0B6291280ECD}" srcOrd="0" destOrd="0" presId="urn:microsoft.com/office/officeart/2005/8/layout/process5"/>
    <dgm:cxn modelId="{A714C293-B43C-43CD-B5D2-84256CD394B6}" type="presParOf" srcId="{E1725D30-B172-43FB-A20A-0E9892CB499B}" destId="{B59C594A-F26D-4B96-BEE5-E8DFABC37BF6}" srcOrd="1" destOrd="0" presId="urn:microsoft.com/office/officeart/2005/8/layout/process5"/>
    <dgm:cxn modelId="{EA35FBEE-A2FA-4F65-B033-D36B3F211564}" type="presParOf" srcId="{B59C594A-F26D-4B96-BEE5-E8DFABC37BF6}" destId="{30E17535-06E8-467C-A62A-2D76E7E63905}" srcOrd="0" destOrd="0" presId="urn:microsoft.com/office/officeart/2005/8/layout/process5"/>
    <dgm:cxn modelId="{2F6DEDE1-66D8-400D-9258-64F65E6C4EC4}" type="presParOf" srcId="{E1725D30-B172-43FB-A20A-0E9892CB499B}" destId="{A4B5AD20-6EE3-46B9-BC29-75CAA85A95F5}" srcOrd="2" destOrd="0" presId="urn:microsoft.com/office/officeart/2005/8/layout/process5"/>
    <dgm:cxn modelId="{AD3E6CD8-3E4F-4AE1-9852-C98441374D1E}" type="presParOf" srcId="{E1725D30-B172-43FB-A20A-0E9892CB499B}" destId="{67ACBE2C-ECAF-48DD-B890-CD3EA1EE95F9}" srcOrd="3" destOrd="0" presId="urn:microsoft.com/office/officeart/2005/8/layout/process5"/>
    <dgm:cxn modelId="{2C089F4E-E971-4CBB-B423-F3F460F2FC0E}" type="presParOf" srcId="{67ACBE2C-ECAF-48DD-B890-CD3EA1EE95F9}" destId="{E2D3E8BC-4010-4F32-BF20-66928EFAABC9}" srcOrd="0" destOrd="0" presId="urn:microsoft.com/office/officeart/2005/8/layout/process5"/>
    <dgm:cxn modelId="{CB309C1C-9135-4B8B-8658-6ABB849BCB31}" type="presParOf" srcId="{E1725D30-B172-43FB-A20A-0E9892CB499B}" destId="{C8D5D9EC-0690-48CC-80AB-13389CDE1AE5}" srcOrd="4" destOrd="0" presId="urn:microsoft.com/office/officeart/2005/8/layout/process5"/>
    <dgm:cxn modelId="{7A7167CF-443C-4D8C-A6E0-3DA53400CE47}" type="presParOf" srcId="{E1725D30-B172-43FB-A20A-0E9892CB499B}" destId="{45015DD3-CB9B-4D21-AA4B-270521D233DE}" srcOrd="5" destOrd="0" presId="urn:microsoft.com/office/officeart/2005/8/layout/process5"/>
    <dgm:cxn modelId="{A68B4006-232E-4A0E-A80D-448F7292FB14}" type="presParOf" srcId="{45015DD3-CB9B-4D21-AA4B-270521D233DE}" destId="{5AD2F068-9415-4F0B-A06E-5D8CFD87DC66}" srcOrd="0" destOrd="0" presId="urn:microsoft.com/office/officeart/2005/8/layout/process5"/>
    <dgm:cxn modelId="{1EDC1C63-11ED-4DA2-B498-B46F5DCDDDD6}" type="presParOf" srcId="{E1725D30-B172-43FB-A20A-0E9892CB499B}" destId="{2515282F-57A0-49AF-8FE2-A024A78A4C5D}" srcOrd="6" destOrd="0" presId="urn:microsoft.com/office/officeart/2005/8/layout/process5"/>
    <dgm:cxn modelId="{CB69A171-0D4F-4B97-B015-C7CBE6E54F93}" type="presParOf" srcId="{E1725D30-B172-43FB-A20A-0E9892CB499B}" destId="{7C3A34BC-6010-414F-913A-99AF6366388D}" srcOrd="7" destOrd="0" presId="urn:microsoft.com/office/officeart/2005/8/layout/process5"/>
    <dgm:cxn modelId="{146F5C8A-47FE-423C-9916-8447A779B229}" type="presParOf" srcId="{7C3A34BC-6010-414F-913A-99AF6366388D}" destId="{87057029-D40C-4917-9C36-84D155AB2E65}" srcOrd="0" destOrd="0" presId="urn:microsoft.com/office/officeart/2005/8/layout/process5"/>
    <dgm:cxn modelId="{8C3B05F2-B40A-4394-9F68-B82083BA7B9E}" type="presParOf" srcId="{E1725D30-B172-43FB-A20A-0E9892CB499B}" destId="{E0CA63B1-4F90-494C-BF19-442D03F7376A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0C5E22E-911C-4DFB-A068-0B6291280ECD}">
      <dsp:nvSpPr>
        <dsp:cNvPr id="0" name=""/>
        <dsp:cNvSpPr/>
      </dsp:nvSpPr>
      <dsp:spPr>
        <a:xfrm>
          <a:off x="683373" y="2984"/>
          <a:ext cx="1785713" cy="107142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rgbClr val="000000"/>
              </a:solidFill>
            </a:rPr>
            <a:t>Elaboração do questionário</a:t>
          </a:r>
        </a:p>
      </dsp:txBody>
      <dsp:txXfrm>
        <a:off x="714754" y="34365"/>
        <a:ext cx="1722951" cy="1008666"/>
      </dsp:txXfrm>
    </dsp:sp>
    <dsp:sp modelId="{B59C594A-F26D-4B96-BEE5-E8DFABC37BF6}">
      <dsp:nvSpPr>
        <dsp:cNvPr id="0" name=""/>
        <dsp:cNvSpPr/>
      </dsp:nvSpPr>
      <dsp:spPr>
        <a:xfrm>
          <a:off x="2626229" y="317270"/>
          <a:ext cx="378571" cy="44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>
        <a:off x="2626229" y="405841"/>
        <a:ext cx="265000" cy="265714"/>
      </dsp:txXfrm>
    </dsp:sp>
    <dsp:sp modelId="{A4B5AD20-6EE3-46B9-BC29-75CAA85A95F5}">
      <dsp:nvSpPr>
        <dsp:cNvPr id="0" name=""/>
        <dsp:cNvSpPr/>
      </dsp:nvSpPr>
      <dsp:spPr>
        <a:xfrm>
          <a:off x="3183372" y="2984"/>
          <a:ext cx="1785713" cy="107142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128321"/>
            <a:satOff val="0"/>
            <a:lumOff val="8469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rgbClr val="000000"/>
              </a:solidFill>
            </a:rPr>
            <a:t>Definição da amostra</a:t>
          </a:r>
        </a:p>
      </dsp:txBody>
      <dsp:txXfrm>
        <a:off x="3214753" y="34365"/>
        <a:ext cx="1722951" cy="1008666"/>
      </dsp:txXfrm>
    </dsp:sp>
    <dsp:sp modelId="{67ACBE2C-ECAF-48DD-B890-CD3EA1EE95F9}">
      <dsp:nvSpPr>
        <dsp:cNvPr id="0" name=""/>
        <dsp:cNvSpPr/>
      </dsp:nvSpPr>
      <dsp:spPr>
        <a:xfrm rot="5400000">
          <a:off x="3886943" y="1199412"/>
          <a:ext cx="378571" cy="44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171956"/>
            <a:satOff val="0"/>
            <a:lumOff val="104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-5400000">
        <a:off x="3943372" y="1231555"/>
        <a:ext cx="265714" cy="265000"/>
      </dsp:txXfrm>
    </dsp:sp>
    <dsp:sp modelId="{C8D5D9EC-0690-48CC-80AB-13389CDE1AE5}">
      <dsp:nvSpPr>
        <dsp:cNvPr id="0" name=""/>
        <dsp:cNvSpPr/>
      </dsp:nvSpPr>
      <dsp:spPr>
        <a:xfrm>
          <a:off x="3183372" y="1788697"/>
          <a:ext cx="1785713" cy="107142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256642"/>
            <a:satOff val="0"/>
            <a:lumOff val="1693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rgbClr val="000000"/>
              </a:solidFill>
            </a:rPr>
            <a:t>Coleta de dados</a:t>
          </a:r>
        </a:p>
      </dsp:txBody>
      <dsp:txXfrm>
        <a:off x="3214753" y="1820078"/>
        <a:ext cx="1722951" cy="1008666"/>
      </dsp:txXfrm>
    </dsp:sp>
    <dsp:sp modelId="{45015DD3-CB9B-4D21-AA4B-270521D233DE}">
      <dsp:nvSpPr>
        <dsp:cNvPr id="0" name=""/>
        <dsp:cNvSpPr/>
      </dsp:nvSpPr>
      <dsp:spPr>
        <a:xfrm rot="10800000">
          <a:off x="2647658" y="2102983"/>
          <a:ext cx="378571" cy="44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343912"/>
            <a:satOff val="0"/>
            <a:lumOff val="20972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10800000">
        <a:off x="2761229" y="2191554"/>
        <a:ext cx="265000" cy="265714"/>
      </dsp:txXfrm>
    </dsp:sp>
    <dsp:sp modelId="{2515282F-57A0-49AF-8FE2-A024A78A4C5D}">
      <dsp:nvSpPr>
        <dsp:cNvPr id="0" name=""/>
        <dsp:cNvSpPr/>
      </dsp:nvSpPr>
      <dsp:spPr>
        <a:xfrm>
          <a:off x="683373" y="1788697"/>
          <a:ext cx="1785713" cy="107142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384962"/>
            <a:satOff val="0"/>
            <a:lumOff val="2540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rgbClr val="000000"/>
              </a:solidFill>
            </a:rPr>
            <a:t>Organização dos dados</a:t>
          </a:r>
        </a:p>
      </dsp:txBody>
      <dsp:txXfrm>
        <a:off x="714754" y="1820078"/>
        <a:ext cx="1722951" cy="1008666"/>
      </dsp:txXfrm>
    </dsp:sp>
    <dsp:sp modelId="{7C3A34BC-6010-414F-913A-99AF6366388D}">
      <dsp:nvSpPr>
        <dsp:cNvPr id="0" name=""/>
        <dsp:cNvSpPr/>
      </dsp:nvSpPr>
      <dsp:spPr>
        <a:xfrm rot="5400000">
          <a:off x="1386944" y="2985125"/>
          <a:ext cx="378571" cy="44285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shade val="90000"/>
            <a:hueOff val="-515868"/>
            <a:satOff val="0"/>
            <a:lumOff val="31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600" kern="1200"/>
        </a:p>
      </dsp:txBody>
      <dsp:txXfrm rot="-5400000">
        <a:off x="1443373" y="3017268"/>
        <a:ext cx="265714" cy="265000"/>
      </dsp:txXfrm>
    </dsp:sp>
    <dsp:sp modelId="{E0CA63B1-4F90-494C-BF19-442D03F7376A}">
      <dsp:nvSpPr>
        <dsp:cNvPr id="0" name=""/>
        <dsp:cNvSpPr/>
      </dsp:nvSpPr>
      <dsp:spPr>
        <a:xfrm>
          <a:off x="683373" y="3574411"/>
          <a:ext cx="1785713" cy="1071428"/>
        </a:xfrm>
        <a:prstGeom prst="roundRect">
          <a:avLst>
            <a:gd name="adj" fmla="val 10000"/>
          </a:avLst>
        </a:prstGeom>
        <a:solidFill>
          <a:schemeClr val="accent4">
            <a:shade val="80000"/>
            <a:hueOff val="-513283"/>
            <a:satOff val="0"/>
            <a:lumOff val="3387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kern="1200" dirty="0">
              <a:solidFill>
                <a:srgbClr val="000000"/>
              </a:solidFill>
            </a:rPr>
            <a:t>Apresentação dos resultados</a:t>
          </a:r>
        </a:p>
      </dsp:txBody>
      <dsp:txXfrm>
        <a:off x="714754" y="3605792"/>
        <a:ext cx="1722951" cy="10086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6803F0-155F-4A45-96B8-C1185A1FAA29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DAF6EB-1A2F-6248-8FD1-ECBDCC899FD9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0837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15E19-9E1B-45B8-8D9B-4BADC3E3C864}" type="datetimeFigureOut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247EB2-C6B2-438A-97E5-B8D5FF3D87D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66709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5c7b04498f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5c7b04498f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247EB2-C6B2-438A-97E5-B8D5FF3D87DE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18591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0613E2-A503-4BA7-AF41-D99E7B686DA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B4FFE62-2665-453B-8745-210A5ED42F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13C8B4E-D55B-44B4-B9B6-313C213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40408-5B5D-0A4D-BACC-C5920E371E33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315176-7BFE-4F79-A78B-DEAD33A9E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0F04CF7-5993-4B05-9518-19F6155E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91767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159CC36-4B04-443F-8FC4-61EA7A5CA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4D0D1BC-9240-4BD1-B38D-563FABB404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A4DFF27-1407-4B25-9C76-0351C7BAB2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84445-5383-2044-B61E-049BBED01DC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BACC847-8A4A-4815-BA3A-D29B38F54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6EF24-F3EF-4C78-B4B6-38A381E21B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8249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E26CC42-1BC3-4D21-A69C-EFBCDD12F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9A04FC76-817B-4E21-9B87-7B047C3C94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939CCED-F81C-46DA-AB3D-56649B263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2AF4D0-C9BC-5B44-A31F-645C6051C81E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CB779FC-494C-4066-B7FD-4A50C4306C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89993E2-7544-4899-86E7-CFF41B83A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17541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B8EBD8-84B6-4229-9222-7AD9DB0BD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14C748E-6271-4663-A3EA-0E60A378C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6FA75C9-714B-4E22-BE92-A05AB60F3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90615D-1490-1649-835D-15358B35BBDC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A5BBBC3-3899-43D9-95FD-EB5628A90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2C2D9E1-5961-4706-92E6-D915DA476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8818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216BBC-2CA3-4B66-890E-8CCA1A6C82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387F530-87FC-4C56-851A-B321920AEB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E83903-EB0C-45B7-B5AE-A2ACA519D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ABFE6-679C-5D4A-BD16-6FE7240FF958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E8B169C-A4C5-4186-B22E-DA00CD3BF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015BAE-B68B-4E61-997D-1ADE3C7913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68833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EA5B6F-B2CC-4FF4-928D-432D166107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7D5E5DD5-F0CB-489E-92EA-CB360B0B47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E8EF410-4FB9-4911-A86B-E3D01864F3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ED5E7D0-A771-4464-8C44-476F39157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7F5787-0875-F84D-8A67-86E151FA5072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E66A4CD-5AC2-4F91-89E9-5070CBFA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42E8ABC-4BD4-4262-B706-DF85E016C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045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D96227-E5B9-4E65-8D89-45BEFF3CE5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13ACD57A-B945-439B-8A88-B20EAA978E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669EB74-746A-44A2-B380-5FA3075D3D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7FB50B6-3DD4-4003-A39F-B8737B941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0A51CD1-5299-413E-B0BB-3002D586DB0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4EFB49B6-49F9-4DF4-94A5-A307605E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21A14D-79B2-764F-BFFD-F2C770B20610}" type="datetime1">
              <a:rPr lang="pt-BR" smtClean="0"/>
              <a:t>02/06/2023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8611B1E5-B2B2-4F07-A1F8-8AACA8DF4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1DEFD123-DD74-4BFE-B3C9-F1A6C2CED0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2205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33F6D9-CF57-4CAF-92EF-A1CC4D845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9AC0CA9E-C2AB-47B1-9AA3-5FC4FAFB0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B1CB2-6186-2E4E-8CD4-59CEEF19E2A3}" type="datetime1">
              <a:rPr lang="pt-BR" smtClean="0"/>
              <a:t>02/06/2023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CED1738-35A2-4F9C-90E1-DFAD841A1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E1149CC9-D4DF-4280-BBCE-EBC4F77BC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9885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0900131-512E-4C9D-B050-62F860E1D0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F14FC-F21A-6741-8853-EBEE3D1410B9}" type="datetime1">
              <a:rPr lang="pt-BR" smtClean="0"/>
              <a:t>02/06/2023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63C6D9F3-BF68-4E92-AFA3-6C5D8504C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9D31E28-33F3-413D-9CE6-81A07F230D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01447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8360DA-E7C3-487F-8D6A-C605891A9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17E6055-63D2-4D08-853B-DED6ABFD43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C57D873C-E3BA-420C-8D0A-07673AD95E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0DC85E0-FBF8-4DC8-ACA0-0D851966A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25F47D-8866-3848-8D3C-F4FB5037C4CE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7B35F0F-5DBE-47AA-89E1-12285C678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778713E-17F1-4076-84BE-0A9A8203F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152623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6D89F8-3F78-4011-864D-B7CA1A5D1E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2C72DF88-D928-4902-A5B7-1A2496A80B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17DA43F9-5E2D-4EBB-B364-0C16E8D472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414D6D-E0A4-4857-B6BF-F5C0E93A17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EB045-2FB4-A844-9D89-02219B808A89}" type="datetime1">
              <a:rPr lang="pt-BR" smtClean="0"/>
              <a:t>02/06/2023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AA8B44C-D2E1-4A5F-9D27-04EF75072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996546-4F04-451E-A9B5-5E3231136F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19726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D463CB8-4688-4CBF-AFAB-0B185AC78F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8E10AE5-E2A0-491F-AAC6-44145BB86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D13E601-36F1-483F-B7F8-44F563C409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B3B31-1DFF-444F-9496-EB073C45007F}" type="datetime1">
              <a:rPr lang="pt-BR" smtClean="0"/>
              <a:t>02/06/2023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461B732-F1F5-4DBC-A57B-CFA88A8193E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C1881F5-4296-4FBE-8FD4-3C8E36CBB8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C7F00C-2275-4886-B8AE-3FC82F8469D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882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BE05"/>
        </a:solidFill>
        <a:effectLst/>
      </p:bgPr>
    </p:bg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07"/>
          <a:stretch/>
        </p:blipFill>
        <p:spPr>
          <a:xfrm>
            <a:off x="-14990" y="0"/>
            <a:ext cx="9383843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21760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E731570A-6E92-473D-9595-30B9676E3019}"/>
              </a:ext>
            </a:extLst>
          </p:cNvPr>
          <p:cNvSpPr/>
          <p:nvPr/>
        </p:nvSpPr>
        <p:spPr>
          <a:xfrm>
            <a:off x="897988" y="1917291"/>
            <a:ext cx="10396024" cy="988142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4" name="Título 3">
            <a:extLst>
              <a:ext uri="{FF2B5EF4-FFF2-40B4-BE49-F238E27FC236}">
                <a16:creationId xmlns:a16="http://schemas.microsoft.com/office/drawing/2014/main" id="{0A671D0B-1BC8-41CB-AFC6-B8A28E1B739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800" dirty="0">
                <a:latin typeface="Roboto"/>
              </a:rPr>
              <a:t>Matemática</a:t>
            </a:r>
            <a:br>
              <a:rPr lang="pt-BR" sz="4800" dirty="0">
                <a:latin typeface="Roboto"/>
              </a:rPr>
            </a:br>
            <a:endParaRPr lang="pt-BR" sz="4800" dirty="0">
              <a:latin typeface="Roboto"/>
            </a:endParaRPr>
          </a:p>
        </p:txBody>
      </p:sp>
      <p:sp>
        <p:nvSpPr>
          <p:cNvPr id="5" name="Subtítulo 4">
            <a:extLst>
              <a:ext uri="{FF2B5EF4-FFF2-40B4-BE49-F238E27FC236}">
                <a16:creationId xmlns:a16="http://schemas.microsoft.com/office/drawing/2014/main" id="{E8663A3A-C3EF-4E64-957E-A717760750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014932"/>
          </a:xfrm>
        </p:spPr>
        <p:txBody>
          <a:bodyPr>
            <a:normAutofit/>
          </a:bodyPr>
          <a:lstStyle/>
          <a:p>
            <a:r>
              <a:rPr lang="pt-BR" sz="2800" b="1" dirty="0">
                <a:latin typeface="Roboto"/>
              </a:rPr>
              <a:t>Unidade 8</a:t>
            </a:r>
          </a:p>
          <a:p>
            <a:r>
              <a:rPr lang="pt-BR" sz="2800" dirty="0">
                <a:latin typeface="Roboto"/>
              </a:rPr>
              <a:t>Estatística e probabilidade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2</a:t>
            </a:fld>
            <a:endParaRPr lang="pt-BR"/>
          </a:p>
        </p:txBody>
      </p:sp>
      <p:pic>
        <p:nvPicPr>
          <p:cNvPr id="6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96300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7999" y="76172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44" name="Retângulo 43">
            <a:extLst>
              <a:ext uri="{FF2B5EF4-FFF2-40B4-BE49-F238E27FC236}">
                <a16:creationId xmlns:a16="http://schemas.microsoft.com/office/drawing/2014/main" id="{37A53B2C-05A1-48C5-821A-161AD2540909}"/>
              </a:ext>
            </a:extLst>
          </p:cNvPr>
          <p:cNvSpPr/>
          <p:nvPr/>
        </p:nvSpPr>
        <p:spPr>
          <a:xfrm>
            <a:off x="580724" y="1434017"/>
            <a:ext cx="1103055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 Estatística é a parte da Matemática que realiza coleta, análise, interpretação e apresentação de dados com o intuito de fazer projeções e estimativas.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0824BEA-6C15-4180-9F58-70EDBC1FA6D7}"/>
              </a:ext>
            </a:extLst>
          </p:cNvPr>
          <p:cNvSpPr/>
          <p:nvPr/>
        </p:nvSpPr>
        <p:spPr>
          <a:xfrm>
            <a:off x="580724" y="3970661"/>
            <a:ext cx="10911605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 PNAD (Pesquisa Nacional por Amostra de Domicílios) e o Censo são exemplos de pesquisas estatísticas. </a:t>
            </a:r>
          </a:p>
          <a:p>
            <a:endParaRPr lang="pt-BR" sz="24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algn="l"/>
            <a:r>
              <a:rPr lang="pt-BR" sz="20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Outra pesquisa de destaque realizada pelo IBGE é o Censo Demográfico. Realizada a cada dez anos (com algumas exceções), essa pesquisa tem como objetivo identificar e coletar informações de cada domicílio brasileiro e de seus moradores.</a:t>
            </a:r>
            <a:endParaRPr lang="pt-BR" sz="2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5" name="Retângulo 44">
            <a:extLst>
              <a:ext uri="{FF2B5EF4-FFF2-40B4-BE49-F238E27FC236}">
                <a16:creationId xmlns:a16="http://schemas.microsoft.com/office/drawing/2014/main" id="{6740A014-F4BD-43A8-BCB2-F1BFB47F36F4}"/>
              </a:ext>
            </a:extLst>
          </p:cNvPr>
          <p:cNvSpPr/>
          <p:nvPr/>
        </p:nvSpPr>
        <p:spPr>
          <a:xfrm>
            <a:off x="580724" y="2451560"/>
            <a:ext cx="112789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As pesquisas estatísticas são realizadas com diferentes objetivos, como identificar características de uma população, preferência por determinadas marcas de um produto, intenções de votos em uma eleição etc.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3</a:t>
            </a:fld>
            <a:endParaRPr lang="pt-BR"/>
          </a:p>
        </p:txBody>
      </p:sp>
      <p:pic>
        <p:nvPicPr>
          <p:cNvPr id="14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21082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90896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Pesquisa estatística</a:t>
            </a:r>
          </a:p>
        </p:txBody>
      </p:sp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F420DF65-CDEB-4CAE-BD1F-7696271B5AE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25008578"/>
              </p:ext>
            </p:extLst>
          </p:nvPr>
        </p:nvGraphicFramePr>
        <p:xfrm>
          <a:off x="6200322" y="1490646"/>
          <a:ext cx="5652459" cy="46488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tângulo 2">
            <a:extLst>
              <a:ext uri="{FF2B5EF4-FFF2-40B4-BE49-F238E27FC236}">
                <a16:creationId xmlns:a16="http://schemas.microsoft.com/office/drawing/2014/main" id="{BB53CEED-8F8B-4AF3-9DBC-692938834BD9}"/>
              </a:ext>
            </a:extLst>
          </p:cNvPr>
          <p:cNvSpPr/>
          <p:nvPr/>
        </p:nvSpPr>
        <p:spPr>
          <a:xfrm>
            <a:off x="850491" y="3355258"/>
            <a:ext cx="56524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dirty="0">
                <a:latin typeface="Roboto"/>
              </a:rPr>
              <a:t>Para a realização de uma pesquisa estatística é necessário planejamento, definindo bem cada etapa.</a:t>
            </a:r>
            <a:endParaRPr lang="pt-BR" dirty="0"/>
          </a:p>
        </p:txBody>
      </p:sp>
      <p:sp>
        <p:nvSpPr>
          <p:cNvPr id="15" name="Retângulo 14">
            <a:extLst>
              <a:ext uri="{FF2B5EF4-FFF2-40B4-BE49-F238E27FC236}">
                <a16:creationId xmlns:a16="http://schemas.microsoft.com/office/drawing/2014/main" id="{4C3046F1-CF74-4784-AA8F-CE1DFA9E2104}"/>
              </a:ext>
            </a:extLst>
          </p:cNvPr>
          <p:cNvSpPr/>
          <p:nvPr/>
        </p:nvSpPr>
        <p:spPr>
          <a:xfrm rot="10800000">
            <a:off x="1342824" y="3205604"/>
            <a:ext cx="3780145" cy="45719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4F595AA8-DCF9-42A4-A638-A19C8CB52B82}"/>
              </a:ext>
            </a:extLst>
          </p:cNvPr>
          <p:cNvSpPr/>
          <p:nvPr/>
        </p:nvSpPr>
        <p:spPr>
          <a:xfrm rot="10800000" flipV="1">
            <a:off x="2075417" y="4151243"/>
            <a:ext cx="2314959" cy="47236"/>
          </a:xfrm>
          <a:prstGeom prst="rect">
            <a:avLst/>
          </a:prstGeom>
          <a:gradFill flip="none" rotWithShape="1">
            <a:gsLst>
              <a:gs pos="0">
                <a:srgbClr val="FFC000">
                  <a:shade val="30000"/>
                  <a:satMod val="115000"/>
                </a:srgbClr>
              </a:gs>
              <a:gs pos="50000">
                <a:srgbClr val="FFC000">
                  <a:shade val="67500"/>
                  <a:satMod val="115000"/>
                </a:srgbClr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4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699120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>
            <a:extLst>
              <a:ext uri="{FF2B5EF4-FFF2-40B4-BE49-F238E27FC236}">
                <a16:creationId xmlns:a16="http://schemas.microsoft.com/office/drawing/2014/main" id="{65C3827A-F165-2D5E-DAE7-E1348DE920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4682" y="3435214"/>
            <a:ext cx="6001433" cy="2927350"/>
          </a:xfrm>
          <a:prstGeom prst="rect">
            <a:avLst/>
          </a:prstGeom>
        </p:spPr>
      </p:pic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85779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0824BEA-6C15-4180-9F58-70EDBC1FA6D7}"/>
              </a:ext>
            </a:extLst>
          </p:cNvPr>
          <p:cNvSpPr/>
          <p:nvPr/>
        </p:nvSpPr>
        <p:spPr>
          <a:xfrm>
            <a:off x="531929" y="1318304"/>
            <a:ext cx="1112814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Os dados coletados em uma pesquisa podem ser organizados em diferentes tipos de </a:t>
            </a:r>
            <a:r>
              <a:rPr lang="pt-BR" sz="2000" b="1" dirty="0">
                <a:latin typeface="Roboto"/>
              </a:rPr>
              <a:t>tabelas e gráficos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5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39077830-D951-738E-F29A-2C719B31089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4223" y="2135495"/>
            <a:ext cx="5746786" cy="2763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44252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73425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0824BEA-6C15-4180-9F58-70EDBC1FA6D7}"/>
              </a:ext>
            </a:extLst>
          </p:cNvPr>
          <p:cNvSpPr/>
          <p:nvPr/>
        </p:nvSpPr>
        <p:spPr>
          <a:xfrm>
            <a:off x="667512" y="1284903"/>
            <a:ext cx="1068628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Os dados coletados em uma pesquisa podem ser organizados em tabelas de </a:t>
            </a:r>
            <a:r>
              <a:rPr lang="pt-BR" sz="2000" b="1" dirty="0">
                <a:latin typeface="Roboto"/>
              </a:rPr>
              <a:t>dupla entrada </a:t>
            </a:r>
            <a:r>
              <a:rPr lang="pt-BR" sz="2000" dirty="0">
                <a:latin typeface="Roboto"/>
              </a:rPr>
              <a:t>e gráficos de </a:t>
            </a:r>
            <a:r>
              <a:rPr lang="pt-BR" sz="2000" b="1" dirty="0">
                <a:latin typeface="Roboto"/>
              </a:rPr>
              <a:t>barras duplas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6</a:t>
            </a:fld>
            <a:endParaRPr lang="pt-BR"/>
          </a:p>
        </p:txBody>
      </p:sp>
      <p:pic>
        <p:nvPicPr>
          <p:cNvPr id="11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576E1CB4-F069-4FFE-82B8-8D73A24C89D1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895" r="3656" b="16269"/>
          <a:stretch/>
        </p:blipFill>
        <p:spPr>
          <a:xfrm>
            <a:off x="6628651" y="2193357"/>
            <a:ext cx="5269391" cy="3161643"/>
          </a:xfrm>
          <a:prstGeom prst="rect">
            <a:avLst/>
          </a:prstGeom>
        </p:spPr>
      </p:pic>
      <p:pic>
        <p:nvPicPr>
          <p:cNvPr id="14" name="Imagem 13">
            <a:extLst>
              <a:ext uri="{FF2B5EF4-FFF2-40B4-BE49-F238E27FC236}">
                <a16:creationId xmlns:a16="http://schemas.microsoft.com/office/drawing/2014/main" id="{3DC6FA66-0720-AB19-49FB-7D57E60C9470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11776" b="18971"/>
          <a:stretch/>
        </p:blipFill>
        <p:spPr>
          <a:xfrm>
            <a:off x="523033" y="2715717"/>
            <a:ext cx="5647722" cy="2468931"/>
          </a:xfrm>
          <a:prstGeom prst="rect">
            <a:avLst/>
          </a:prstGeom>
        </p:spPr>
      </p:pic>
      <p:sp>
        <p:nvSpPr>
          <p:cNvPr id="15" name="CaixaDeTexto 14">
            <a:extLst>
              <a:ext uri="{FF2B5EF4-FFF2-40B4-BE49-F238E27FC236}">
                <a16:creationId xmlns:a16="http://schemas.microsoft.com/office/drawing/2014/main" id="{47760A09-59B5-7D78-22DA-80D5D68F5B62}"/>
              </a:ext>
            </a:extLst>
          </p:cNvPr>
          <p:cNvSpPr txBox="1"/>
          <p:nvPr/>
        </p:nvSpPr>
        <p:spPr>
          <a:xfrm>
            <a:off x="523033" y="5296098"/>
            <a:ext cx="52693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Fonte: MONTHLY ranking of women in national parliaments. </a:t>
            </a:r>
            <a:r>
              <a:rPr lang="en-US" sz="1000" b="1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IPU </a:t>
            </a:r>
            <a:r>
              <a:rPr lang="en-US" sz="1000" b="1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Parline</a:t>
            </a:r>
            <a:r>
              <a:rPr lang="en-US" sz="1000" b="1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000" b="0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Genebra</a:t>
            </a:r>
            <a:r>
              <a:rPr lang="en-US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c2022.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Disponível em: https://data.ipu.org/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women-ranking?month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=4&amp;year=2021.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Acesso em: 2 ago. 2022.</a:t>
            </a:r>
            <a:endParaRPr lang="pt-BR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ED62953-9981-9C03-F114-03F99E578A81}"/>
              </a:ext>
            </a:extLst>
          </p:cNvPr>
          <p:cNvSpPr txBox="1"/>
          <p:nvPr/>
        </p:nvSpPr>
        <p:spPr>
          <a:xfrm>
            <a:off x="6841242" y="5355000"/>
            <a:ext cx="5269391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Fonte: MONTHLY ranking of women in national parliaments. </a:t>
            </a:r>
            <a:r>
              <a:rPr lang="en-US" sz="1000" b="1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IPU </a:t>
            </a:r>
            <a:r>
              <a:rPr lang="en-US" sz="1000" b="1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Parline</a:t>
            </a:r>
            <a:r>
              <a:rPr lang="en-US" sz="1000" b="1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  <a:r>
              <a:rPr lang="en-US" sz="1000" b="0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Genebra</a:t>
            </a:r>
            <a:r>
              <a:rPr lang="en-US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c2022.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Disponível em: https://data.ipu.org/</a:t>
            </a:r>
            <a:r>
              <a:rPr lang="pt-BR" sz="1000" b="0" i="0" u="none" strike="noStrike" baseline="0" dirty="0" err="1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women-ranking?month</a:t>
            </a:r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=4&amp;year=2021.</a:t>
            </a:r>
          </a:p>
          <a:p>
            <a:pPr algn="l"/>
            <a:r>
              <a:rPr lang="pt-BR" sz="10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Acesso em: 2 ago. 2022.</a:t>
            </a:r>
            <a:endParaRPr lang="pt-BR" sz="10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0977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268944" y="644141"/>
            <a:ext cx="529168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0824BEA-6C15-4180-9F58-70EDBC1FA6D7}"/>
              </a:ext>
            </a:extLst>
          </p:cNvPr>
          <p:cNvSpPr/>
          <p:nvPr/>
        </p:nvSpPr>
        <p:spPr>
          <a:xfrm>
            <a:off x="465906" y="1268624"/>
            <a:ext cx="1152565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Os dados coletados em uma pesquisa também podem ser organizados em </a:t>
            </a:r>
            <a:r>
              <a:rPr lang="pt-BR" sz="2000" b="1" dirty="0">
                <a:latin typeface="Roboto"/>
              </a:rPr>
              <a:t>gráficos de segmentos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7</a:t>
            </a:fld>
            <a:endParaRPr lang="pt-BR"/>
          </a:p>
        </p:txBody>
      </p:sp>
      <p:pic>
        <p:nvPicPr>
          <p:cNvPr id="9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-14111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97A8CE87-963E-6599-A6BC-3BBC24F51C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3442" y="2196940"/>
            <a:ext cx="9321413" cy="307809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5AF14FEE-D625-0EFB-FF02-D4EE4093CCCC}"/>
              </a:ext>
            </a:extLst>
          </p:cNvPr>
          <p:cNvSpPr txBox="1"/>
          <p:nvPr/>
        </p:nvSpPr>
        <p:spPr>
          <a:xfrm>
            <a:off x="1845100" y="5253191"/>
            <a:ext cx="87672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Elaborado com base em: BRASIL. Ministério da Ciência, Tecnologia e Inovações. Instituto Nacional de Pesquisas Espaciais. </a:t>
            </a:r>
            <a:r>
              <a:rPr lang="pt-BR" sz="1200" b="1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PRODES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: Monitoramento do desmatamento da Floresta Amazônica brasileira. São José dos Campos: INPE, 2021. Disponível em: http://www.obt.inpe.br/OBT/assuntos/programas/</a:t>
            </a:r>
            <a:r>
              <a:rPr lang="pt-BR" sz="12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amazonia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/</a:t>
            </a:r>
            <a:r>
              <a:rPr lang="pt-BR" sz="1200" b="0" i="0" u="none" strike="noStrike" baseline="0" dirty="0" err="1">
                <a:latin typeface="Roboto" panose="02000000000000000000" pitchFamily="2" charset="0"/>
                <a:ea typeface="Roboto" panose="02000000000000000000" pitchFamily="2" charset="0"/>
              </a:rPr>
              <a:t>prodes</a:t>
            </a:r>
            <a:r>
              <a:rPr lang="pt-BR" sz="1200" b="0" i="0" u="none" strike="noStrike" baseline="0" dirty="0">
                <a:latin typeface="Roboto" panose="02000000000000000000" pitchFamily="2" charset="0"/>
                <a:ea typeface="Roboto" panose="02000000000000000000" pitchFamily="2" charset="0"/>
              </a:rPr>
              <a:t>. Acesso em: 7 ago. 2022.</a:t>
            </a:r>
            <a:endParaRPr lang="pt-BR" sz="7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519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D4A30154-1E74-4991-898F-569125C0FAE3}"/>
              </a:ext>
            </a:extLst>
          </p:cNvPr>
          <p:cNvSpPr/>
          <p:nvPr/>
        </p:nvSpPr>
        <p:spPr>
          <a:xfrm>
            <a:off x="3048000" y="64227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Estatística</a:t>
            </a:r>
          </a:p>
        </p:txBody>
      </p:sp>
      <p:sp>
        <p:nvSpPr>
          <p:cNvPr id="31" name="Retângulo 30">
            <a:extLst>
              <a:ext uri="{FF2B5EF4-FFF2-40B4-BE49-F238E27FC236}">
                <a16:creationId xmlns:a16="http://schemas.microsoft.com/office/drawing/2014/main" id="{20824BEA-6C15-4180-9F58-70EDBC1FA6D7}"/>
              </a:ext>
            </a:extLst>
          </p:cNvPr>
          <p:cNvSpPr/>
          <p:nvPr/>
        </p:nvSpPr>
        <p:spPr>
          <a:xfrm>
            <a:off x="591004" y="1268794"/>
            <a:ext cx="106622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Os dados coletados em uma pesquisa também podem ser organizados em </a:t>
            </a:r>
            <a:r>
              <a:rPr lang="pt-BR" sz="2000" b="1" dirty="0">
                <a:latin typeface="Roboto"/>
              </a:rPr>
              <a:t>gráficos de setores</a:t>
            </a:r>
            <a:r>
              <a:rPr lang="pt-BR" sz="2000" dirty="0">
                <a:latin typeface="Roboto"/>
              </a:rPr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8</a:t>
            </a:fld>
            <a:endParaRPr lang="pt-BR"/>
          </a:p>
        </p:txBody>
      </p:sp>
      <p:pic>
        <p:nvPicPr>
          <p:cNvPr id="10" name="Google Shape;67;p15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89E4B535-3649-4FA6-2E21-DC6AF5671F3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937"/>
          <a:stretch/>
        </p:blipFill>
        <p:spPr>
          <a:xfrm>
            <a:off x="2896896" y="1856251"/>
            <a:ext cx="6529578" cy="379095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F5E6640A-829B-0AED-F947-E8FCB5131772}"/>
              </a:ext>
            </a:extLst>
          </p:cNvPr>
          <p:cNvSpPr txBox="1"/>
          <p:nvPr/>
        </p:nvSpPr>
        <p:spPr>
          <a:xfrm>
            <a:off x="2831211" y="5647201"/>
            <a:ext cx="666094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pt-BR" sz="12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Fonte: ANÁLISE das emissões brasileiras de gases de efeito estufa e suas implicações para as metas climáticas do Brasil 1970 - 2020. </a:t>
            </a:r>
            <a:r>
              <a:rPr lang="pt-BR" sz="1200" b="1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SEEG</a:t>
            </a:r>
            <a:r>
              <a:rPr lang="pt-BR" sz="1200" b="0" i="0" u="none" strike="noStrike" baseline="0" dirty="0">
                <a:solidFill>
                  <a:srgbClr val="2F2F2E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 São Paulo, [2021?]. Disponível em: https://energiaeambiente.org.br/produto/analise-das-emissoesbrasileiras-de-gases-de-efeito-estufae-suas-implicacoes-para-as-metasclimaticas-do-brasil-1970-2020. Acesso em: 25 jul. 2022.</a:t>
            </a:r>
            <a:endParaRPr lang="pt-BR" sz="400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00498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>
            <a:extLst>
              <a:ext uri="{FF2B5EF4-FFF2-40B4-BE49-F238E27FC236}">
                <a16:creationId xmlns:a16="http://schemas.microsoft.com/office/drawing/2014/main" id="{2CC50ED2-8EDE-4857-9633-0A3B7975DAB6}"/>
              </a:ext>
            </a:extLst>
          </p:cNvPr>
          <p:cNvSpPr/>
          <p:nvPr/>
        </p:nvSpPr>
        <p:spPr>
          <a:xfrm>
            <a:off x="4" y="-1971"/>
            <a:ext cx="265467" cy="6859972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6" name="Retângulo 55">
            <a:extLst>
              <a:ext uri="{FF2B5EF4-FFF2-40B4-BE49-F238E27FC236}">
                <a16:creationId xmlns:a16="http://schemas.microsoft.com/office/drawing/2014/main" id="{4D0D378C-7BFD-4F37-ABDD-FBA43B73271D}"/>
              </a:ext>
            </a:extLst>
          </p:cNvPr>
          <p:cNvSpPr/>
          <p:nvPr/>
        </p:nvSpPr>
        <p:spPr>
          <a:xfrm>
            <a:off x="3048000" y="658828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sz="2800" dirty="0">
                <a:latin typeface="Roboto"/>
              </a:rPr>
              <a:t>Probabilidade </a:t>
            </a:r>
          </a:p>
        </p:txBody>
      </p:sp>
      <p:sp>
        <p:nvSpPr>
          <p:cNvPr id="59" name="Retângulo 58">
            <a:extLst>
              <a:ext uri="{FF2B5EF4-FFF2-40B4-BE49-F238E27FC236}">
                <a16:creationId xmlns:a16="http://schemas.microsoft.com/office/drawing/2014/main" id="{8D9E6BA0-3B37-4790-B68C-8CD8908A5B86}"/>
              </a:ext>
            </a:extLst>
          </p:cNvPr>
          <p:cNvSpPr/>
          <p:nvPr/>
        </p:nvSpPr>
        <p:spPr>
          <a:xfrm>
            <a:off x="495390" y="1324995"/>
            <a:ext cx="100797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2000" dirty="0">
                <a:latin typeface="Roboto"/>
              </a:rPr>
              <a:t>A probabilidade de ocorrência de um evento pode expressa por meio de uma fração.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30F4AED4-E669-407B-B2B0-7514801719B3}"/>
                  </a:ext>
                </a:extLst>
              </p:cNvPr>
              <p:cNvSpPr/>
              <p:nvPr/>
            </p:nvSpPr>
            <p:spPr>
              <a:xfrm>
                <a:off x="475482" y="2413189"/>
                <a:ext cx="11241036" cy="26387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2000" dirty="0">
                    <a:latin typeface="Roboto"/>
                  </a:rPr>
                  <a:t>Vítor colocou em uma caixa 8 bolas de gude coloridas de mesmo tamanho, sendo 6 amarelas e 3 azuis. Se ele pegar uma bola qualquer, qual a probabilidade de a bola ser amarela?</a:t>
                </a:r>
              </a:p>
              <a:p>
                <a:endParaRPr lang="pt-BR" sz="2000" dirty="0">
                  <a:latin typeface="Roboto"/>
                </a:endParaRPr>
              </a:p>
              <a:p>
                <a:r>
                  <a:rPr lang="pt-BR" sz="2000" dirty="0">
                    <a:latin typeface="Roboto"/>
                  </a:rPr>
                  <a:t>A probabilidade de a bola ser amarela é de 5 em 8, ou seja,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pt-BR" sz="320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pt-BR" sz="3200" b="0" i="1" smtClean="0"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r>
                  <a:rPr lang="pt-BR" sz="2000" dirty="0">
                    <a:latin typeface="Roboto"/>
                  </a:rPr>
                  <a:t>.</a:t>
                </a:r>
              </a:p>
              <a:p>
                <a:endParaRPr lang="pt-BR" sz="2000" dirty="0">
                  <a:latin typeface="Roboto"/>
                </a:endParaRPr>
              </a:p>
              <a:p>
                <a:r>
                  <a:rPr lang="pt-BR" sz="2000" dirty="0">
                    <a:latin typeface="Roboto"/>
                  </a:rPr>
                  <a:t>Também podemos expressar essa probabilidade por meio de um número racional na forma decimal ou porcentual:</a:t>
                </a:r>
              </a:p>
            </p:txBody>
          </p:sp>
        </mc:Choice>
        <mc:Fallback xmlns="">
          <p:sp>
            <p:nvSpPr>
              <p:cNvPr id="4" name="Retângulo 3">
                <a:extLst>
                  <a:ext uri="{FF2B5EF4-FFF2-40B4-BE49-F238E27FC236}">
                    <a16:creationId xmlns:a16="http://schemas.microsoft.com/office/drawing/2014/main" id="{30F4AED4-E669-407B-B2B0-7514801719B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482" y="2413189"/>
                <a:ext cx="11241036" cy="2638799"/>
              </a:xfrm>
              <a:prstGeom prst="rect">
                <a:avLst/>
              </a:prstGeom>
              <a:blipFill>
                <a:blip r:embed="rId2"/>
                <a:stretch>
                  <a:fillRect l="-597" t="-1155" r="-325" b="-3233"/>
                </a:stretch>
              </a:blipFill>
            </p:spPr>
            <p:txBody>
              <a:bodyPr/>
              <a:lstStyle/>
              <a:p>
                <a:r>
                  <a:rPr lang="pt-B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tângulo 9">
            <a:extLst>
              <a:ext uri="{FF2B5EF4-FFF2-40B4-BE49-F238E27FC236}">
                <a16:creationId xmlns:a16="http://schemas.microsoft.com/office/drawing/2014/main" id="{E99285E0-BA5C-405A-9CEF-9EE20F8EB643}"/>
              </a:ext>
            </a:extLst>
          </p:cNvPr>
          <p:cNvSpPr/>
          <p:nvPr/>
        </p:nvSpPr>
        <p:spPr>
          <a:xfrm>
            <a:off x="490716" y="1947227"/>
            <a:ext cx="123303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>
                <a:latin typeface="Roboto"/>
              </a:rPr>
              <a:t>Exemplo:</a:t>
            </a:r>
            <a:endParaRPr lang="pt-BR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C7F00C-2275-4886-B8AE-3FC82F8469DF}" type="slidenum">
              <a:rPr lang="pt-BR" smtClean="0"/>
              <a:t>9</a:t>
            </a:fld>
            <a:endParaRPr lang="pt-BR"/>
          </a:p>
        </p:txBody>
      </p:sp>
      <p:pic>
        <p:nvPicPr>
          <p:cNvPr id="13" name="Google Shape;67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561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m 4">
            <a:extLst>
              <a:ext uri="{FF2B5EF4-FFF2-40B4-BE49-F238E27FC236}">
                <a16:creationId xmlns:a16="http://schemas.microsoft.com/office/drawing/2014/main" id="{95BAB06F-2D03-BA28-9F20-8881588D34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92080" y="4810838"/>
            <a:ext cx="5141024" cy="1781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85794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11092</TotalTime>
  <Words>547</Words>
  <Application>Microsoft Office PowerPoint</Application>
  <PresentationFormat>Widescreen</PresentationFormat>
  <Paragraphs>49</Paragraphs>
  <Slides>9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Roboto</vt:lpstr>
      <vt:lpstr>Tema do Office</vt:lpstr>
      <vt:lpstr>Apresentação do PowerPoint</vt:lpstr>
      <vt:lpstr>Matemática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Matemática</dc:title>
  <dc:creator>Diogo Martins Gonçalves Morais</dc:creator>
  <cp:lastModifiedBy> </cp:lastModifiedBy>
  <cp:revision>171</cp:revision>
  <dcterms:created xsi:type="dcterms:W3CDTF">2019-03-06T17:56:01Z</dcterms:created>
  <dcterms:modified xsi:type="dcterms:W3CDTF">2023-06-02T19:08:08Z</dcterms:modified>
</cp:coreProperties>
</file>