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9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54" clrIdx="0"/>
  <p:cmAuthor id="1" name="Lilian Semenichin Nogueira" initials="LSN" lastIdx="35" clrIdx="1"/>
  <p:cmAuthor id="2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CC6600"/>
    <a:srgbClr val="FDB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870505-49AB-4457-BA07-0E9B97C6CD00}" v="9" dt="2023-05-17T13:16:53.8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456" autoAdjust="0"/>
    <p:restoredTop sz="93969" autoAdjust="0"/>
  </p:normalViewPr>
  <p:slideViewPr>
    <p:cSldViewPr snapToGrid="0">
      <p:cViewPr varScale="1">
        <p:scale>
          <a:sx n="72" d="100"/>
          <a:sy n="72" d="100"/>
        </p:scale>
        <p:origin x="31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DC1395-1514-4B8E-B7D7-BDFB35E3B901}" type="doc">
      <dgm:prSet loTypeId="urn:microsoft.com/office/officeart/2005/8/layout/process5" loCatId="process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pt-BR"/>
        </a:p>
      </dgm:t>
    </dgm:pt>
    <dgm:pt modelId="{8AB4E230-D17F-4EEA-B6FF-BD7385E2F5FF}">
      <dgm:prSet phldrT="[Texto]"/>
      <dgm:spPr/>
      <dgm:t>
        <a:bodyPr/>
        <a:lstStyle/>
        <a:p>
          <a:r>
            <a:rPr lang="pt-BR" dirty="0">
              <a:solidFill>
                <a:srgbClr val="000000"/>
              </a:solidFill>
            </a:rPr>
            <a:t>Elaboração do questionário</a:t>
          </a:r>
        </a:p>
      </dgm:t>
    </dgm:pt>
    <dgm:pt modelId="{884412B0-4543-4B43-841D-6B65399C5CE2}" type="parTrans" cxnId="{430EEA91-1E36-41A6-8808-6C6B710E9D9A}">
      <dgm:prSet/>
      <dgm:spPr/>
      <dgm:t>
        <a:bodyPr/>
        <a:lstStyle/>
        <a:p>
          <a:endParaRPr lang="pt-BR"/>
        </a:p>
      </dgm:t>
    </dgm:pt>
    <dgm:pt modelId="{C3A77DD9-E3AD-4663-B7A3-E89A1BFE03E2}" type="sibTrans" cxnId="{430EEA91-1E36-41A6-8808-6C6B710E9D9A}">
      <dgm:prSet/>
      <dgm:spPr/>
      <dgm:t>
        <a:bodyPr/>
        <a:lstStyle/>
        <a:p>
          <a:endParaRPr lang="pt-BR"/>
        </a:p>
      </dgm:t>
    </dgm:pt>
    <dgm:pt modelId="{2BF52222-31B7-43DB-BD31-B036318ABBF0}">
      <dgm:prSet phldrT="[Texto]"/>
      <dgm:spPr/>
      <dgm:t>
        <a:bodyPr/>
        <a:lstStyle/>
        <a:p>
          <a:r>
            <a:rPr lang="pt-BR" dirty="0">
              <a:solidFill>
                <a:srgbClr val="000000"/>
              </a:solidFill>
            </a:rPr>
            <a:t>Definição da amostra</a:t>
          </a:r>
        </a:p>
      </dgm:t>
    </dgm:pt>
    <dgm:pt modelId="{2C365D86-8D44-4518-8093-336E69D941DE}" type="parTrans" cxnId="{00662EA3-0083-4E5E-B8FB-7A0042C8BCB1}">
      <dgm:prSet/>
      <dgm:spPr/>
      <dgm:t>
        <a:bodyPr/>
        <a:lstStyle/>
        <a:p>
          <a:endParaRPr lang="pt-BR"/>
        </a:p>
      </dgm:t>
    </dgm:pt>
    <dgm:pt modelId="{404273D9-455B-4B85-AA33-494E3DCD8472}" type="sibTrans" cxnId="{00662EA3-0083-4E5E-B8FB-7A0042C8BCB1}">
      <dgm:prSet/>
      <dgm:spPr/>
      <dgm:t>
        <a:bodyPr/>
        <a:lstStyle/>
        <a:p>
          <a:endParaRPr lang="pt-BR"/>
        </a:p>
      </dgm:t>
    </dgm:pt>
    <dgm:pt modelId="{DFAAC93C-CBD1-4D1B-99B8-04B396B95B96}">
      <dgm:prSet phldrT="[Texto]"/>
      <dgm:spPr/>
      <dgm:t>
        <a:bodyPr/>
        <a:lstStyle/>
        <a:p>
          <a:r>
            <a:rPr lang="pt-BR" dirty="0">
              <a:solidFill>
                <a:srgbClr val="000000"/>
              </a:solidFill>
            </a:rPr>
            <a:t>Coleta de dados</a:t>
          </a:r>
        </a:p>
      </dgm:t>
    </dgm:pt>
    <dgm:pt modelId="{9C9686B6-C652-47E1-8E5C-57EA419090F9}" type="parTrans" cxnId="{EE9EA025-C624-44AA-B41B-739E820412B9}">
      <dgm:prSet/>
      <dgm:spPr/>
      <dgm:t>
        <a:bodyPr/>
        <a:lstStyle/>
        <a:p>
          <a:endParaRPr lang="pt-BR"/>
        </a:p>
      </dgm:t>
    </dgm:pt>
    <dgm:pt modelId="{4AA319BD-D1C4-42B1-AEB0-599B95F33994}" type="sibTrans" cxnId="{EE9EA025-C624-44AA-B41B-739E820412B9}">
      <dgm:prSet/>
      <dgm:spPr/>
      <dgm:t>
        <a:bodyPr/>
        <a:lstStyle/>
        <a:p>
          <a:endParaRPr lang="pt-BR"/>
        </a:p>
      </dgm:t>
    </dgm:pt>
    <dgm:pt modelId="{5623D508-5611-48BB-9C3A-1E940C1C8156}">
      <dgm:prSet phldrT="[Texto]"/>
      <dgm:spPr/>
      <dgm:t>
        <a:bodyPr/>
        <a:lstStyle/>
        <a:p>
          <a:r>
            <a:rPr lang="pt-BR" dirty="0">
              <a:solidFill>
                <a:srgbClr val="000000"/>
              </a:solidFill>
            </a:rPr>
            <a:t>Organização dos dados</a:t>
          </a:r>
        </a:p>
      </dgm:t>
    </dgm:pt>
    <dgm:pt modelId="{8756C798-EA97-4B09-A31B-D5F63216798B}" type="parTrans" cxnId="{595DE8D8-2799-42AA-9EAC-EF12C36CAAF5}">
      <dgm:prSet/>
      <dgm:spPr/>
      <dgm:t>
        <a:bodyPr/>
        <a:lstStyle/>
        <a:p>
          <a:endParaRPr lang="pt-BR"/>
        </a:p>
      </dgm:t>
    </dgm:pt>
    <dgm:pt modelId="{F14F0644-B822-4B5B-8839-47081C4CB0B4}" type="sibTrans" cxnId="{595DE8D8-2799-42AA-9EAC-EF12C36CAAF5}">
      <dgm:prSet/>
      <dgm:spPr/>
      <dgm:t>
        <a:bodyPr/>
        <a:lstStyle/>
        <a:p>
          <a:endParaRPr lang="pt-BR"/>
        </a:p>
      </dgm:t>
    </dgm:pt>
    <dgm:pt modelId="{149D0BAE-E5C8-494D-8B58-11D509535A70}">
      <dgm:prSet phldrT="[Texto]"/>
      <dgm:spPr/>
      <dgm:t>
        <a:bodyPr/>
        <a:lstStyle/>
        <a:p>
          <a:r>
            <a:rPr lang="pt-BR" dirty="0">
              <a:solidFill>
                <a:srgbClr val="000000"/>
              </a:solidFill>
            </a:rPr>
            <a:t>Apresentação dos resultados</a:t>
          </a:r>
        </a:p>
      </dgm:t>
    </dgm:pt>
    <dgm:pt modelId="{DFFB95A6-ABFB-4100-8A24-577152567C5A}" type="parTrans" cxnId="{D9B4E024-44F5-4BCF-8B93-C1A8F0E2D846}">
      <dgm:prSet/>
      <dgm:spPr/>
      <dgm:t>
        <a:bodyPr/>
        <a:lstStyle/>
        <a:p>
          <a:endParaRPr lang="pt-BR"/>
        </a:p>
      </dgm:t>
    </dgm:pt>
    <dgm:pt modelId="{52BA4518-F8D4-465F-B983-1B3723ADE6BF}" type="sibTrans" cxnId="{D9B4E024-44F5-4BCF-8B93-C1A8F0E2D846}">
      <dgm:prSet/>
      <dgm:spPr/>
      <dgm:t>
        <a:bodyPr/>
        <a:lstStyle/>
        <a:p>
          <a:endParaRPr lang="pt-BR"/>
        </a:p>
      </dgm:t>
    </dgm:pt>
    <dgm:pt modelId="{E1725D30-B172-43FB-A20A-0E9892CB499B}" type="pres">
      <dgm:prSet presAssocID="{42DC1395-1514-4B8E-B7D7-BDFB35E3B901}" presName="diagram" presStyleCnt="0">
        <dgm:presLayoutVars>
          <dgm:dir/>
          <dgm:resizeHandles val="exact"/>
        </dgm:presLayoutVars>
      </dgm:prSet>
      <dgm:spPr/>
    </dgm:pt>
    <dgm:pt modelId="{E0C5E22E-911C-4DFB-A068-0B6291280ECD}" type="pres">
      <dgm:prSet presAssocID="{8AB4E230-D17F-4EEA-B6FF-BD7385E2F5FF}" presName="node" presStyleLbl="node1" presStyleIdx="0" presStyleCnt="5">
        <dgm:presLayoutVars>
          <dgm:bulletEnabled val="1"/>
        </dgm:presLayoutVars>
      </dgm:prSet>
      <dgm:spPr/>
    </dgm:pt>
    <dgm:pt modelId="{B59C594A-F26D-4B96-BEE5-E8DFABC37BF6}" type="pres">
      <dgm:prSet presAssocID="{C3A77DD9-E3AD-4663-B7A3-E89A1BFE03E2}" presName="sibTrans" presStyleLbl="sibTrans2D1" presStyleIdx="0" presStyleCnt="4"/>
      <dgm:spPr/>
    </dgm:pt>
    <dgm:pt modelId="{30E17535-06E8-467C-A62A-2D76E7E63905}" type="pres">
      <dgm:prSet presAssocID="{C3A77DD9-E3AD-4663-B7A3-E89A1BFE03E2}" presName="connectorText" presStyleLbl="sibTrans2D1" presStyleIdx="0" presStyleCnt="4"/>
      <dgm:spPr/>
    </dgm:pt>
    <dgm:pt modelId="{A4B5AD20-6EE3-46B9-BC29-75CAA85A95F5}" type="pres">
      <dgm:prSet presAssocID="{2BF52222-31B7-43DB-BD31-B036318ABBF0}" presName="node" presStyleLbl="node1" presStyleIdx="1" presStyleCnt="5">
        <dgm:presLayoutVars>
          <dgm:bulletEnabled val="1"/>
        </dgm:presLayoutVars>
      </dgm:prSet>
      <dgm:spPr/>
    </dgm:pt>
    <dgm:pt modelId="{67ACBE2C-ECAF-48DD-B890-CD3EA1EE95F9}" type="pres">
      <dgm:prSet presAssocID="{404273D9-455B-4B85-AA33-494E3DCD8472}" presName="sibTrans" presStyleLbl="sibTrans2D1" presStyleIdx="1" presStyleCnt="4"/>
      <dgm:spPr/>
    </dgm:pt>
    <dgm:pt modelId="{E2D3E8BC-4010-4F32-BF20-66928EFAABC9}" type="pres">
      <dgm:prSet presAssocID="{404273D9-455B-4B85-AA33-494E3DCD8472}" presName="connectorText" presStyleLbl="sibTrans2D1" presStyleIdx="1" presStyleCnt="4"/>
      <dgm:spPr/>
    </dgm:pt>
    <dgm:pt modelId="{C8D5D9EC-0690-48CC-80AB-13389CDE1AE5}" type="pres">
      <dgm:prSet presAssocID="{DFAAC93C-CBD1-4D1B-99B8-04B396B95B96}" presName="node" presStyleLbl="node1" presStyleIdx="2" presStyleCnt="5">
        <dgm:presLayoutVars>
          <dgm:bulletEnabled val="1"/>
        </dgm:presLayoutVars>
      </dgm:prSet>
      <dgm:spPr/>
    </dgm:pt>
    <dgm:pt modelId="{45015DD3-CB9B-4D21-AA4B-270521D233DE}" type="pres">
      <dgm:prSet presAssocID="{4AA319BD-D1C4-42B1-AEB0-599B95F33994}" presName="sibTrans" presStyleLbl="sibTrans2D1" presStyleIdx="2" presStyleCnt="4"/>
      <dgm:spPr/>
    </dgm:pt>
    <dgm:pt modelId="{5AD2F068-9415-4F0B-A06E-5D8CFD87DC66}" type="pres">
      <dgm:prSet presAssocID="{4AA319BD-D1C4-42B1-AEB0-599B95F33994}" presName="connectorText" presStyleLbl="sibTrans2D1" presStyleIdx="2" presStyleCnt="4"/>
      <dgm:spPr/>
    </dgm:pt>
    <dgm:pt modelId="{2515282F-57A0-49AF-8FE2-A024A78A4C5D}" type="pres">
      <dgm:prSet presAssocID="{5623D508-5611-48BB-9C3A-1E940C1C8156}" presName="node" presStyleLbl="node1" presStyleIdx="3" presStyleCnt="5">
        <dgm:presLayoutVars>
          <dgm:bulletEnabled val="1"/>
        </dgm:presLayoutVars>
      </dgm:prSet>
      <dgm:spPr/>
    </dgm:pt>
    <dgm:pt modelId="{7C3A34BC-6010-414F-913A-99AF6366388D}" type="pres">
      <dgm:prSet presAssocID="{F14F0644-B822-4B5B-8839-47081C4CB0B4}" presName="sibTrans" presStyleLbl="sibTrans2D1" presStyleIdx="3" presStyleCnt="4"/>
      <dgm:spPr/>
    </dgm:pt>
    <dgm:pt modelId="{87057029-D40C-4917-9C36-84D155AB2E65}" type="pres">
      <dgm:prSet presAssocID="{F14F0644-B822-4B5B-8839-47081C4CB0B4}" presName="connectorText" presStyleLbl="sibTrans2D1" presStyleIdx="3" presStyleCnt="4"/>
      <dgm:spPr/>
    </dgm:pt>
    <dgm:pt modelId="{E0CA63B1-4F90-494C-BF19-442D03F7376A}" type="pres">
      <dgm:prSet presAssocID="{149D0BAE-E5C8-494D-8B58-11D509535A70}" presName="node" presStyleLbl="node1" presStyleIdx="4" presStyleCnt="5">
        <dgm:presLayoutVars>
          <dgm:bulletEnabled val="1"/>
        </dgm:presLayoutVars>
      </dgm:prSet>
      <dgm:spPr/>
    </dgm:pt>
  </dgm:ptLst>
  <dgm:cxnLst>
    <dgm:cxn modelId="{83F38612-76FE-4ED2-8E51-CDADC6E19C4A}" type="presOf" srcId="{C3A77DD9-E3AD-4663-B7A3-E89A1BFE03E2}" destId="{B59C594A-F26D-4B96-BEE5-E8DFABC37BF6}" srcOrd="0" destOrd="0" presId="urn:microsoft.com/office/officeart/2005/8/layout/process5"/>
    <dgm:cxn modelId="{D9B4E024-44F5-4BCF-8B93-C1A8F0E2D846}" srcId="{42DC1395-1514-4B8E-B7D7-BDFB35E3B901}" destId="{149D0BAE-E5C8-494D-8B58-11D509535A70}" srcOrd="4" destOrd="0" parTransId="{DFFB95A6-ABFB-4100-8A24-577152567C5A}" sibTransId="{52BA4518-F8D4-465F-B983-1B3723ADE6BF}"/>
    <dgm:cxn modelId="{EE9EA025-C624-44AA-B41B-739E820412B9}" srcId="{42DC1395-1514-4B8E-B7D7-BDFB35E3B901}" destId="{DFAAC93C-CBD1-4D1B-99B8-04B396B95B96}" srcOrd="2" destOrd="0" parTransId="{9C9686B6-C652-47E1-8E5C-57EA419090F9}" sibTransId="{4AA319BD-D1C4-42B1-AEB0-599B95F33994}"/>
    <dgm:cxn modelId="{0606D938-D928-4BE9-8E90-C0C87A6A4C96}" type="presOf" srcId="{404273D9-455B-4B85-AA33-494E3DCD8472}" destId="{67ACBE2C-ECAF-48DD-B890-CD3EA1EE95F9}" srcOrd="0" destOrd="0" presId="urn:microsoft.com/office/officeart/2005/8/layout/process5"/>
    <dgm:cxn modelId="{95ADF65E-56BD-463A-B3CC-E3E3E8B3843E}" type="presOf" srcId="{4AA319BD-D1C4-42B1-AEB0-599B95F33994}" destId="{45015DD3-CB9B-4D21-AA4B-270521D233DE}" srcOrd="0" destOrd="0" presId="urn:microsoft.com/office/officeart/2005/8/layout/process5"/>
    <dgm:cxn modelId="{D8801043-C98E-4B29-ACF3-FCDB0ED33C3C}" type="presOf" srcId="{F14F0644-B822-4B5B-8839-47081C4CB0B4}" destId="{7C3A34BC-6010-414F-913A-99AF6366388D}" srcOrd="0" destOrd="0" presId="urn:microsoft.com/office/officeart/2005/8/layout/process5"/>
    <dgm:cxn modelId="{5AF2E167-63C6-4F79-AEC4-D56A63456844}" type="presOf" srcId="{F14F0644-B822-4B5B-8839-47081C4CB0B4}" destId="{87057029-D40C-4917-9C36-84D155AB2E65}" srcOrd="1" destOrd="0" presId="urn:microsoft.com/office/officeart/2005/8/layout/process5"/>
    <dgm:cxn modelId="{54BBB14A-AD90-488E-BDC0-7F9314CEA3C1}" type="presOf" srcId="{5623D508-5611-48BB-9C3A-1E940C1C8156}" destId="{2515282F-57A0-49AF-8FE2-A024A78A4C5D}" srcOrd="0" destOrd="0" presId="urn:microsoft.com/office/officeart/2005/8/layout/process5"/>
    <dgm:cxn modelId="{D95B5483-719C-4D94-A615-08C36AF630DC}" type="presOf" srcId="{42DC1395-1514-4B8E-B7D7-BDFB35E3B901}" destId="{E1725D30-B172-43FB-A20A-0E9892CB499B}" srcOrd="0" destOrd="0" presId="urn:microsoft.com/office/officeart/2005/8/layout/process5"/>
    <dgm:cxn modelId="{430EEA91-1E36-41A6-8808-6C6B710E9D9A}" srcId="{42DC1395-1514-4B8E-B7D7-BDFB35E3B901}" destId="{8AB4E230-D17F-4EEA-B6FF-BD7385E2F5FF}" srcOrd="0" destOrd="0" parTransId="{884412B0-4543-4B43-841D-6B65399C5CE2}" sibTransId="{C3A77DD9-E3AD-4663-B7A3-E89A1BFE03E2}"/>
    <dgm:cxn modelId="{00662EA3-0083-4E5E-B8FB-7A0042C8BCB1}" srcId="{42DC1395-1514-4B8E-B7D7-BDFB35E3B901}" destId="{2BF52222-31B7-43DB-BD31-B036318ABBF0}" srcOrd="1" destOrd="0" parTransId="{2C365D86-8D44-4518-8093-336E69D941DE}" sibTransId="{404273D9-455B-4B85-AA33-494E3DCD8472}"/>
    <dgm:cxn modelId="{DDD296A7-DB3A-40D1-99AE-7DC6B3DF6153}" type="presOf" srcId="{4AA319BD-D1C4-42B1-AEB0-599B95F33994}" destId="{5AD2F068-9415-4F0B-A06E-5D8CFD87DC66}" srcOrd="1" destOrd="0" presId="urn:microsoft.com/office/officeart/2005/8/layout/process5"/>
    <dgm:cxn modelId="{D81258BB-AADC-49A0-95E2-8D71572CC286}" type="presOf" srcId="{C3A77DD9-E3AD-4663-B7A3-E89A1BFE03E2}" destId="{30E17535-06E8-467C-A62A-2D76E7E63905}" srcOrd="1" destOrd="0" presId="urn:microsoft.com/office/officeart/2005/8/layout/process5"/>
    <dgm:cxn modelId="{B39AF5C7-FFE3-468A-ABAB-F8E620CDA6FB}" type="presOf" srcId="{2BF52222-31B7-43DB-BD31-B036318ABBF0}" destId="{A4B5AD20-6EE3-46B9-BC29-75CAA85A95F5}" srcOrd="0" destOrd="0" presId="urn:microsoft.com/office/officeart/2005/8/layout/process5"/>
    <dgm:cxn modelId="{5A5DE5C8-3D31-4C40-9A70-4219AB704A31}" type="presOf" srcId="{149D0BAE-E5C8-494D-8B58-11D509535A70}" destId="{E0CA63B1-4F90-494C-BF19-442D03F7376A}" srcOrd="0" destOrd="0" presId="urn:microsoft.com/office/officeart/2005/8/layout/process5"/>
    <dgm:cxn modelId="{111D54D3-B7D3-4F48-968E-9429881E3F05}" type="presOf" srcId="{DFAAC93C-CBD1-4D1B-99B8-04B396B95B96}" destId="{C8D5D9EC-0690-48CC-80AB-13389CDE1AE5}" srcOrd="0" destOrd="0" presId="urn:microsoft.com/office/officeart/2005/8/layout/process5"/>
    <dgm:cxn modelId="{ADE5E6D5-6A98-47AF-A4BE-FF3FA15B416D}" type="presOf" srcId="{8AB4E230-D17F-4EEA-B6FF-BD7385E2F5FF}" destId="{E0C5E22E-911C-4DFB-A068-0B6291280ECD}" srcOrd="0" destOrd="0" presId="urn:microsoft.com/office/officeart/2005/8/layout/process5"/>
    <dgm:cxn modelId="{595DE8D8-2799-42AA-9EAC-EF12C36CAAF5}" srcId="{42DC1395-1514-4B8E-B7D7-BDFB35E3B901}" destId="{5623D508-5611-48BB-9C3A-1E940C1C8156}" srcOrd="3" destOrd="0" parTransId="{8756C798-EA97-4B09-A31B-D5F63216798B}" sibTransId="{F14F0644-B822-4B5B-8839-47081C4CB0B4}"/>
    <dgm:cxn modelId="{67577FEB-0AEC-449A-ADDB-12F7D9C9551A}" type="presOf" srcId="{404273D9-455B-4B85-AA33-494E3DCD8472}" destId="{E2D3E8BC-4010-4F32-BF20-66928EFAABC9}" srcOrd="1" destOrd="0" presId="urn:microsoft.com/office/officeart/2005/8/layout/process5"/>
    <dgm:cxn modelId="{801F2B06-CB47-477B-BC40-F13DA7956ADC}" type="presParOf" srcId="{E1725D30-B172-43FB-A20A-0E9892CB499B}" destId="{E0C5E22E-911C-4DFB-A068-0B6291280ECD}" srcOrd="0" destOrd="0" presId="urn:microsoft.com/office/officeart/2005/8/layout/process5"/>
    <dgm:cxn modelId="{A714C293-B43C-43CD-B5D2-84256CD394B6}" type="presParOf" srcId="{E1725D30-B172-43FB-A20A-0E9892CB499B}" destId="{B59C594A-F26D-4B96-BEE5-E8DFABC37BF6}" srcOrd="1" destOrd="0" presId="urn:microsoft.com/office/officeart/2005/8/layout/process5"/>
    <dgm:cxn modelId="{EA35FBEE-A2FA-4F65-B033-D36B3F211564}" type="presParOf" srcId="{B59C594A-F26D-4B96-BEE5-E8DFABC37BF6}" destId="{30E17535-06E8-467C-A62A-2D76E7E63905}" srcOrd="0" destOrd="0" presId="urn:microsoft.com/office/officeart/2005/8/layout/process5"/>
    <dgm:cxn modelId="{2F6DEDE1-66D8-400D-9258-64F65E6C4EC4}" type="presParOf" srcId="{E1725D30-B172-43FB-A20A-0E9892CB499B}" destId="{A4B5AD20-6EE3-46B9-BC29-75CAA85A95F5}" srcOrd="2" destOrd="0" presId="urn:microsoft.com/office/officeart/2005/8/layout/process5"/>
    <dgm:cxn modelId="{AD3E6CD8-3E4F-4AE1-9852-C98441374D1E}" type="presParOf" srcId="{E1725D30-B172-43FB-A20A-0E9892CB499B}" destId="{67ACBE2C-ECAF-48DD-B890-CD3EA1EE95F9}" srcOrd="3" destOrd="0" presId="urn:microsoft.com/office/officeart/2005/8/layout/process5"/>
    <dgm:cxn modelId="{2C089F4E-E971-4CBB-B423-F3F460F2FC0E}" type="presParOf" srcId="{67ACBE2C-ECAF-48DD-B890-CD3EA1EE95F9}" destId="{E2D3E8BC-4010-4F32-BF20-66928EFAABC9}" srcOrd="0" destOrd="0" presId="urn:microsoft.com/office/officeart/2005/8/layout/process5"/>
    <dgm:cxn modelId="{CB309C1C-9135-4B8B-8658-6ABB849BCB31}" type="presParOf" srcId="{E1725D30-B172-43FB-A20A-0E9892CB499B}" destId="{C8D5D9EC-0690-48CC-80AB-13389CDE1AE5}" srcOrd="4" destOrd="0" presId="urn:microsoft.com/office/officeart/2005/8/layout/process5"/>
    <dgm:cxn modelId="{7A7167CF-443C-4D8C-A6E0-3DA53400CE47}" type="presParOf" srcId="{E1725D30-B172-43FB-A20A-0E9892CB499B}" destId="{45015DD3-CB9B-4D21-AA4B-270521D233DE}" srcOrd="5" destOrd="0" presId="urn:microsoft.com/office/officeart/2005/8/layout/process5"/>
    <dgm:cxn modelId="{A68B4006-232E-4A0E-A80D-448F7292FB14}" type="presParOf" srcId="{45015DD3-CB9B-4D21-AA4B-270521D233DE}" destId="{5AD2F068-9415-4F0B-A06E-5D8CFD87DC66}" srcOrd="0" destOrd="0" presId="urn:microsoft.com/office/officeart/2005/8/layout/process5"/>
    <dgm:cxn modelId="{1EDC1C63-11ED-4DA2-B498-B46F5DCDDDD6}" type="presParOf" srcId="{E1725D30-B172-43FB-A20A-0E9892CB499B}" destId="{2515282F-57A0-49AF-8FE2-A024A78A4C5D}" srcOrd="6" destOrd="0" presId="urn:microsoft.com/office/officeart/2005/8/layout/process5"/>
    <dgm:cxn modelId="{CB69A171-0D4F-4B97-B015-C7CBE6E54F93}" type="presParOf" srcId="{E1725D30-B172-43FB-A20A-0E9892CB499B}" destId="{7C3A34BC-6010-414F-913A-99AF6366388D}" srcOrd="7" destOrd="0" presId="urn:microsoft.com/office/officeart/2005/8/layout/process5"/>
    <dgm:cxn modelId="{146F5C8A-47FE-423C-9916-8447A779B229}" type="presParOf" srcId="{7C3A34BC-6010-414F-913A-99AF6366388D}" destId="{87057029-D40C-4917-9C36-84D155AB2E65}" srcOrd="0" destOrd="0" presId="urn:microsoft.com/office/officeart/2005/8/layout/process5"/>
    <dgm:cxn modelId="{8C3B05F2-B40A-4394-9F68-B82083BA7B9E}" type="presParOf" srcId="{E1725D30-B172-43FB-A20A-0E9892CB499B}" destId="{E0CA63B1-4F90-494C-BF19-442D03F7376A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C5E22E-911C-4DFB-A068-0B6291280ECD}">
      <dsp:nvSpPr>
        <dsp:cNvPr id="0" name=""/>
        <dsp:cNvSpPr/>
      </dsp:nvSpPr>
      <dsp:spPr>
        <a:xfrm>
          <a:off x="683373" y="2984"/>
          <a:ext cx="1785713" cy="1071428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rgbClr val="000000"/>
              </a:solidFill>
            </a:rPr>
            <a:t>Elaboração do questionário</a:t>
          </a:r>
        </a:p>
      </dsp:txBody>
      <dsp:txXfrm>
        <a:off x="714754" y="34365"/>
        <a:ext cx="1722951" cy="1008666"/>
      </dsp:txXfrm>
    </dsp:sp>
    <dsp:sp modelId="{B59C594A-F26D-4B96-BEE5-E8DFABC37BF6}">
      <dsp:nvSpPr>
        <dsp:cNvPr id="0" name=""/>
        <dsp:cNvSpPr/>
      </dsp:nvSpPr>
      <dsp:spPr>
        <a:xfrm>
          <a:off x="2626229" y="317270"/>
          <a:ext cx="378571" cy="4428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/>
        </a:p>
      </dsp:txBody>
      <dsp:txXfrm>
        <a:off x="2626229" y="405841"/>
        <a:ext cx="265000" cy="265714"/>
      </dsp:txXfrm>
    </dsp:sp>
    <dsp:sp modelId="{A4B5AD20-6EE3-46B9-BC29-75CAA85A95F5}">
      <dsp:nvSpPr>
        <dsp:cNvPr id="0" name=""/>
        <dsp:cNvSpPr/>
      </dsp:nvSpPr>
      <dsp:spPr>
        <a:xfrm>
          <a:off x="3183372" y="2984"/>
          <a:ext cx="1785713" cy="1071428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-128321"/>
            <a:satOff val="0"/>
            <a:lumOff val="84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rgbClr val="000000"/>
              </a:solidFill>
            </a:rPr>
            <a:t>Definição da amostra</a:t>
          </a:r>
        </a:p>
      </dsp:txBody>
      <dsp:txXfrm>
        <a:off x="3214753" y="34365"/>
        <a:ext cx="1722951" cy="1008666"/>
      </dsp:txXfrm>
    </dsp:sp>
    <dsp:sp modelId="{67ACBE2C-ECAF-48DD-B890-CD3EA1EE95F9}">
      <dsp:nvSpPr>
        <dsp:cNvPr id="0" name=""/>
        <dsp:cNvSpPr/>
      </dsp:nvSpPr>
      <dsp:spPr>
        <a:xfrm rot="5400000">
          <a:off x="3886943" y="1199412"/>
          <a:ext cx="378571" cy="4428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-171956"/>
            <a:satOff val="0"/>
            <a:lumOff val="104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/>
        </a:p>
      </dsp:txBody>
      <dsp:txXfrm rot="-5400000">
        <a:off x="3943372" y="1231555"/>
        <a:ext cx="265714" cy="265000"/>
      </dsp:txXfrm>
    </dsp:sp>
    <dsp:sp modelId="{C8D5D9EC-0690-48CC-80AB-13389CDE1AE5}">
      <dsp:nvSpPr>
        <dsp:cNvPr id="0" name=""/>
        <dsp:cNvSpPr/>
      </dsp:nvSpPr>
      <dsp:spPr>
        <a:xfrm>
          <a:off x="3183372" y="1788697"/>
          <a:ext cx="1785713" cy="1071428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-256642"/>
            <a:satOff val="0"/>
            <a:lumOff val="169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rgbClr val="000000"/>
              </a:solidFill>
            </a:rPr>
            <a:t>Coleta de dados</a:t>
          </a:r>
        </a:p>
      </dsp:txBody>
      <dsp:txXfrm>
        <a:off x="3214753" y="1820078"/>
        <a:ext cx="1722951" cy="1008666"/>
      </dsp:txXfrm>
    </dsp:sp>
    <dsp:sp modelId="{45015DD3-CB9B-4D21-AA4B-270521D233DE}">
      <dsp:nvSpPr>
        <dsp:cNvPr id="0" name=""/>
        <dsp:cNvSpPr/>
      </dsp:nvSpPr>
      <dsp:spPr>
        <a:xfrm rot="10800000">
          <a:off x="2647658" y="2102983"/>
          <a:ext cx="378571" cy="4428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-343912"/>
            <a:satOff val="0"/>
            <a:lumOff val="2097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/>
        </a:p>
      </dsp:txBody>
      <dsp:txXfrm rot="10800000">
        <a:off x="2761229" y="2191554"/>
        <a:ext cx="265000" cy="265714"/>
      </dsp:txXfrm>
    </dsp:sp>
    <dsp:sp modelId="{2515282F-57A0-49AF-8FE2-A024A78A4C5D}">
      <dsp:nvSpPr>
        <dsp:cNvPr id="0" name=""/>
        <dsp:cNvSpPr/>
      </dsp:nvSpPr>
      <dsp:spPr>
        <a:xfrm>
          <a:off x="683373" y="1788697"/>
          <a:ext cx="1785713" cy="1071428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-384962"/>
            <a:satOff val="0"/>
            <a:lumOff val="254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rgbClr val="000000"/>
              </a:solidFill>
            </a:rPr>
            <a:t>Organização dos dados</a:t>
          </a:r>
        </a:p>
      </dsp:txBody>
      <dsp:txXfrm>
        <a:off x="714754" y="1820078"/>
        <a:ext cx="1722951" cy="1008666"/>
      </dsp:txXfrm>
    </dsp:sp>
    <dsp:sp modelId="{7C3A34BC-6010-414F-913A-99AF6366388D}">
      <dsp:nvSpPr>
        <dsp:cNvPr id="0" name=""/>
        <dsp:cNvSpPr/>
      </dsp:nvSpPr>
      <dsp:spPr>
        <a:xfrm rot="5400000">
          <a:off x="1386944" y="2985125"/>
          <a:ext cx="378571" cy="4428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-515868"/>
            <a:satOff val="0"/>
            <a:lumOff val="31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/>
        </a:p>
      </dsp:txBody>
      <dsp:txXfrm rot="-5400000">
        <a:off x="1443373" y="3017268"/>
        <a:ext cx="265714" cy="265000"/>
      </dsp:txXfrm>
    </dsp:sp>
    <dsp:sp modelId="{E0CA63B1-4F90-494C-BF19-442D03F7376A}">
      <dsp:nvSpPr>
        <dsp:cNvPr id="0" name=""/>
        <dsp:cNvSpPr/>
      </dsp:nvSpPr>
      <dsp:spPr>
        <a:xfrm>
          <a:off x="683373" y="3574411"/>
          <a:ext cx="1785713" cy="1071428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-513283"/>
            <a:satOff val="0"/>
            <a:lumOff val="338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rgbClr val="000000"/>
              </a:solidFill>
            </a:rPr>
            <a:t>Apresentação dos resultados</a:t>
          </a:r>
        </a:p>
      </dsp:txBody>
      <dsp:txXfrm>
        <a:off x="714754" y="3605792"/>
        <a:ext cx="1722951" cy="1008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803F0-155F-4A45-96B8-C1185A1FAA2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AF6EB-1A2F-6248-8FD1-ECBDCC899F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83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15E19-9E1B-45B8-8D9B-4BADC3E3C864}" type="datetimeFigureOut">
              <a:rPr lang="pt-BR" smtClean="0"/>
              <a:t>02/06/2023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47EB2-C6B2-438A-97E5-B8D5FF3D8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6709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247EB2-C6B2-438A-97E5-B8D5FF3D87DE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1859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0408-5B5D-0A4D-BACC-C5920E371E33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4445-5383-2044-B61E-049BBED01DCC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AF4D0-C9BC-5B44-A31F-645C6051C81E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615D-1490-1649-835D-15358B35BBDC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BFE6-679C-5D4A-BD16-6FE7240FF958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5787-0875-F84D-8A67-86E151FA5072}" type="datetime1">
              <a:rPr lang="pt-BR" smtClean="0"/>
              <a:t>02/06/2023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A14D-79B2-764F-BFFD-F2C770B20610}" type="datetime1">
              <a:rPr lang="pt-BR" smtClean="0"/>
              <a:t>02/06/2023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CB2-6186-2E4E-8CD4-59CEEF19E2A3}" type="datetime1">
              <a:rPr lang="pt-BR" smtClean="0"/>
              <a:t>02/06/2023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14FC-F21A-6741-8853-EBEE3D1410B9}" type="datetime1">
              <a:rPr lang="pt-BR" smtClean="0"/>
              <a:t>02/06/2023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F47D-8866-3848-8D3C-F4FB5037C4CE}" type="datetime1">
              <a:rPr lang="pt-BR" smtClean="0"/>
              <a:t>02/06/2023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B045-2FB4-A844-9D89-02219B808A89}" type="datetime1">
              <a:rPr lang="pt-BR" smtClean="0"/>
              <a:t>02/06/2023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3B31-1DFF-444F-9496-EB073C45007F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E0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07"/>
          <a:stretch/>
        </p:blipFill>
        <p:spPr>
          <a:xfrm>
            <a:off x="-14990" y="0"/>
            <a:ext cx="938384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217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014932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8</a:t>
            </a:r>
          </a:p>
          <a:p>
            <a:r>
              <a:rPr lang="pt-BR" sz="2800" dirty="0">
                <a:latin typeface="Roboto"/>
              </a:rPr>
              <a:t>Estatística e probabilidade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9630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7999" y="761725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Estatística</a:t>
            </a: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37A53B2C-05A1-48C5-821A-161AD2540909}"/>
              </a:ext>
            </a:extLst>
          </p:cNvPr>
          <p:cNvSpPr/>
          <p:nvPr/>
        </p:nvSpPr>
        <p:spPr>
          <a:xfrm>
            <a:off x="580724" y="1434017"/>
            <a:ext cx="110305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A Estatística é a parte da Matemática que realiza coleta, análise, interpretação e apresentação de dados com o intuito de fazer projeções e estimativas.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20824BEA-6C15-4180-9F58-70EDBC1FA6D7}"/>
              </a:ext>
            </a:extLst>
          </p:cNvPr>
          <p:cNvSpPr/>
          <p:nvPr/>
        </p:nvSpPr>
        <p:spPr>
          <a:xfrm>
            <a:off x="580724" y="3970661"/>
            <a:ext cx="10911605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A PNAD (Pesquisa Nacional por Amostra de Domicílios) e o Censo são exemplos de pesquisas estatísticas. </a:t>
            </a:r>
          </a:p>
          <a:p>
            <a:endParaRPr lang="pt-BR" sz="2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l"/>
            <a:r>
              <a:rPr lang="pt-BR" sz="20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Outra pesquisa de destaque realizada pelo IBGE é o Censo Demográfico. Realizada a cada dez anos (com algumas exceções), essa pesquisa tem como objetivo identificar e coletar informações de cada domicílio brasileiro e de seus moradores.</a:t>
            </a:r>
            <a:endParaRPr lang="pt-BR" sz="2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6740A014-F4BD-43A8-BCB2-F1BFB47F36F4}"/>
              </a:ext>
            </a:extLst>
          </p:cNvPr>
          <p:cNvSpPr/>
          <p:nvPr/>
        </p:nvSpPr>
        <p:spPr>
          <a:xfrm>
            <a:off x="580724" y="2451560"/>
            <a:ext cx="112789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As pesquisas estatísticas são realizadas com diferentes objetivos, como identificar características de uma população, preferência por determinadas marcas de um produto, intenções de votos em uma eleição etc.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  <p:pic>
        <p:nvPicPr>
          <p:cNvPr id="1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2108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90896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Pesquisa estatística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F420DF65-CDEB-4CAE-BD1F-7696271B5A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5008578"/>
              </p:ext>
            </p:extLst>
          </p:nvPr>
        </p:nvGraphicFramePr>
        <p:xfrm>
          <a:off x="6200322" y="1490646"/>
          <a:ext cx="5652459" cy="4648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id="{BB53CEED-8F8B-4AF3-9DBC-692938834BD9}"/>
              </a:ext>
            </a:extLst>
          </p:cNvPr>
          <p:cNvSpPr/>
          <p:nvPr/>
        </p:nvSpPr>
        <p:spPr>
          <a:xfrm>
            <a:off x="850491" y="3355258"/>
            <a:ext cx="56524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Para a realização de uma pesquisa estatística é necessário planejamento, definindo bem cada etapa.</a:t>
            </a:r>
            <a:endParaRPr lang="pt-BR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4C3046F1-CF74-4784-AA8F-CE1DFA9E2104}"/>
              </a:ext>
            </a:extLst>
          </p:cNvPr>
          <p:cNvSpPr/>
          <p:nvPr/>
        </p:nvSpPr>
        <p:spPr>
          <a:xfrm rot="10800000">
            <a:off x="1342824" y="3205604"/>
            <a:ext cx="3780145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4F595AA8-DCF9-42A4-A638-A19C8CB52B82}"/>
              </a:ext>
            </a:extLst>
          </p:cNvPr>
          <p:cNvSpPr/>
          <p:nvPr/>
        </p:nvSpPr>
        <p:spPr>
          <a:xfrm rot="10800000" flipV="1">
            <a:off x="2075417" y="4151243"/>
            <a:ext cx="2314959" cy="47236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9912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65C3827A-F165-2D5E-DAE7-E1348DE92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4682" y="3435214"/>
            <a:ext cx="6001433" cy="2927350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85779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Estatística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20824BEA-6C15-4180-9F58-70EDBC1FA6D7}"/>
              </a:ext>
            </a:extLst>
          </p:cNvPr>
          <p:cNvSpPr/>
          <p:nvPr/>
        </p:nvSpPr>
        <p:spPr>
          <a:xfrm>
            <a:off x="531929" y="1318304"/>
            <a:ext cx="111281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Os dados coletados em uma pesquisa podem ser organizados em diferentes tipos de </a:t>
            </a:r>
            <a:r>
              <a:rPr lang="pt-BR" sz="2000" b="1" dirty="0">
                <a:latin typeface="Roboto"/>
              </a:rPr>
              <a:t>tabelas e gráficos</a:t>
            </a:r>
            <a:r>
              <a:rPr lang="pt-BR" sz="2000" dirty="0">
                <a:latin typeface="Roboto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39077830-D951-738E-F29A-2C719B3108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223" y="2135495"/>
            <a:ext cx="5746786" cy="276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425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73425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Estatística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20824BEA-6C15-4180-9F58-70EDBC1FA6D7}"/>
              </a:ext>
            </a:extLst>
          </p:cNvPr>
          <p:cNvSpPr/>
          <p:nvPr/>
        </p:nvSpPr>
        <p:spPr>
          <a:xfrm>
            <a:off x="667512" y="1284903"/>
            <a:ext cx="106862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Os dados coletados em uma pesquisa podem ser organizados em tabelas de </a:t>
            </a:r>
            <a:r>
              <a:rPr lang="pt-BR" sz="2000" b="1" dirty="0">
                <a:latin typeface="Roboto"/>
              </a:rPr>
              <a:t>dupla entrada </a:t>
            </a:r>
            <a:r>
              <a:rPr lang="pt-BR" sz="2000" dirty="0">
                <a:latin typeface="Roboto"/>
              </a:rPr>
              <a:t>e gráficos de </a:t>
            </a:r>
            <a:r>
              <a:rPr lang="pt-BR" sz="2000" b="1" dirty="0">
                <a:latin typeface="Roboto"/>
              </a:rPr>
              <a:t>barras duplas</a:t>
            </a:r>
            <a:r>
              <a:rPr lang="pt-BR" sz="2000" dirty="0">
                <a:latin typeface="Roboto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576E1CB4-F069-4FFE-82B8-8D73A24C89D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895" r="3656" b="16269"/>
          <a:stretch/>
        </p:blipFill>
        <p:spPr>
          <a:xfrm>
            <a:off x="6628651" y="2193357"/>
            <a:ext cx="5269391" cy="3161643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3DC6FA66-0720-AB19-49FB-7D57E60C947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776" b="18971"/>
          <a:stretch/>
        </p:blipFill>
        <p:spPr>
          <a:xfrm>
            <a:off x="523033" y="2715717"/>
            <a:ext cx="5647722" cy="2468931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47760A09-59B5-7D78-22DA-80D5D68F5B62}"/>
              </a:ext>
            </a:extLst>
          </p:cNvPr>
          <p:cNvSpPr txBox="1"/>
          <p:nvPr/>
        </p:nvSpPr>
        <p:spPr>
          <a:xfrm>
            <a:off x="523033" y="5296098"/>
            <a:ext cx="52693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00" b="0" i="0" u="none" strike="noStrike" baseline="0" dirty="0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Fonte: MONTHLY ranking of women in national parliaments. </a:t>
            </a:r>
            <a:r>
              <a:rPr lang="en-US" sz="1000" b="1" i="0" u="none" strike="noStrike" baseline="0" dirty="0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IPU </a:t>
            </a:r>
            <a:r>
              <a:rPr lang="en-US" sz="1000" b="1" i="0" u="none" strike="noStrike" baseline="0" dirty="0" err="1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Parline</a:t>
            </a:r>
            <a:r>
              <a:rPr lang="en-US" sz="1000" b="1" i="0" u="none" strike="noStrike" baseline="0" dirty="0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1000" b="0" i="0" u="none" strike="noStrike" baseline="0" dirty="0" err="1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Genebra</a:t>
            </a:r>
            <a:r>
              <a:rPr lang="en-US" sz="1000" b="0" i="0" u="none" strike="noStrike" baseline="0" dirty="0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c2022.</a:t>
            </a:r>
          </a:p>
          <a:p>
            <a:pPr algn="l"/>
            <a:r>
              <a:rPr lang="pt-BR" sz="1000" b="0" i="0" u="none" strike="noStrike" baseline="0" dirty="0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Disponível em: https://data.ipu.org/</a:t>
            </a:r>
            <a:r>
              <a:rPr lang="pt-BR" sz="1000" b="0" i="0" u="none" strike="noStrike" baseline="0" dirty="0" err="1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women-ranking?month</a:t>
            </a:r>
            <a:r>
              <a:rPr lang="pt-BR" sz="1000" b="0" i="0" u="none" strike="noStrike" baseline="0" dirty="0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=4&amp;year=2021.</a:t>
            </a:r>
          </a:p>
          <a:p>
            <a:pPr algn="l"/>
            <a:r>
              <a:rPr lang="pt-BR" sz="1000" b="0" i="0" u="none" strike="noStrike" baseline="0" dirty="0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Acesso em: 2 ago. 2022.</a:t>
            </a:r>
            <a:endParaRPr lang="pt-BR" sz="1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D62953-9981-9C03-F114-03F99E578A81}"/>
              </a:ext>
            </a:extLst>
          </p:cNvPr>
          <p:cNvSpPr txBox="1"/>
          <p:nvPr/>
        </p:nvSpPr>
        <p:spPr>
          <a:xfrm>
            <a:off x="6841242" y="5355000"/>
            <a:ext cx="52693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00" b="0" i="0" u="none" strike="noStrike" baseline="0" dirty="0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Fonte: MONTHLY ranking of women in national parliaments. </a:t>
            </a:r>
            <a:r>
              <a:rPr lang="en-US" sz="1000" b="1" i="0" u="none" strike="noStrike" baseline="0" dirty="0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IPU </a:t>
            </a:r>
            <a:r>
              <a:rPr lang="en-US" sz="1000" b="1" i="0" u="none" strike="noStrike" baseline="0" dirty="0" err="1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Parline</a:t>
            </a:r>
            <a:r>
              <a:rPr lang="en-US" sz="1000" b="1" i="0" u="none" strike="noStrike" baseline="0" dirty="0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1000" b="0" i="0" u="none" strike="noStrike" baseline="0" dirty="0" err="1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Genebra</a:t>
            </a:r>
            <a:r>
              <a:rPr lang="en-US" sz="1000" b="0" i="0" u="none" strike="noStrike" baseline="0" dirty="0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c2022.</a:t>
            </a:r>
          </a:p>
          <a:p>
            <a:pPr algn="l"/>
            <a:r>
              <a:rPr lang="pt-BR" sz="1000" b="0" i="0" u="none" strike="noStrike" baseline="0" dirty="0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Disponível em: https://data.ipu.org/</a:t>
            </a:r>
            <a:r>
              <a:rPr lang="pt-BR" sz="1000" b="0" i="0" u="none" strike="noStrike" baseline="0" dirty="0" err="1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women-ranking?month</a:t>
            </a:r>
            <a:r>
              <a:rPr lang="pt-BR" sz="1000" b="0" i="0" u="none" strike="noStrike" baseline="0" dirty="0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=4&amp;year=2021.</a:t>
            </a:r>
          </a:p>
          <a:p>
            <a:pPr algn="l"/>
            <a:r>
              <a:rPr lang="pt-BR" sz="1000" b="0" i="0" u="none" strike="noStrike" baseline="0" dirty="0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Acesso em: 2 ago. 2022.</a:t>
            </a:r>
            <a:endParaRPr lang="pt-BR" sz="1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977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268944" y="644141"/>
            <a:ext cx="52916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Estatística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20824BEA-6C15-4180-9F58-70EDBC1FA6D7}"/>
              </a:ext>
            </a:extLst>
          </p:cNvPr>
          <p:cNvSpPr/>
          <p:nvPr/>
        </p:nvSpPr>
        <p:spPr>
          <a:xfrm>
            <a:off x="465906" y="1268624"/>
            <a:ext cx="115256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Os dados coletados em uma pesquisa também podem ser organizados em </a:t>
            </a:r>
            <a:r>
              <a:rPr lang="pt-BR" sz="2000" b="1" dirty="0">
                <a:latin typeface="Roboto"/>
              </a:rPr>
              <a:t>gráficos de segmentos</a:t>
            </a:r>
            <a:r>
              <a:rPr lang="pt-BR" sz="2000" dirty="0">
                <a:latin typeface="Roboto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14111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7A8CE87-963E-6599-A6BC-3BBC24F51C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442" y="2196940"/>
            <a:ext cx="9321413" cy="3078099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AF14FEE-D625-0EFB-FF02-D4EE4093CCCC}"/>
              </a:ext>
            </a:extLst>
          </p:cNvPr>
          <p:cNvSpPr txBox="1"/>
          <p:nvPr/>
        </p:nvSpPr>
        <p:spPr>
          <a:xfrm>
            <a:off x="1845100" y="5253191"/>
            <a:ext cx="8767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2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Elaborado com base em: BRASIL. Ministério da Ciência, Tecnologia e Inovações. Instituto Nacional de Pesquisas Espaciais. </a:t>
            </a:r>
            <a:r>
              <a:rPr lang="pt-BR" sz="12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PRODES</a:t>
            </a:r>
            <a:r>
              <a:rPr lang="pt-BR" sz="12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: Monitoramento do desmatamento da Floresta Amazônica brasileira. São José dos Campos: INPE, 2021. Disponível em: http://www.obt.inpe.br/OBT/assuntos/programas/</a:t>
            </a:r>
            <a:r>
              <a:rPr lang="pt-BR" sz="1200" b="0" i="0" u="none" strike="noStrike" baseline="0" dirty="0" err="1">
                <a:latin typeface="Roboto" panose="02000000000000000000" pitchFamily="2" charset="0"/>
                <a:ea typeface="Roboto" panose="02000000000000000000" pitchFamily="2" charset="0"/>
              </a:rPr>
              <a:t>amazonia</a:t>
            </a:r>
            <a:r>
              <a:rPr lang="pt-BR" sz="12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/</a:t>
            </a:r>
            <a:r>
              <a:rPr lang="pt-BR" sz="1200" b="0" i="0" u="none" strike="noStrike" baseline="0" dirty="0" err="1">
                <a:latin typeface="Roboto" panose="02000000000000000000" pitchFamily="2" charset="0"/>
                <a:ea typeface="Roboto" panose="02000000000000000000" pitchFamily="2" charset="0"/>
              </a:rPr>
              <a:t>prodes</a:t>
            </a:r>
            <a:r>
              <a:rPr lang="pt-BR" sz="12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. Acesso em: 7 ago. 2022.</a:t>
            </a:r>
            <a:endParaRPr lang="pt-BR" sz="7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519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4227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Estatística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20824BEA-6C15-4180-9F58-70EDBC1FA6D7}"/>
              </a:ext>
            </a:extLst>
          </p:cNvPr>
          <p:cNvSpPr/>
          <p:nvPr/>
        </p:nvSpPr>
        <p:spPr>
          <a:xfrm>
            <a:off x="591004" y="1268794"/>
            <a:ext cx="106622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Os dados coletados em uma pesquisa também podem ser organizados em </a:t>
            </a:r>
            <a:r>
              <a:rPr lang="pt-BR" sz="2000" b="1" dirty="0">
                <a:latin typeface="Roboto"/>
              </a:rPr>
              <a:t>gráficos de setores</a:t>
            </a:r>
            <a:r>
              <a:rPr lang="pt-BR" sz="2000" dirty="0">
                <a:latin typeface="Roboto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/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89E4B535-3649-4FA6-2E21-DC6AF5671F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7"/>
          <a:stretch/>
        </p:blipFill>
        <p:spPr>
          <a:xfrm>
            <a:off x="2896896" y="1856251"/>
            <a:ext cx="6529578" cy="379095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5E6640A-829B-0AED-F947-E8FCB5131772}"/>
              </a:ext>
            </a:extLst>
          </p:cNvPr>
          <p:cNvSpPr txBox="1"/>
          <p:nvPr/>
        </p:nvSpPr>
        <p:spPr>
          <a:xfrm>
            <a:off x="2831211" y="5647201"/>
            <a:ext cx="66609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200" b="0" i="0" u="none" strike="noStrike" baseline="0" dirty="0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Fonte: ANÁLISE das emissões brasileiras de gases de efeito estufa e suas implicações para as metas climáticas do Brasil 1970 - 2020. </a:t>
            </a:r>
            <a:r>
              <a:rPr lang="pt-BR" sz="1200" b="1" i="0" u="none" strike="noStrike" baseline="0" dirty="0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SEEG</a:t>
            </a:r>
            <a:r>
              <a:rPr lang="pt-BR" sz="1200" b="0" i="0" u="none" strike="noStrike" baseline="0" dirty="0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São Paulo, [2021?]. Disponível em: https://energiaeambiente.org.br/produto/analise-das-emissoesbrasileiras-de-gases-de-efeito-estufae-suas-implicacoes-para-as-metasclimaticas-do-brasil-1970-2020. Acesso em: 25 jul. 2022.</a:t>
            </a:r>
            <a:endParaRPr lang="pt-BR" sz="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049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Retângulo 55">
            <a:extLst>
              <a:ext uri="{FF2B5EF4-FFF2-40B4-BE49-F238E27FC236}">
                <a16:creationId xmlns:a16="http://schemas.microsoft.com/office/drawing/2014/main" id="{4D0D378C-7BFD-4F37-ABDD-FBA43B73271D}"/>
              </a:ext>
            </a:extLst>
          </p:cNvPr>
          <p:cNvSpPr/>
          <p:nvPr/>
        </p:nvSpPr>
        <p:spPr>
          <a:xfrm>
            <a:off x="3048000" y="65882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Probabilidade </a:t>
            </a:r>
          </a:p>
        </p:txBody>
      </p:sp>
      <p:sp>
        <p:nvSpPr>
          <p:cNvPr id="59" name="Retângulo 58">
            <a:extLst>
              <a:ext uri="{FF2B5EF4-FFF2-40B4-BE49-F238E27FC236}">
                <a16:creationId xmlns:a16="http://schemas.microsoft.com/office/drawing/2014/main" id="{8D9E6BA0-3B37-4790-B68C-8CD8908A5B86}"/>
              </a:ext>
            </a:extLst>
          </p:cNvPr>
          <p:cNvSpPr/>
          <p:nvPr/>
        </p:nvSpPr>
        <p:spPr>
          <a:xfrm>
            <a:off x="495390" y="1324995"/>
            <a:ext cx="10079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A probabilidade de ocorrência de um evento pode expressa por meio de uma fração.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30F4AED4-E669-407B-B2B0-7514801719B3}"/>
                  </a:ext>
                </a:extLst>
              </p:cNvPr>
              <p:cNvSpPr/>
              <p:nvPr/>
            </p:nvSpPr>
            <p:spPr>
              <a:xfrm>
                <a:off x="475482" y="2413189"/>
                <a:ext cx="11241036" cy="26387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2000" dirty="0">
                    <a:latin typeface="Roboto"/>
                  </a:rPr>
                  <a:t>Vítor colocou em uma caixa 8 bolas de gude coloridas de mesmo tamanho, sendo 6 amarelas e 3 azuis. Se ele pegar uma bola qualquer, qual a probabilidade de a bola ser amarela?</a:t>
                </a:r>
              </a:p>
              <a:p>
                <a:endParaRPr lang="pt-BR" sz="2000" dirty="0">
                  <a:latin typeface="Roboto"/>
                </a:endParaRPr>
              </a:p>
              <a:p>
                <a:r>
                  <a:rPr lang="pt-BR" sz="2000" dirty="0">
                    <a:latin typeface="Roboto"/>
                  </a:rPr>
                  <a:t>A probabilidade de a bola ser amarela é de 5 em 8, ou seja,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pt-BR" sz="2000" dirty="0">
                    <a:latin typeface="Roboto"/>
                  </a:rPr>
                  <a:t>.</a:t>
                </a:r>
              </a:p>
              <a:p>
                <a:endParaRPr lang="pt-BR" sz="2000" dirty="0">
                  <a:latin typeface="Roboto"/>
                </a:endParaRPr>
              </a:p>
              <a:p>
                <a:r>
                  <a:rPr lang="pt-BR" sz="2000" dirty="0">
                    <a:latin typeface="Roboto"/>
                  </a:rPr>
                  <a:t>Também podemos expressar essa probabilidade por meio de um número racional na forma decimal ou porcentual:</a:t>
                </a:r>
              </a:p>
            </p:txBody>
          </p:sp>
        </mc:Choice>
        <mc:Fallback xmlns=""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30F4AED4-E669-407B-B2B0-7514801719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82" y="2413189"/>
                <a:ext cx="11241036" cy="2638799"/>
              </a:xfrm>
              <a:prstGeom prst="rect">
                <a:avLst/>
              </a:prstGeom>
              <a:blipFill>
                <a:blip r:embed="rId2"/>
                <a:stretch>
                  <a:fillRect l="-597" t="-1155" r="-325" b="-32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tângulo 9">
            <a:extLst>
              <a:ext uri="{FF2B5EF4-FFF2-40B4-BE49-F238E27FC236}">
                <a16:creationId xmlns:a16="http://schemas.microsoft.com/office/drawing/2014/main" id="{E99285E0-BA5C-405A-9CEF-9EE20F8EB643}"/>
              </a:ext>
            </a:extLst>
          </p:cNvPr>
          <p:cNvSpPr/>
          <p:nvPr/>
        </p:nvSpPr>
        <p:spPr>
          <a:xfrm>
            <a:off x="490716" y="1947227"/>
            <a:ext cx="12330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>
                <a:latin typeface="Roboto"/>
              </a:rPr>
              <a:t>Exemplo:</a:t>
            </a:r>
            <a:endParaRPr lang="pt-BR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5BAB06F-2D03-BA28-9F20-8881588D34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2080" y="4810838"/>
            <a:ext cx="5141024" cy="178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5794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11092</TotalTime>
  <Words>547</Words>
  <Application>Microsoft Office PowerPoint</Application>
  <PresentationFormat>Widescreen</PresentationFormat>
  <Paragraphs>49</Paragraphs>
  <Slides>9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Roboto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171</cp:revision>
  <dcterms:created xsi:type="dcterms:W3CDTF">2019-03-06T17:56:01Z</dcterms:created>
  <dcterms:modified xsi:type="dcterms:W3CDTF">2023-06-02T19:08:08Z</dcterms:modified>
</cp:coreProperties>
</file>