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9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46" r:id="rId12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54" clrIdx="0"/>
  <p:cmAuthor id="1" name="Lilian Semenichin Nogueira" initials="LSN" lastIdx="35" clrIdx="1"/>
  <p:cmAuthor id="2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  <a:srgbClr val="CC6600"/>
    <a:srgbClr val="FDBE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870505-49AB-4457-BA07-0E9B97C6CD00}" v="9" dt="2023-05-17T13:16:53.8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6397" autoAdjust="0"/>
    <p:restoredTop sz="93969" autoAdjust="0"/>
  </p:normalViewPr>
  <p:slideViewPr>
    <p:cSldViewPr snapToGrid="0">
      <p:cViewPr varScale="1">
        <p:scale>
          <a:sx n="65" d="100"/>
          <a:sy n="65" d="100"/>
        </p:scale>
        <p:origin x="66" y="23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803F0-155F-4A45-96B8-C1185A1FAA2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AF6EB-1A2F-6248-8FD1-ECBDCC899F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837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15E19-9E1B-45B8-8D9B-4BADC3E3C864}" type="datetimeFigureOut">
              <a:rPr lang="pt-BR" smtClean="0"/>
              <a:t>02/06/2023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47EB2-C6B2-438A-97E5-B8D5FF3D87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66709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0408-5B5D-0A4D-BACC-C5920E371E33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4445-5383-2044-B61E-049BBED01DCC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AF4D0-C9BC-5B44-A31F-645C6051C81E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615D-1490-1649-835D-15358B35BBDC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BFE6-679C-5D4A-BD16-6FE7240FF958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5787-0875-F84D-8A67-86E151FA5072}" type="datetime1">
              <a:rPr lang="pt-BR" smtClean="0"/>
              <a:t>02/06/2023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1A14D-79B2-764F-BFFD-F2C770B20610}" type="datetime1">
              <a:rPr lang="pt-BR" smtClean="0"/>
              <a:t>02/06/2023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CB2-6186-2E4E-8CD4-59CEEF19E2A3}" type="datetime1">
              <a:rPr lang="pt-BR" smtClean="0"/>
              <a:t>02/06/2023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14FC-F21A-6741-8853-EBEE3D1410B9}" type="datetime1">
              <a:rPr lang="pt-BR" smtClean="0"/>
              <a:t>02/06/2023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F47D-8866-3848-8D3C-F4FB5037C4CE}" type="datetime1">
              <a:rPr lang="pt-BR" smtClean="0"/>
              <a:t>02/06/2023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B045-2FB4-A844-9D89-02219B808A89}" type="datetime1">
              <a:rPr lang="pt-BR" smtClean="0"/>
              <a:t>02/06/2023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B3B31-1DFF-444F-9496-EB073C45007F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E05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07"/>
          <a:stretch/>
        </p:blipFill>
        <p:spPr>
          <a:xfrm>
            <a:off x="-14990" y="0"/>
            <a:ext cx="938384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2176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40EFF803-624E-41CC-B8CB-2C59698E65E2}"/>
              </a:ext>
            </a:extLst>
          </p:cNvPr>
          <p:cNvSpPr/>
          <p:nvPr/>
        </p:nvSpPr>
        <p:spPr>
          <a:xfrm>
            <a:off x="658368" y="1574427"/>
            <a:ext cx="1114653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Em uma adição (ou subtração) de frações com </a:t>
            </a:r>
            <a:r>
              <a:rPr lang="pt-BR" sz="2000" b="1" dirty="0">
                <a:latin typeface="Roboto"/>
              </a:rPr>
              <a:t>denominadores diferentes</a:t>
            </a:r>
            <a:r>
              <a:rPr lang="pt-BR" sz="2000" dirty="0">
                <a:latin typeface="Roboto"/>
              </a:rPr>
              <a:t>, obtêm-se as frações equivalentes a elas com denominadores iguais e realiza-se a adição (ou subtração) com as frações obtidas.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3AF0AE2E-B6F1-424A-9B86-E46F009941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200" y="3985585"/>
            <a:ext cx="1827417" cy="685300"/>
          </a:xfrm>
          <a:prstGeom prst="rect">
            <a:avLst/>
          </a:prstGeom>
          <a:ln>
            <a:solidFill>
              <a:srgbClr val="666699"/>
            </a:solidFill>
          </a:ln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7462D919-C359-42B1-9D95-F2C6B29B434E}"/>
              </a:ext>
            </a:extLst>
          </p:cNvPr>
          <p:cNvSpPr/>
          <p:nvPr/>
        </p:nvSpPr>
        <p:spPr>
          <a:xfrm>
            <a:off x="3048000" y="708144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Adição e subtração de frações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10</a:t>
            </a:fld>
            <a:endParaRPr lang="pt-BR"/>
          </a:p>
        </p:txBody>
      </p:sp>
      <p:pic>
        <p:nvPicPr>
          <p:cNvPr id="11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8EC9A624-6D27-D7E0-76A0-BC4D0118E1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3253" y="2880461"/>
            <a:ext cx="6034102" cy="3209443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9A3CF6AD-947B-6750-EDB2-DD29F9F2E5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92873" y="2260553"/>
            <a:ext cx="2341917" cy="4014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919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40EFF803-624E-41CC-B8CB-2C59698E65E2}"/>
              </a:ext>
            </a:extLst>
          </p:cNvPr>
          <p:cNvSpPr/>
          <p:nvPr/>
        </p:nvSpPr>
        <p:spPr>
          <a:xfrm>
            <a:off x="522731" y="1590161"/>
            <a:ext cx="111465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t-BR" sz="20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Para multiplicar um número natural por um número na forma de fração, multiplicamos o número natural pelo numerador da fração e conservamos o denominador.</a:t>
            </a:r>
            <a:endParaRPr lang="pt-BR" sz="24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7462D919-C359-42B1-9D95-F2C6B29B434E}"/>
              </a:ext>
            </a:extLst>
          </p:cNvPr>
          <p:cNvSpPr/>
          <p:nvPr/>
        </p:nvSpPr>
        <p:spPr>
          <a:xfrm>
            <a:off x="3048000" y="708144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Multiplicação com frações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11</a:t>
            </a:fld>
            <a:endParaRPr lang="pt-BR"/>
          </a:p>
        </p:txBody>
      </p:sp>
      <p:pic>
        <p:nvPicPr>
          <p:cNvPr id="11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AFEAE945-86E1-116F-C858-D040D946F3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2749" y="2459025"/>
            <a:ext cx="8958834" cy="1626344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7FE6F951-C84A-D441-5E6F-42E807C4FA8C}"/>
              </a:ext>
            </a:extLst>
          </p:cNvPr>
          <p:cNvSpPr/>
          <p:nvPr/>
        </p:nvSpPr>
        <p:spPr>
          <a:xfrm>
            <a:off x="522731" y="4169677"/>
            <a:ext cx="111465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t-BR" sz="20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Para multiplicar números na forma de fração, multiplicam-se os numeradores entre si e multiplicam-se os denominadores entre si.</a:t>
            </a:r>
            <a:endParaRPr lang="pt-BR" sz="28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01C78FC4-7324-C568-48BE-F989E304AD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7624" y="5183367"/>
            <a:ext cx="2542711" cy="966489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7F0C9290-E793-2E8B-B813-A867410715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05898" y="5183367"/>
            <a:ext cx="3398350" cy="106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938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25409"/>
            <a:ext cx="9144000" cy="1089883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6</a:t>
            </a:r>
          </a:p>
          <a:p>
            <a:r>
              <a:rPr lang="pt-BR" sz="2800" dirty="0">
                <a:latin typeface="Roboto"/>
              </a:rPr>
              <a:t>Números racionais na forma de fração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8074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107423" y="703914"/>
            <a:ext cx="7896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Os números racionais na forma de fração </a:t>
            </a:r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37A53B2C-05A1-48C5-821A-161AD2540909}"/>
              </a:ext>
            </a:extLst>
          </p:cNvPr>
          <p:cNvSpPr/>
          <p:nvPr/>
        </p:nvSpPr>
        <p:spPr>
          <a:xfrm>
            <a:off x="519011" y="1848580"/>
            <a:ext cx="32909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 ideia de fração como parte de um todo</a:t>
            </a:r>
          </a:p>
        </p:txBody>
      </p:sp>
      <p:sp>
        <p:nvSpPr>
          <p:cNvPr id="47" name="Retângulo 46">
            <a:extLst>
              <a:ext uri="{FF2B5EF4-FFF2-40B4-BE49-F238E27FC236}">
                <a16:creationId xmlns:a16="http://schemas.microsoft.com/office/drawing/2014/main" id="{7EB1DE4A-8FDA-414D-9AD5-BF1A6871AEF8}"/>
              </a:ext>
            </a:extLst>
          </p:cNvPr>
          <p:cNvSpPr/>
          <p:nvPr/>
        </p:nvSpPr>
        <p:spPr>
          <a:xfrm>
            <a:off x="4272846" y="1882986"/>
            <a:ext cx="3493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Razão entre duas grandezas</a:t>
            </a:r>
            <a:endParaRPr lang="pt-BR" dirty="0">
              <a:solidFill>
                <a:srgbClr val="FF0000"/>
              </a:solidFill>
              <a:latin typeface="Roboto"/>
            </a:endParaRPr>
          </a:p>
        </p:txBody>
      </p:sp>
      <p:sp>
        <p:nvSpPr>
          <p:cNvPr id="48" name="Retângulo 47">
            <a:extLst>
              <a:ext uri="{FF2B5EF4-FFF2-40B4-BE49-F238E27FC236}">
                <a16:creationId xmlns:a16="http://schemas.microsoft.com/office/drawing/2014/main" id="{33D8FC53-26D8-4677-A98D-87DE679880B1}"/>
              </a:ext>
            </a:extLst>
          </p:cNvPr>
          <p:cNvSpPr/>
          <p:nvPr/>
        </p:nvSpPr>
        <p:spPr>
          <a:xfrm>
            <a:off x="8382002" y="1868541"/>
            <a:ext cx="34935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Quociente de uma divisão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C7C099C5-A2E2-4024-A64F-EEB8372CD0C5}"/>
              </a:ext>
            </a:extLst>
          </p:cNvPr>
          <p:cNvSpPr/>
          <p:nvPr/>
        </p:nvSpPr>
        <p:spPr>
          <a:xfrm>
            <a:off x="4217033" y="2624880"/>
            <a:ext cx="341065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Segundo relatório da Organização Mundial da Saúde (OMS) e do Fundo Nacional das Nações Unidas para a Infância (Unicef) publicado em 2017, 6 em cada 10 pessoas não tinham saneamento adequado.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7D627450-0DB5-4CFA-B8E5-8051A3B5CF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5913" y="4910098"/>
            <a:ext cx="3307415" cy="411878"/>
          </a:xfrm>
          <a:prstGeom prst="rect">
            <a:avLst/>
          </a:prstGeom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3C926695-D778-4946-A78D-C2286F06E96A}"/>
              </a:ext>
            </a:extLst>
          </p:cNvPr>
          <p:cNvSpPr/>
          <p:nvPr/>
        </p:nvSpPr>
        <p:spPr>
          <a:xfrm>
            <a:off x="8349730" y="2510764"/>
            <a:ext cx="30664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Uma barra de chocolate será dividida entre 4 pessoas </a:t>
            </a:r>
            <a:endParaRPr lang="pt-BR" dirty="0"/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E230855E-07CB-4CF8-B885-0054384FD1B7}"/>
              </a:ext>
            </a:extLst>
          </p:cNvPr>
          <p:cNvGrpSpPr/>
          <p:nvPr/>
        </p:nvGrpSpPr>
        <p:grpSpPr>
          <a:xfrm>
            <a:off x="2967672" y="2862012"/>
            <a:ext cx="594857" cy="880844"/>
            <a:chOff x="2967672" y="2862012"/>
            <a:chExt cx="594857" cy="880844"/>
          </a:xfrm>
        </p:grpSpPr>
        <p:sp>
          <p:nvSpPr>
            <p:cNvPr id="68" name="Subtítulo 4">
              <a:extLst>
                <a:ext uri="{FF2B5EF4-FFF2-40B4-BE49-F238E27FC236}">
                  <a16:creationId xmlns:a16="http://schemas.microsoft.com/office/drawing/2014/main" id="{D594AD2A-D1E3-4B79-83A6-20DCD3B25077}"/>
                </a:ext>
              </a:extLst>
            </p:cNvPr>
            <p:cNvSpPr txBox="1">
              <a:spLocks/>
            </p:cNvSpPr>
            <p:nvPr/>
          </p:nvSpPr>
          <p:spPr>
            <a:xfrm>
              <a:off x="2967672" y="2862012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</a:t>
              </a:r>
            </a:p>
          </p:txBody>
        </p:sp>
        <p:sp>
          <p:nvSpPr>
            <p:cNvPr id="69" name="Retângulo 68">
              <a:extLst>
                <a:ext uri="{FF2B5EF4-FFF2-40B4-BE49-F238E27FC236}">
                  <a16:creationId xmlns:a16="http://schemas.microsoft.com/office/drawing/2014/main" id="{0D611396-35CF-468F-8597-E41912C34875}"/>
                </a:ext>
              </a:extLst>
            </p:cNvPr>
            <p:cNvSpPr/>
            <p:nvPr/>
          </p:nvSpPr>
          <p:spPr>
            <a:xfrm rot="10800000">
              <a:off x="3075855" y="3154574"/>
              <a:ext cx="437945" cy="45719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70" name="Subtítulo 4">
              <a:extLst>
                <a:ext uri="{FF2B5EF4-FFF2-40B4-BE49-F238E27FC236}">
                  <a16:creationId xmlns:a16="http://schemas.microsoft.com/office/drawing/2014/main" id="{AB4B6ECE-231A-417D-A190-A5BA786DEA79}"/>
                </a:ext>
              </a:extLst>
            </p:cNvPr>
            <p:cNvSpPr txBox="1">
              <a:spLocks/>
            </p:cNvSpPr>
            <p:nvPr/>
          </p:nvSpPr>
          <p:spPr>
            <a:xfrm>
              <a:off x="2967672" y="3229273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4</a:t>
              </a:r>
            </a:p>
          </p:txBody>
        </p:sp>
      </p:grpSp>
      <p:grpSp>
        <p:nvGrpSpPr>
          <p:cNvPr id="71" name="Agrupar 70">
            <a:extLst>
              <a:ext uri="{FF2B5EF4-FFF2-40B4-BE49-F238E27FC236}">
                <a16:creationId xmlns:a16="http://schemas.microsoft.com/office/drawing/2014/main" id="{BC593008-CE63-4BDD-9067-47DC73CF7A33}"/>
              </a:ext>
            </a:extLst>
          </p:cNvPr>
          <p:cNvGrpSpPr/>
          <p:nvPr/>
        </p:nvGrpSpPr>
        <p:grpSpPr>
          <a:xfrm>
            <a:off x="2986745" y="3765948"/>
            <a:ext cx="594857" cy="880844"/>
            <a:chOff x="2967672" y="2862012"/>
            <a:chExt cx="594857" cy="880844"/>
          </a:xfrm>
        </p:grpSpPr>
        <p:sp>
          <p:nvSpPr>
            <p:cNvPr id="72" name="Subtítulo 4">
              <a:extLst>
                <a:ext uri="{FF2B5EF4-FFF2-40B4-BE49-F238E27FC236}">
                  <a16:creationId xmlns:a16="http://schemas.microsoft.com/office/drawing/2014/main" id="{DC251E39-26B4-4338-9D10-755C50887405}"/>
                </a:ext>
              </a:extLst>
            </p:cNvPr>
            <p:cNvSpPr txBox="1">
              <a:spLocks/>
            </p:cNvSpPr>
            <p:nvPr/>
          </p:nvSpPr>
          <p:spPr>
            <a:xfrm>
              <a:off x="2967672" y="2862012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2</a:t>
              </a:r>
            </a:p>
          </p:txBody>
        </p:sp>
        <p:sp>
          <p:nvSpPr>
            <p:cNvPr id="73" name="Retângulo 72">
              <a:extLst>
                <a:ext uri="{FF2B5EF4-FFF2-40B4-BE49-F238E27FC236}">
                  <a16:creationId xmlns:a16="http://schemas.microsoft.com/office/drawing/2014/main" id="{96AF1DBC-CDF6-4D24-AD8E-6E7E8725FD95}"/>
                </a:ext>
              </a:extLst>
            </p:cNvPr>
            <p:cNvSpPr/>
            <p:nvPr/>
          </p:nvSpPr>
          <p:spPr>
            <a:xfrm rot="10800000">
              <a:off x="3075856" y="3154575"/>
              <a:ext cx="437945" cy="45719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74" name="Subtítulo 4">
              <a:extLst>
                <a:ext uri="{FF2B5EF4-FFF2-40B4-BE49-F238E27FC236}">
                  <a16:creationId xmlns:a16="http://schemas.microsoft.com/office/drawing/2014/main" id="{42EE0906-6404-41E4-BD1D-6E12877AD2CD}"/>
                </a:ext>
              </a:extLst>
            </p:cNvPr>
            <p:cNvSpPr txBox="1">
              <a:spLocks/>
            </p:cNvSpPr>
            <p:nvPr/>
          </p:nvSpPr>
          <p:spPr>
            <a:xfrm>
              <a:off x="2967672" y="3229273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4</a:t>
              </a:r>
            </a:p>
          </p:txBody>
        </p:sp>
      </p:grpSp>
      <p:grpSp>
        <p:nvGrpSpPr>
          <p:cNvPr id="75" name="Agrupar 74">
            <a:extLst>
              <a:ext uri="{FF2B5EF4-FFF2-40B4-BE49-F238E27FC236}">
                <a16:creationId xmlns:a16="http://schemas.microsoft.com/office/drawing/2014/main" id="{E40D2176-73D5-4213-8B10-1BA9CB316B8E}"/>
              </a:ext>
            </a:extLst>
          </p:cNvPr>
          <p:cNvGrpSpPr/>
          <p:nvPr/>
        </p:nvGrpSpPr>
        <p:grpSpPr>
          <a:xfrm>
            <a:off x="2986745" y="4666047"/>
            <a:ext cx="594857" cy="880844"/>
            <a:chOff x="2967672" y="2862012"/>
            <a:chExt cx="594857" cy="880844"/>
          </a:xfrm>
        </p:grpSpPr>
        <p:sp>
          <p:nvSpPr>
            <p:cNvPr id="76" name="Subtítulo 4">
              <a:extLst>
                <a:ext uri="{FF2B5EF4-FFF2-40B4-BE49-F238E27FC236}">
                  <a16:creationId xmlns:a16="http://schemas.microsoft.com/office/drawing/2014/main" id="{21488EFD-B930-4257-9E6D-CF4C24920187}"/>
                </a:ext>
              </a:extLst>
            </p:cNvPr>
            <p:cNvSpPr txBox="1">
              <a:spLocks/>
            </p:cNvSpPr>
            <p:nvPr/>
          </p:nvSpPr>
          <p:spPr>
            <a:xfrm>
              <a:off x="2967672" y="2862012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3</a:t>
              </a:r>
            </a:p>
          </p:txBody>
        </p:sp>
        <p:sp>
          <p:nvSpPr>
            <p:cNvPr id="77" name="Retângulo 76">
              <a:extLst>
                <a:ext uri="{FF2B5EF4-FFF2-40B4-BE49-F238E27FC236}">
                  <a16:creationId xmlns:a16="http://schemas.microsoft.com/office/drawing/2014/main" id="{D6FC2A8A-E257-4DB8-8AF4-B570F0C87911}"/>
                </a:ext>
              </a:extLst>
            </p:cNvPr>
            <p:cNvSpPr/>
            <p:nvPr/>
          </p:nvSpPr>
          <p:spPr>
            <a:xfrm rot="10800000">
              <a:off x="3075856" y="3154575"/>
              <a:ext cx="437945" cy="45719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78" name="Subtítulo 4">
              <a:extLst>
                <a:ext uri="{FF2B5EF4-FFF2-40B4-BE49-F238E27FC236}">
                  <a16:creationId xmlns:a16="http://schemas.microsoft.com/office/drawing/2014/main" id="{731A6557-DDF1-455A-86C8-7357A1B8B694}"/>
                </a:ext>
              </a:extLst>
            </p:cNvPr>
            <p:cNvSpPr txBox="1">
              <a:spLocks/>
            </p:cNvSpPr>
            <p:nvPr/>
          </p:nvSpPr>
          <p:spPr>
            <a:xfrm>
              <a:off x="2967672" y="3229273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4</a:t>
              </a:r>
            </a:p>
          </p:txBody>
        </p:sp>
      </p:grpSp>
      <p:grpSp>
        <p:nvGrpSpPr>
          <p:cNvPr id="79" name="Agrupar 78">
            <a:extLst>
              <a:ext uri="{FF2B5EF4-FFF2-40B4-BE49-F238E27FC236}">
                <a16:creationId xmlns:a16="http://schemas.microsoft.com/office/drawing/2014/main" id="{84BE262B-1577-4F26-86D3-EC4079726725}"/>
              </a:ext>
            </a:extLst>
          </p:cNvPr>
          <p:cNvGrpSpPr/>
          <p:nvPr/>
        </p:nvGrpSpPr>
        <p:grpSpPr>
          <a:xfrm>
            <a:off x="2967672" y="5575870"/>
            <a:ext cx="594857" cy="880844"/>
            <a:chOff x="2967672" y="2862012"/>
            <a:chExt cx="594857" cy="880844"/>
          </a:xfrm>
        </p:grpSpPr>
        <p:sp>
          <p:nvSpPr>
            <p:cNvPr id="80" name="Subtítulo 4">
              <a:extLst>
                <a:ext uri="{FF2B5EF4-FFF2-40B4-BE49-F238E27FC236}">
                  <a16:creationId xmlns:a16="http://schemas.microsoft.com/office/drawing/2014/main" id="{6FA058E0-7043-4208-87AB-BDCA0149AB67}"/>
                </a:ext>
              </a:extLst>
            </p:cNvPr>
            <p:cNvSpPr txBox="1">
              <a:spLocks/>
            </p:cNvSpPr>
            <p:nvPr/>
          </p:nvSpPr>
          <p:spPr>
            <a:xfrm>
              <a:off x="2967672" y="2862012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4</a:t>
              </a:r>
            </a:p>
          </p:txBody>
        </p:sp>
        <p:sp>
          <p:nvSpPr>
            <p:cNvPr id="81" name="Retângulo 80">
              <a:extLst>
                <a:ext uri="{FF2B5EF4-FFF2-40B4-BE49-F238E27FC236}">
                  <a16:creationId xmlns:a16="http://schemas.microsoft.com/office/drawing/2014/main" id="{AD22A08A-F3EA-4381-952D-3F2C951F8F22}"/>
                </a:ext>
              </a:extLst>
            </p:cNvPr>
            <p:cNvSpPr/>
            <p:nvPr/>
          </p:nvSpPr>
          <p:spPr>
            <a:xfrm rot="10800000">
              <a:off x="3075856" y="3154575"/>
              <a:ext cx="437945" cy="45719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82" name="Subtítulo 4">
              <a:extLst>
                <a:ext uri="{FF2B5EF4-FFF2-40B4-BE49-F238E27FC236}">
                  <a16:creationId xmlns:a16="http://schemas.microsoft.com/office/drawing/2014/main" id="{B2A15955-467D-4246-A7E3-BB0D69F19F58}"/>
                </a:ext>
              </a:extLst>
            </p:cNvPr>
            <p:cNvSpPr txBox="1">
              <a:spLocks/>
            </p:cNvSpPr>
            <p:nvPr/>
          </p:nvSpPr>
          <p:spPr>
            <a:xfrm>
              <a:off x="2967672" y="3229273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4</a:t>
              </a:r>
            </a:p>
          </p:txBody>
        </p:sp>
      </p:grpSp>
      <p:grpSp>
        <p:nvGrpSpPr>
          <p:cNvPr id="83" name="Agrupar 82">
            <a:extLst>
              <a:ext uri="{FF2B5EF4-FFF2-40B4-BE49-F238E27FC236}">
                <a16:creationId xmlns:a16="http://schemas.microsoft.com/office/drawing/2014/main" id="{1F55124E-74F8-4D1D-A2C8-9A25FA3DBD7B}"/>
              </a:ext>
            </a:extLst>
          </p:cNvPr>
          <p:cNvGrpSpPr/>
          <p:nvPr/>
        </p:nvGrpSpPr>
        <p:grpSpPr>
          <a:xfrm>
            <a:off x="5620527" y="5481231"/>
            <a:ext cx="594857" cy="926503"/>
            <a:chOff x="2742472" y="2678294"/>
            <a:chExt cx="594857" cy="926503"/>
          </a:xfrm>
        </p:grpSpPr>
        <p:sp>
          <p:nvSpPr>
            <p:cNvPr id="84" name="Subtítulo 4">
              <a:extLst>
                <a:ext uri="{FF2B5EF4-FFF2-40B4-BE49-F238E27FC236}">
                  <a16:creationId xmlns:a16="http://schemas.microsoft.com/office/drawing/2014/main" id="{7681648F-9094-418B-9CC0-6B0A4841CF2D}"/>
                </a:ext>
              </a:extLst>
            </p:cNvPr>
            <p:cNvSpPr txBox="1">
              <a:spLocks/>
            </p:cNvSpPr>
            <p:nvPr/>
          </p:nvSpPr>
          <p:spPr>
            <a:xfrm>
              <a:off x="2758432" y="2678294"/>
              <a:ext cx="572328" cy="48460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6</a:t>
              </a:r>
            </a:p>
          </p:txBody>
        </p:sp>
        <p:sp>
          <p:nvSpPr>
            <p:cNvPr id="85" name="Retângulo 84">
              <a:extLst>
                <a:ext uri="{FF2B5EF4-FFF2-40B4-BE49-F238E27FC236}">
                  <a16:creationId xmlns:a16="http://schemas.microsoft.com/office/drawing/2014/main" id="{55FED861-F991-4D54-B53F-486293984155}"/>
                </a:ext>
              </a:extLst>
            </p:cNvPr>
            <p:cNvSpPr/>
            <p:nvPr/>
          </p:nvSpPr>
          <p:spPr>
            <a:xfrm rot="10800000">
              <a:off x="2829045" y="2995463"/>
              <a:ext cx="435799" cy="45719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86" name="Subtítulo 4">
              <a:extLst>
                <a:ext uri="{FF2B5EF4-FFF2-40B4-BE49-F238E27FC236}">
                  <a16:creationId xmlns:a16="http://schemas.microsoft.com/office/drawing/2014/main" id="{54C5A998-25B7-414F-9DAB-4E73C2599AC0}"/>
                </a:ext>
              </a:extLst>
            </p:cNvPr>
            <p:cNvSpPr txBox="1">
              <a:spLocks/>
            </p:cNvSpPr>
            <p:nvPr/>
          </p:nvSpPr>
          <p:spPr>
            <a:xfrm>
              <a:off x="2742472" y="3091214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10</a:t>
              </a:r>
            </a:p>
          </p:txBody>
        </p:sp>
      </p:grpSp>
      <p:grpSp>
        <p:nvGrpSpPr>
          <p:cNvPr id="87" name="Agrupar 86">
            <a:extLst>
              <a:ext uri="{FF2B5EF4-FFF2-40B4-BE49-F238E27FC236}">
                <a16:creationId xmlns:a16="http://schemas.microsoft.com/office/drawing/2014/main" id="{E3055053-44F0-4DD6-B92B-FDB993FDB7DC}"/>
              </a:ext>
            </a:extLst>
          </p:cNvPr>
          <p:cNvGrpSpPr/>
          <p:nvPr/>
        </p:nvGrpSpPr>
        <p:grpSpPr>
          <a:xfrm>
            <a:off x="10193407" y="5619966"/>
            <a:ext cx="603463" cy="938974"/>
            <a:chOff x="2967672" y="2803882"/>
            <a:chExt cx="603463" cy="938974"/>
          </a:xfrm>
        </p:grpSpPr>
        <p:sp>
          <p:nvSpPr>
            <p:cNvPr id="88" name="Subtítulo 4">
              <a:extLst>
                <a:ext uri="{FF2B5EF4-FFF2-40B4-BE49-F238E27FC236}">
                  <a16:creationId xmlns:a16="http://schemas.microsoft.com/office/drawing/2014/main" id="{1F810063-3606-4692-A6CA-D956AEDCA6FF}"/>
                </a:ext>
              </a:extLst>
            </p:cNvPr>
            <p:cNvSpPr txBox="1">
              <a:spLocks/>
            </p:cNvSpPr>
            <p:nvPr/>
          </p:nvSpPr>
          <p:spPr>
            <a:xfrm>
              <a:off x="2976278" y="2803882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</a:t>
              </a:r>
            </a:p>
          </p:txBody>
        </p:sp>
        <p:sp>
          <p:nvSpPr>
            <p:cNvPr id="89" name="Retângulo 88">
              <a:extLst>
                <a:ext uri="{FF2B5EF4-FFF2-40B4-BE49-F238E27FC236}">
                  <a16:creationId xmlns:a16="http://schemas.microsoft.com/office/drawing/2014/main" id="{F8337A16-CE1B-407E-8245-EF7661BC71BC}"/>
                </a:ext>
              </a:extLst>
            </p:cNvPr>
            <p:cNvSpPr/>
            <p:nvPr/>
          </p:nvSpPr>
          <p:spPr>
            <a:xfrm rot="10800000">
              <a:off x="3075856" y="3154575"/>
              <a:ext cx="437945" cy="45719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90" name="Subtítulo 4">
              <a:extLst>
                <a:ext uri="{FF2B5EF4-FFF2-40B4-BE49-F238E27FC236}">
                  <a16:creationId xmlns:a16="http://schemas.microsoft.com/office/drawing/2014/main" id="{8A534EC3-986E-43E7-99D4-28B8CAA67BC0}"/>
                </a:ext>
              </a:extLst>
            </p:cNvPr>
            <p:cNvSpPr txBox="1">
              <a:spLocks/>
            </p:cNvSpPr>
            <p:nvPr/>
          </p:nvSpPr>
          <p:spPr>
            <a:xfrm>
              <a:off x="2967672" y="3229273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4</a:t>
              </a:r>
            </a:p>
          </p:txBody>
        </p:sp>
      </p:grpSp>
      <p:sp>
        <p:nvSpPr>
          <p:cNvPr id="91" name="Subtítulo 4">
            <a:extLst>
              <a:ext uri="{FF2B5EF4-FFF2-40B4-BE49-F238E27FC236}">
                <a16:creationId xmlns:a16="http://schemas.microsoft.com/office/drawing/2014/main" id="{980D01E1-D29D-4A16-80EB-B013E4D295CC}"/>
              </a:ext>
            </a:extLst>
          </p:cNvPr>
          <p:cNvSpPr txBox="1">
            <a:spLocks/>
          </p:cNvSpPr>
          <p:nvPr/>
        </p:nvSpPr>
        <p:spPr>
          <a:xfrm>
            <a:off x="8780266" y="5798136"/>
            <a:ext cx="594857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1</a:t>
            </a:r>
          </a:p>
        </p:txBody>
      </p:sp>
      <p:sp>
        <p:nvSpPr>
          <p:cNvPr id="92" name="Subtítulo 4">
            <a:extLst>
              <a:ext uri="{FF2B5EF4-FFF2-40B4-BE49-F238E27FC236}">
                <a16:creationId xmlns:a16="http://schemas.microsoft.com/office/drawing/2014/main" id="{52819B60-DECD-447F-9A17-D09BE192E20E}"/>
              </a:ext>
            </a:extLst>
          </p:cNvPr>
          <p:cNvSpPr txBox="1">
            <a:spLocks/>
          </p:cNvSpPr>
          <p:nvPr/>
        </p:nvSpPr>
        <p:spPr>
          <a:xfrm>
            <a:off x="9463096" y="5826667"/>
            <a:ext cx="594857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4</a:t>
            </a:r>
          </a:p>
        </p:txBody>
      </p:sp>
      <p:sp>
        <p:nvSpPr>
          <p:cNvPr id="93" name="Subtítulo 4">
            <a:extLst>
              <a:ext uri="{FF2B5EF4-FFF2-40B4-BE49-F238E27FC236}">
                <a16:creationId xmlns:a16="http://schemas.microsoft.com/office/drawing/2014/main" id="{00F54D71-3AA3-4CEE-9EAF-1D784FCD5E20}"/>
              </a:ext>
            </a:extLst>
          </p:cNvPr>
          <p:cNvSpPr txBox="1">
            <a:spLocks/>
          </p:cNvSpPr>
          <p:nvPr/>
        </p:nvSpPr>
        <p:spPr>
          <a:xfrm>
            <a:off x="9100332" y="5783569"/>
            <a:ext cx="594857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÷</a:t>
            </a:r>
          </a:p>
        </p:txBody>
      </p:sp>
      <p:sp>
        <p:nvSpPr>
          <p:cNvPr id="94" name="Subtítulo 4">
            <a:extLst>
              <a:ext uri="{FF2B5EF4-FFF2-40B4-BE49-F238E27FC236}">
                <a16:creationId xmlns:a16="http://schemas.microsoft.com/office/drawing/2014/main" id="{1CFDA277-7FF2-49BA-8351-77A97A846050}"/>
              </a:ext>
            </a:extLst>
          </p:cNvPr>
          <p:cNvSpPr txBox="1">
            <a:spLocks/>
          </p:cNvSpPr>
          <p:nvPr/>
        </p:nvSpPr>
        <p:spPr>
          <a:xfrm>
            <a:off x="9783162" y="5820451"/>
            <a:ext cx="594857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=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0821361" y="6334034"/>
            <a:ext cx="594857" cy="365125"/>
          </a:xfrm>
        </p:spPr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 dirty="0"/>
          </a:p>
        </p:txBody>
      </p:sp>
      <p:pic>
        <p:nvPicPr>
          <p:cNvPr id="95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8" name="Tabela 18">
            <a:extLst>
              <a:ext uri="{FF2B5EF4-FFF2-40B4-BE49-F238E27FC236}">
                <a16:creationId xmlns:a16="http://schemas.microsoft.com/office/drawing/2014/main" id="{380F1F27-47A2-1511-4B92-55838136E5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413010"/>
              </p:ext>
            </p:extLst>
          </p:nvPr>
        </p:nvGraphicFramePr>
        <p:xfrm>
          <a:off x="487552" y="2941298"/>
          <a:ext cx="2480120" cy="490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030">
                  <a:extLst>
                    <a:ext uri="{9D8B030D-6E8A-4147-A177-3AD203B41FA5}">
                      <a16:colId xmlns:a16="http://schemas.microsoft.com/office/drawing/2014/main" val="3434983873"/>
                    </a:ext>
                  </a:extLst>
                </a:gridCol>
                <a:gridCol w="620030">
                  <a:extLst>
                    <a:ext uri="{9D8B030D-6E8A-4147-A177-3AD203B41FA5}">
                      <a16:colId xmlns:a16="http://schemas.microsoft.com/office/drawing/2014/main" val="462165918"/>
                    </a:ext>
                  </a:extLst>
                </a:gridCol>
                <a:gridCol w="620030">
                  <a:extLst>
                    <a:ext uri="{9D8B030D-6E8A-4147-A177-3AD203B41FA5}">
                      <a16:colId xmlns:a16="http://schemas.microsoft.com/office/drawing/2014/main" val="2392063203"/>
                    </a:ext>
                  </a:extLst>
                </a:gridCol>
                <a:gridCol w="620030">
                  <a:extLst>
                    <a:ext uri="{9D8B030D-6E8A-4147-A177-3AD203B41FA5}">
                      <a16:colId xmlns:a16="http://schemas.microsoft.com/office/drawing/2014/main" val="2951241905"/>
                    </a:ext>
                  </a:extLst>
                </a:gridCol>
              </a:tblGrid>
              <a:tr h="490331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205969"/>
                  </a:ext>
                </a:extLst>
              </a:tr>
            </a:tbl>
          </a:graphicData>
        </a:graphic>
      </p:graphicFrame>
      <p:graphicFrame>
        <p:nvGraphicFramePr>
          <p:cNvPr id="19" name="Tabela 18">
            <a:extLst>
              <a:ext uri="{FF2B5EF4-FFF2-40B4-BE49-F238E27FC236}">
                <a16:creationId xmlns:a16="http://schemas.microsoft.com/office/drawing/2014/main" id="{4C4CAA66-DC36-1248-3BE6-75BEA7237E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043609"/>
              </p:ext>
            </p:extLst>
          </p:nvPr>
        </p:nvGraphicFramePr>
        <p:xfrm>
          <a:off x="480061" y="3888043"/>
          <a:ext cx="2480120" cy="490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030">
                  <a:extLst>
                    <a:ext uri="{9D8B030D-6E8A-4147-A177-3AD203B41FA5}">
                      <a16:colId xmlns:a16="http://schemas.microsoft.com/office/drawing/2014/main" val="3434983873"/>
                    </a:ext>
                  </a:extLst>
                </a:gridCol>
                <a:gridCol w="620030">
                  <a:extLst>
                    <a:ext uri="{9D8B030D-6E8A-4147-A177-3AD203B41FA5}">
                      <a16:colId xmlns:a16="http://schemas.microsoft.com/office/drawing/2014/main" val="462165918"/>
                    </a:ext>
                  </a:extLst>
                </a:gridCol>
                <a:gridCol w="620030">
                  <a:extLst>
                    <a:ext uri="{9D8B030D-6E8A-4147-A177-3AD203B41FA5}">
                      <a16:colId xmlns:a16="http://schemas.microsoft.com/office/drawing/2014/main" val="2392063203"/>
                    </a:ext>
                  </a:extLst>
                </a:gridCol>
                <a:gridCol w="620030">
                  <a:extLst>
                    <a:ext uri="{9D8B030D-6E8A-4147-A177-3AD203B41FA5}">
                      <a16:colId xmlns:a16="http://schemas.microsoft.com/office/drawing/2014/main" val="2951241905"/>
                    </a:ext>
                  </a:extLst>
                </a:gridCol>
              </a:tblGrid>
              <a:tr h="490331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205969"/>
                  </a:ext>
                </a:extLst>
              </a:tr>
            </a:tbl>
          </a:graphicData>
        </a:graphic>
      </p:graphicFrame>
      <p:graphicFrame>
        <p:nvGraphicFramePr>
          <p:cNvPr id="20" name="Tabela 19">
            <a:extLst>
              <a:ext uri="{FF2B5EF4-FFF2-40B4-BE49-F238E27FC236}">
                <a16:creationId xmlns:a16="http://schemas.microsoft.com/office/drawing/2014/main" id="{C22D0193-8416-97DB-934F-E5EB8A2E1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7689"/>
              </p:ext>
            </p:extLst>
          </p:nvPr>
        </p:nvGraphicFramePr>
        <p:xfrm>
          <a:off x="480061" y="4776802"/>
          <a:ext cx="2480120" cy="490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030">
                  <a:extLst>
                    <a:ext uri="{9D8B030D-6E8A-4147-A177-3AD203B41FA5}">
                      <a16:colId xmlns:a16="http://schemas.microsoft.com/office/drawing/2014/main" val="3434983873"/>
                    </a:ext>
                  </a:extLst>
                </a:gridCol>
                <a:gridCol w="620030">
                  <a:extLst>
                    <a:ext uri="{9D8B030D-6E8A-4147-A177-3AD203B41FA5}">
                      <a16:colId xmlns:a16="http://schemas.microsoft.com/office/drawing/2014/main" val="462165918"/>
                    </a:ext>
                  </a:extLst>
                </a:gridCol>
                <a:gridCol w="620030">
                  <a:extLst>
                    <a:ext uri="{9D8B030D-6E8A-4147-A177-3AD203B41FA5}">
                      <a16:colId xmlns:a16="http://schemas.microsoft.com/office/drawing/2014/main" val="2392063203"/>
                    </a:ext>
                  </a:extLst>
                </a:gridCol>
                <a:gridCol w="620030">
                  <a:extLst>
                    <a:ext uri="{9D8B030D-6E8A-4147-A177-3AD203B41FA5}">
                      <a16:colId xmlns:a16="http://schemas.microsoft.com/office/drawing/2014/main" val="2951241905"/>
                    </a:ext>
                  </a:extLst>
                </a:gridCol>
              </a:tblGrid>
              <a:tr h="490331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205969"/>
                  </a:ext>
                </a:extLst>
              </a:tr>
            </a:tbl>
          </a:graphicData>
        </a:graphic>
      </p:graphicFrame>
      <p:graphicFrame>
        <p:nvGraphicFramePr>
          <p:cNvPr id="21" name="Tabela 20">
            <a:extLst>
              <a:ext uri="{FF2B5EF4-FFF2-40B4-BE49-F238E27FC236}">
                <a16:creationId xmlns:a16="http://schemas.microsoft.com/office/drawing/2014/main" id="{7F61890E-69C5-8321-A9B7-5F25AA8F29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812443"/>
              </p:ext>
            </p:extLst>
          </p:nvPr>
        </p:nvGraphicFramePr>
        <p:xfrm>
          <a:off x="480061" y="5697965"/>
          <a:ext cx="2480120" cy="490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030">
                  <a:extLst>
                    <a:ext uri="{9D8B030D-6E8A-4147-A177-3AD203B41FA5}">
                      <a16:colId xmlns:a16="http://schemas.microsoft.com/office/drawing/2014/main" val="3434983873"/>
                    </a:ext>
                  </a:extLst>
                </a:gridCol>
                <a:gridCol w="620030">
                  <a:extLst>
                    <a:ext uri="{9D8B030D-6E8A-4147-A177-3AD203B41FA5}">
                      <a16:colId xmlns:a16="http://schemas.microsoft.com/office/drawing/2014/main" val="462165918"/>
                    </a:ext>
                  </a:extLst>
                </a:gridCol>
                <a:gridCol w="620030">
                  <a:extLst>
                    <a:ext uri="{9D8B030D-6E8A-4147-A177-3AD203B41FA5}">
                      <a16:colId xmlns:a16="http://schemas.microsoft.com/office/drawing/2014/main" val="2392063203"/>
                    </a:ext>
                  </a:extLst>
                </a:gridCol>
                <a:gridCol w="620030">
                  <a:extLst>
                    <a:ext uri="{9D8B030D-6E8A-4147-A177-3AD203B41FA5}">
                      <a16:colId xmlns:a16="http://schemas.microsoft.com/office/drawing/2014/main" val="2951241905"/>
                    </a:ext>
                  </a:extLst>
                </a:gridCol>
              </a:tblGrid>
              <a:tr h="490331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205969"/>
                  </a:ext>
                </a:extLst>
              </a:tr>
            </a:tbl>
          </a:graphicData>
        </a:graphic>
      </p:graphicFrame>
      <p:pic>
        <p:nvPicPr>
          <p:cNvPr id="23" name="Imagem 22">
            <a:extLst>
              <a:ext uri="{FF2B5EF4-FFF2-40B4-BE49-F238E27FC236}">
                <a16:creationId xmlns:a16="http://schemas.microsoft.com/office/drawing/2014/main" id="{9042CDE5-B621-3790-C026-847F49C5D5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2" y="3487935"/>
            <a:ext cx="3066487" cy="200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802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7999" y="775471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Os racionais na forma de fração </a:t>
            </a:r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37A53B2C-05A1-48C5-821A-161AD2540909}"/>
              </a:ext>
            </a:extLst>
          </p:cNvPr>
          <p:cNvSpPr/>
          <p:nvPr/>
        </p:nvSpPr>
        <p:spPr>
          <a:xfrm>
            <a:off x="577004" y="1450622"/>
            <a:ext cx="110942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Duas ou mais frações que representam a mesma porção da unidade são chamadas frações equivalentes.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67B3FC68-89E2-44EC-9AB0-EC5CCA5D8C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5644" y="2438344"/>
            <a:ext cx="2677013" cy="70983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/>
          </a:p>
        </p:txBody>
      </p:sp>
      <p:pic>
        <p:nvPicPr>
          <p:cNvPr id="10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8CD75582-5B90-E7D6-03C1-C8DDA6D7EB3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828"/>
          <a:stretch/>
        </p:blipFill>
        <p:spPr>
          <a:xfrm>
            <a:off x="1688651" y="3428015"/>
            <a:ext cx="8871001" cy="297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637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7999" y="761994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Os racionais na forma de fração 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7E568F18-16C1-459E-B100-EA551FF586A8}"/>
              </a:ext>
            </a:extLst>
          </p:cNvPr>
          <p:cNvSpPr/>
          <p:nvPr/>
        </p:nvSpPr>
        <p:spPr>
          <a:xfrm>
            <a:off x="608344" y="1586878"/>
            <a:ext cx="113169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Simplificar uma fração significa obter uma fração equivalente à fração dada, escrita com termos menores.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/>
          </a:p>
        </p:txBody>
      </p:sp>
      <p:pic>
        <p:nvPicPr>
          <p:cNvPr id="13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CF666815-916D-72AA-485F-ADF705BCB5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1424" y="2846337"/>
            <a:ext cx="5915998" cy="2424785"/>
          </a:xfrm>
          <a:prstGeom prst="rect">
            <a:avLst/>
          </a:prstGeom>
        </p:spPr>
      </p:pic>
      <p:cxnSp>
        <p:nvCxnSpPr>
          <p:cNvPr id="15" name="Conector de Seta Reta 14">
            <a:extLst>
              <a:ext uri="{FF2B5EF4-FFF2-40B4-BE49-F238E27FC236}">
                <a16:creationId xmlns:a16="http://schemas.microsoft.com/office/drawing/2014/main" id="{493925FD-C291-16AD-4B3A-6CB2C4D2CE5E}"/>
              </a:ext>
            </a:extLst>
          </p:cNvPr>
          <p:cNvCxnSpPr/>
          <p:nvPr/>
        </p:nvCxnSpPr>
        <p:spPr>
          <a:xfrm>
            <a:off x="7630836" y="4096512"/>
            <a:ext cx="960120" cy="0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 15">
            <a:extLst>
              <a:ext uri="{FF2B5EF4-FFF2-40B4-BE49-F238E27FC236}">
                <a16:creationId xmlns:a16="http://schemas.microsoft.com/office/drawing/2014/main" id="{BE64AE6F-8ED6-9439-D8DE-747688FAE995}"/>
              </a:ext>
            </a:extLst>
          </p:cNvPr>
          <p:cNvSpPr/>
          <p:nvPr/>
        </p:nvSpPr>
        <p:spPr>
          <a:xfrm>
            <a:off x="6922854" y="3557016"/>
            <a:ext cx="707982" cy="1069848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5FCBDD55-352C-F14E-1B83-94C14307E0BB}"/>
              </a:ext>
            </a:extLst>
          </p:cNvPr>
          <p:cNvSpPr txBox="1"/>
          <p:nvPr/>
        </p:nvSpPr>
        <p:spPr>
          <a:xfrm>
            <a:off x="8687646" y="3907274"/>
            <a:ext cx="2000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Fração irredutível</a:t>
            </a:r>
          </a:p>
        </p:txBody>
      </p:sp>
    </p:spTree>
    <p:extLst>
      <p:ext uri="{BB962C8B-B14F-4D97-AF65-F5344CB8AC3E}">
        <p14:creationId xmlns:p14="http://schemas.microsoft.com/office/powerpoint/2010/main" val="341383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375135" y="68172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Comparação de frações 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7E568F18-16C1-459E-B100-EA551FF586A8}"/>
              </a:ext>
            </a:extLst>
          </p:cNvPr>
          <p:cNvSpPr/>
          <p:nvPr/>
        </p:nvSpPr>
        <p:spPr>
          <a:xfrm>
            <a:off x="443904" y="1666981"/>
            <a:ext cx="52476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Ao comparar frações com </a:t>
            </a:r>
            <a:r>
              <a:rPr lang="pt-BR" sz="2000" b="1" dirty="0">
                <a:latin typeface="Roboto"/>
              </a:rPr>
              <a:t>numeradores iguais</a:t>
            </a:r>
            <a:r>
              <a:rPr lang="pt-BR" sz="2000" dirty="0">
                <a:latin typeface="Roboto"/>
              </a:rPr>
              <a:t>, a maior delas é aquela cujo denominador é menor.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C133D00-9A47-43E6-A022-0AD29F3DF4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2906" y="5360476"/>
            <a:ext cx="1147083" cy="743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Retângulo 12">
            <a:extLst>
              <a:ext uri="{FF2B5EF4-FFF2-40B4-BE49-F238E27FC236}">
                <a16:creationId xmlns:a16="http://schemas.microsoft.com/office/drawing/2014/main" id="{40EFF803-624E-41CC-B8CB-2C59698E65E2}"/>
              </a:ext>
            </a:extLst>
          </p:cNvPr>
          <p:cNvSpPr/>
          <p:nvPr/>
        </p:nvSpPr>
        <p:spPr>
          <a:xfrm>
            <a:off x="6423135" y="1666981"/>
            <a:ext cx="54442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Ao comparar frações com </a:t>
            </a:r>
            <a:r>
              <a:rPr lang="pt-BR" sz="2000" b="1" dirty="0">
                <a:latin typeface="Roboto"/>
              </a:rPr>
              <a:t>denominadores iguais</a:t>
            </a:r>
            <a:r>
              <a:rPr lang="pt-BR" sz="2000" dirty="0">
                <a:latin typeface="Roboto"/>
              </a:rPr>
              <a:t>, a maior delas é aquela de maior numerador. </a:t>
            </a:r>
          </a:p>
          <a:p>
            <a:endParaRPr lang="pt-BR" sz="2000" dirty="0">
              <a:latin typeface="Roboto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/>
          </a:p>
        </p:txBody>
      </p:sp>
      <p:pic>
        <p:nvPicPr>
          <p:cNvPr id="17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4A3197F5-542A-A2CB-263F-64FC2FE8B6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6679" y="3223859"/>
            <a:ext cx="4093464" cy="1930577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6B1C5EAE-7D56-ABC2-97CB-9B46E95C0E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1935" y="2646070"/>
            <a:ext cx="3426099" cy="3086156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906BA2AF-3755-42B3-9F94-AE09F0014F5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33272" y="5432772"/>
            <a:ext cx="1268871" cy="743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57948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79246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Comparação de frações 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7E568F18-16C1-459E-B100-EA551FF586A8}"/>
              </a:ext>
            </a:extLst>
          </p:cNvPr>
          <p:cNvSpPr/>
          <p:nvPr/>
        </p:nvSpPr>
        <p:spPr>
          <a:xfrm>
            <a:off x="855635" y="1645233"/>
            <a:ext cx="10746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Ao comparar frações com </a:t>
            </a:r>
            <a:r>
              <a:rPr lang="pt-BR" sz="2000" b="1" dirty="0">
                <a:latin typeface="Roboto"/>
              </a:rPr>
              <a:t>numeradores </a:t>
            </a:r>
            <a:r>
              <a:rPr lang="pt-BR" sz="2000" dirty="0">
                <a:latin typeface="Roboto"/>
              </a:rPr>
              <a:t>e</a:t>
            </a:r>
            <a:r>
              <a:rPr lang="pt-BR" sz="2000" b="1" dirty="0">
                <a:latin typeface="Roboto"/>
              </a:rPr>
              <a:t> denominadores</a:t>
            </a:r>
            <a:r>
              <a:rPr lang="pt-BR" sz="2000" dirty="0">
                <a:latin typeface="Roboto"/>
              </a:rPr>
              <a:t> </a:t>
            </a:r>
            <a:r>
              <a:rPr lang="pt-BR" sz="2000" b="1" dirty="0">
                <a:latin typeface="Roboto"/>
              </a:rPr>
              <a:t>diferentes</a:t>
            </a:r>
            <a:r>
              <a:rPr lang="pt-BR" sz="2000" dirty="0">
                <a:latin typeface="Roboto"/>
              </a:rPr>
              <a:t>, será preciso reduzi-las a um mesmo denominador.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08F359E1-B374-4894-B347-C8D319CA66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4713" y="2689775"/>
            <a:ext cx="5341885" cy="3646148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9F1AF5B5-8983-44C1-AFBB-0196A5C2D4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1145" y="3083170"/>
            <a:ext cx="1959590" cy="2274586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69438390-AD14-47C8-881E-374E9D185C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55282" y="3041624"/>
            <a:ext cx="2042884" cy="2344737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/>
          </a:p>
        </p:txBody>
      </p:sp>
      <p:pic>
        <p:nvPicPr>
          <p:cNvPr id="13" name="Google Shape;67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8489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754900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Adição e subtração de frações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7E568F18-16C1-459E-B100-EA551FF586A8}"/>
              </a:ext>
            </a:extLst>
          </p:cNvPr>
          <p:cNvSpPr/>
          <p:nvPr/>
        </p:nvSpPr>
        <p:spPr>
          <a:xfrm>
            <a:off x="701316" y="1595429"/>
            <a:ext cx="110548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Em uma adição (ou subtração) de frações com </a:t>
            </a:r>
            <a:r>
              <a:rPr lang="pt-BR" sz="2000" b="1" dirty="0">
                <a:latin typeface="Roboto"/>
              </a:rPr>
              <a:t>denominadores iguais</a:t>
            </a:r>
            <a:r>
              <a:rPr lang="pt-BR" sz="2000" dirty="0">
                <a:latin typeface="Roboto"/>
              </a:rPr>
              <a:t>, adiciona-se (ou subtrai-se) os numeradores e mantêm-se os denominadores.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542A0251-BCC8-4596-BF6F-A581F59838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757" y="2760086"/>
            <a:ext cx="5743978" cy="2315856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36D2EA41-A4A6-49CB-8783-346A662A0F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9034" y="2760086"/>
            <a:ext cx="4887120" cy="2313433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C58C588E-8DAC-4B51-90CB-CEB2031765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0558" y="5499229"/>
            <a:ext cx="1486884" cy="700978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2C5874AC-0474-431D-A76D-C4F029E7DD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5893" y="5406104"/>
            <a:ext cx="1486884" cy="69699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/>
          </a:p>
        </p:txBody>
      </p:sp>
      <p:pic>
        <p:nvPicPr>
          <p:cNvPr id="13" name="Google Shape;67;p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0938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40EFF803-624E-41CC-B8CB-2C59698E65E2}"/>
              </a:ext>
            </a:extLst>
          </p:cNvPr>
          <p:cNvSpPr/>
          <p:nvPr/>
        </p:nvSpPr>
        <p:spPr>
          <a:xfrm>
            <a:off x="594883" y="1442919"/>
            <a:ext cx="110022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Em uma adição (ou subtração) de frações com </a:t>
            </a:r>
            <a:r>
              <a:rPr lang="pt-BR" sz="2000" b="1" dirty="0">
                <a:latin typeface="Roboto"/>
              </a:rPr>
              <a:t>denominadores diferentes</a:t>
            </a:r>
            <a:r>
              <a:rPr lang="pt-BR" sz="2000" dirty="0">
                <a:latin typeface="Roboto"/>
              </a:rPr>
              <a:t>, obtêm-se as frações equivalentes a elas com denominadores iguais e realiza-se a adição (ou subtração) com as frações obtidas.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4679C6A0-D765-4A89-B6AC-28BFEA3D35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9689" y="5468762"/>
            <a:ext cx="6277174" cy="739180"/>
          </a:xfrm>
          <a:prstGeom prst="rect">
            <a:avLst/>
          </a:prstGeom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D8EAE025-8F2B-4274-A444-ACD4ECAEA312}"/>
              </a:ext>
            </a:extLst>
          </p:cNvPr>
          <p:cNvSpPr/>
          <p:nvPr/>
        </p:nvSpPr>
        <p:spPr>
          <a:xfrm>
            <a:off x="3180735" y="716367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Adição e subtração de frações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/>
          </a:p>
        </p:txBody>
      </p:sp>
      <p:pic>
        <p:nvPicPr>
          <p:cNvPr id="11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21B35557-A01F-21DF-138B-5A32EFAE0A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5310" y="2520005"/>
            <a:ext cx="908685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9862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11092</TotalTime>
  <Words>368</Words>
  <Application>Microsoft Office PowerPoint</Application>
  <PresentationFormat>Widescreen</PresentationFormat>
  <Paragraphs>54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Roboto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171</cp:revision>
  <dcterms:created xsi:type="dcterms:W3CDTF">2019-03-06T17:56:01Z</dcterms:created>
  <dcterms:modified xsi:type="dcterms:W3CDTF">2023-06-02T19:02:22Z</dcterms:modified>
</cp:coreProperties>
</file>