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339" r:id="rId2"/>
    <p:sldId id="344" r:id="rId3"/>
    <p:sldId id="293" r:id="rId4"/>
    <p:sldId id="345" r:id="rId5"/>
  </p:sldIdLst>
  <p:sldSz cx="12192000" cy="6858000"/>
  <p:notesSz cx="6858000" cy="9144000"/>
  <p:defaultTextStyle>
    <a:defPPr lvl="0">
      <a:defRPr lang="pt-BR"/>
    </a:defPPr>
    <a:lvl1pPr marL="0" lv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lvl="1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lvl="2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lvl="3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lvl="4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lvl="5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lvl="6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lvl="7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lvl="8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Renata Góes Palermo" initials="RGP" lastIdx="54" clrIdx="0"/>
  <p:cmAuthor id="1" name="Lilian Semenichin Nogueira" initials="LSN" lastIdx="35" clrIdx="1"/>
  <p:cmAuthor id="2" name="Marcia Takeuchi" initials="" lastIdx="0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6699"/>
    <a:srgbClr val="CC6600"/>
    <a:srgbClr val="FDBE0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5870505-49AB-4457-BA07-0E9B97C6CD00}" v="9" dt="2023-05-17T13:16:53.82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Estilo Médio 2 - Ênfase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ED083AE6-46FA-4A59-8FB0-9F97EB10719F}" styleName="Estilo Claro 3 - Ênfase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7868" autoAdjust="0"/>
    <p:restoredTop sz="93969" autoAdjust="0"/>
  </p:normalViewPr>
  <p:slideViewPr>
    <p:cSldViewPr snapToGrid="0">
      <p:cViewPr varScale="1">
        <p:scale>
          <a:sx n="72" d="100"/>
          <a:sy n="72" d="100"/>
        </p:scale>
        <p:origin x="132" y="7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6803F0-155F-4A45-96B8-C1185A1FAA29}" type="datetimeFigureOut">
              <a:rPr lang="en-US" smtClean="0"/>
              <a:t>6/2/2023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DAF6EB-1A2F-6248-8FD1-ECBDCC899FD9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708375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115E19-9E1B-45B8-8D9B-4BADC3E3C864}" type="datetimeFigureOut">
              <a:rPr lang="pt-BR" smtClean="0"/>
              <a:t>02/06/2023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247EB2-C6B2-438A-97E5-B8D5FF3D87D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1667099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5c7b04498f_0_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5c7b04498f_0_1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F0613E2-A503-4BA7-AF41-D99E7B686DA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3B4FFE62-2665-453B-8745-210A5ED42F3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413C8B4E-D55B-44B4-B9B6-313C213525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40408-5B5D-0A4D-BACC-C5920E371E33}" type="datetime1">
              <a:rPr lang="pt-BR" smtClean="0"/>
              <a:t>02/06/2023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A4315176-7BFE-4F79-A78B-DEAD33A9E5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E0F04CF7-5993-4B05-9518-19F6155E3B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917670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159CC36-4B04-443F-8FC4-61EA7A5CA8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84D0D1BC-9240-4BD1-B38D-563FABB404A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A4DFF27-1407-4B25-9C76-0351C7BAB2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B84445-5383-2044-B61E-049BBED01DCC}" type="datetime1">
              <a:rPr lang="pt-BR" smtClean="0"/>
              <a:t>02/06/2023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4BACC847-8A4A-4815-BA3A-D29B38F54B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4F16EF24-F3EF-4C78-B4B6-38A381E21B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882498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CE26CC42-1BC3-4D21-A69C-EFBCDD12F46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9A04FC76-817B-4E21-9B87-7B047C3C940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F939CCED-F81C-46DA-AB3D-56649B2630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AF4D0-C9BC-5B44-A31F-645C6051C81E}" type="datetime1">
              <a:rPr lang="pt-BR" smtClean="0"/>
              <a:t>02/06/2023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DCB779FC-494C-4066-B7FD-4A50C4306C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789993E2-7544-4899-86E7-CFF41B83A3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175413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CB8EBD8-84B6-4229-9222-7AD9DB0BDE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414C748E-6271-4663-A3EA-0E60A378CF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56FA75C9-714B-4E22-BE92-A05AB60F36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0615D-1490-1649-835D-15358B35BBDC}" type="datetime1">
              <a:rPr lang="pt-BR" smtClean="0"/>
              <a:t>02/06/2023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A5BBBC3-3899-43D9-95FD-EB5628A90A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82C2D9E1-5961-4706-92E6-D915DA4762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188180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B216BBC-2CA3-4B66-890E-8CCA1A6C82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3387F530-87FC-4C56-851A-B321920AEB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DAE83903-EB0C-45B7-B5AE-A2ACA519D9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ABFE6-679C-5D4A-BD16-6FE7240FF958}" type="datetime1">
              <a:rPr lang="pt-BR" smtClean="0"/>
              <a:t>02/06/2023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DE8B169C-A4C5-4186-B22E-DA00CD3BFD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B2015BAE-B68B-4E61-997D-1ADE3C7913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68833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1EA5B6F-B2CC-4FF4-928D-432D166107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7D5E5DD5-F0CB-489E-92EA-CB360B0B477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DE8EF410-4FB9-4911-A86B-E3D01864F3F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0ED5E7D0-A771-4464-8C44-476F391578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7F5787-0875-F84D-8A67-86E151FA5072}" type="datetime1">
              <a:rPr lang="pt-BR" smtClean="0"/>
              <a:t>02/06/2023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5E66A4CD-5AC2-4F91-89E9-5070CBFA42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642E8ABC-4BD4-4262-B706-DF85E016CE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404542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AD96227-E5B9-4E65-8D89-45BEFF3CE5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13ACD57A-B945-439B-8A88-B20EAA978E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1669EB74-746A-44A2-B380-5FA3075D3D7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97FB50B6-3DD4-4003-A39F-B8737B941C2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40A51CD1-5299-413E-B0BB-3002D586DB0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4EFB49B6-49F9-4DF4-94A5-A307605E4B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1A14D-79B2-764F-BFFD-F2C770B20610}" type="datetime1">
              <a:rPr lang="pt-BR" smtClean="0"/>
              <a:t>02/06/2023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8611B1E5-B2B2-4F07-A1F8-8AACA8DF4C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1DEFD123-DD74-4BFE-B3C9-F1A6C2CED0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622056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533F6D9-CF57-4CAF-92EF-A1CC4D8452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9AC0CA9E-C2AB-47B1-9AA3-5FC4FAFB02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B1CB2-6186-2E4E-8CD4-59CEEF19E2A3}" type="datetime1">
              <a:rPr lang="pt-BR" smtClean="0"/>
              <a:t>02/06/2023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5CED1738-35A2-4F9C-90E1-DFAD841A10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E1149CC9-D4DF-4280-BBCE-EBC4F77BC2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398859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30900131-512E-4C9D-B050-62F860E1D0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9F14FC-F21A-6741-8853-EBEE3D1410B9}" type="datetime1">
              <a:rPr lang="pt-BR" smtClean="0"/>
              <a:t>02/06/2023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63C6D9F3-BF68-4E92-AFA3-6C5D8504C2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B9D31E28-33F3-413D-9CE6-81A07F230D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401447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98360DA-E7C3-487F-8D6A-C605891A9D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F17E6055-63D2-4D08-853B-DED6ABFD43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C57D873C-E3BA-420C-8D0A-07673AD95E6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B0DC85E0-FBF8-4DC8-ACA0-0D851966A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5F47D-8866-3848-8D3C-F4FB5037C4CE}" type="datetime1">
              <a:rPr lang="pt-BR" smtClean="0"/>
              <a:t>02/06/2023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67B35F0F-5DBE-47AA-89E1-12285C678A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C778713E-17F1-4076-84BE-0A9A8203FD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152623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26D89F8-3F78-4011-864D-B7CA1A5D1E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2C72DF88-D928-4902-A5B7-1A2496A80BB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17DA43F9-5E2D-4EBB-B364-0C16E8D472E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20414D6D-E0A4-4857-B6BF-F5C0E93A17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7EB045-2FB4-A844-9D89-02219B808A89}" type="datetime1">
              <a:rPr lang="pt-BR" smtClean="0"/>
              <a:t>02/06/2023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9AA8B44C-D2E1-4A5F-9D27-04EF750727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85996546-4F04-451E-A9B5-5E3231136F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819726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3D463CB8-4688-4CBF-AFAB-0B185AC78F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08E10AE5-E2A0-491F-AAC6-44145BB864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2D13E601-36F1-483F-B7F8-44F563C4097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0B3B31-1DFF-444F-9496-EB073C45007F}" type="datetime1">
              <a:rPr lang="pt-BR" smtClean="0"/>
              <a:t>02/06/2023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C461B732-F1F5-4DBC-A57B-CFA88A8193E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7C1881F5-4296-4FBE-8FD4-3C8E36CBB8C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C7F00C-2275-4886-B8AE-3FC82F8469D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148825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DBE05"/>
        </a:solidFill>
        <a:effectLst/>
      </p:bgPr>
    </p:bg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 rotWithShape="1">
          <a:blip r:embed="rId3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3107"/>
          <a:stretch/>
        </p:blipFill>
        <p:spPr>
          <a:xfrm>
            <a:off x="-14990" y="0"/>
            <a:ext cx="9383843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9621760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E731570A-6E92-473D-9595-30B9676E3019}"/>
              </a:ext>
            </a:extLst>
          </p:cNvPr>
          <p:cNvSpPr/>
          <p:nvPr/>
        </p:nvSpPr>
        <p:spPr>
          <a:xfrm>
            <a:off x="897988" y="1917291"/>
            <a:ext cx="10396024" cy="988142"/>
          </a:xfrm>
          <a:prstGeom prst="rect">
            <a:avLst/>
          </a:prstGeom>
          <a:gradFill flip="none" rotWithShape="1">
            <a:gsLst>
              <a:gs pos="0">
                <a:srgbClr val="FFC000">
                  <a:shade val="30000"/>
                  <a:satMod val="115000"/>
                </a:srgbClr>
              </a:gs>
              <a:gs pos="50000">
                <a:srgbClr val="FFC000">
                  <a:shade val="67500"/>
                  <a:satMod val="115000"/>
                </a:srgbClr>
              </a:gs>
              <a:gs pos="100000">
                <a:srgbClr val="FFC000">
                  <a:shade val="100000"/>
                  <a:satMod val="115000"/>
                </a:srgbClr>
              </a:gs>
            </a:gsLst>
            <a:lin ang="5400000" scaled="1"/>
            <a:tileRect/>
          </a:gradFill>
          <a:ln>
            <a:noFill/>
          </a:ln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4" name="Título 3">
            <a:extLst>
              <a:ext uri="{FF2B5EF4-FFF2-40B4-BE49-F238E27FC236}">
                <a16:creationId xmlns:a16="http://schemas.microsoft.com/office/drawing/2014/main" id="{0A671D0B-1BC8-41CB-AFC6-B8A28E1B739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pt-BR" sz="4800" dirty="0">
                <a:latin typeface="Roboto"/>
              </a:rPr>
              <a:t>Matemática</a:t>
            </a:r>
            <a:br>
              <a:rPr lang="pt-BR" sz="4800" dirty="0">
                <a:latin typeface="Roboto"/>
              </a:rPr>
            </a:br>
            <a:endParaRPr lang="pt-BR" sz="4800" dirty="0">
              <a:latin typeface="Roboto"/>
            </a:endParaRPr>
          </a:p>
        </p:txBody>
      </p:sp>
      <p:sp>
        <p:nvSpPr>
          <p:cNvPr id="5" name="Subtítulo 4">
            <a:extLst>
              <a:ext uri="{FF2B5EF4-FFF2-40B4-BE49-F238E27FC236}">
                <a16:creationId xmlns:a16="http://schemas.microsoft.com/office/drawing/2014/main" id="{E8663A3A-C3EF-4E64-957E-A7177607501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490435"/>
            <a:ext cx="9144000" cy="1044913"/>
          </a:xfrm>
        </p:spPr>
        <p:txBody>
          <a:bodyPr>
            <a:normAutofit/>
          </a:bodyPr>
          <a:lstStyle/>
          <a:p>
            <a:r>
              <a:rPr lang="pt-BR" sz="2800" b="1" dirty="0">
                <a:latin typeface="Roboto"/>
              </a:rPr>
              <a:t>Unidade 4</a:t>
            </a:r>
          </a:p>
          <a:p>
            <a:r>
              <a:rPr lang="pt-BR" sz="2800" dirty="0">
                <a:latin typeface="Roboto"/>
              </a:rPr>
              <a:t>Figuras geométricas espaciais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2</a:t>
            </a:fld>
            <a:endParaRPr lang="pt-BR"/>
          </a:p>
        </p:txBody>
      </p:sp>
      <p:pic>
        <p:nvPicPr>
          <p:cNvPr id="6" name="Google Shape;67;p1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4137736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tângulo 11">
            <a:extLst>
              <a:ext uri="{FF2B5EF4-FFF2-40B4-BE49-F238E27FC236}">
                <a16:creationId xmlns:a16="http://schemas.microsoft.com/office/drawing/2014/main" id="{2CC50ED2-8EDE-4857-9633-0A3B7975DAB6}"/>
              </a:ext>
            </a:extLst>
          </p:cNvPr>
          <p:cNvSpPr/>
          <p:nvPr/>
        </p:nvSpPr>
        <p:spPr>
          <a:xfrm>
            <a:off x="4" y="-1971"/>
            <a:ext cx="265467" cy="6859972"/>
          </a:xfrm>
          <a:prstGeom prst="rect">
            <a:avLst/>
          </a:prstGeom>
          <a:gradFill flip="none" rotWithShape="1">
            <a:gsLst>
              <a:gs pos="0">
                <a:schemeClr val="accent4">
                  <a:lumMod val="67000"/>
                </a:schemeClr>
              </a:gs>
              <a:gs pos="48000">
                <a:schemeClr val="accent4">
                  <a:lumMod val="97000"/>
                  <a:lumOff val="3000"/>
                </a:schemeClr>
              </a:gs>
              <a:gs pos="100000">
                <a:schemeClr val="accent4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" name="Retângulo 3">
            <a:extLst>
              <a:ext uri="{FF2B5EF4-FFF2-40B4-BE49-F238E27FC236}">
                <a16:creationId xmlns:a16="http://schemas.microsoft.com/office/drawing/2014/main" id="{D4A30154-1E74-4991-898F-569125C0FAE3}"/>
              </a:ext>
            </a:extLst>
          </p:cNvPr>
          <p:cNvSpPr/>
          <p:nvPr/>
        </p:nvSpPr>
        <p:spPr>
          <a:xfrm>
            <a:off x="3048000" y="696852"/>
            <a:ext cx="6096000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pt-BR" sz="2800" dirty="0">
                <a:latin typeface="Roboto"/>
              </a:rPr>
              <a:t>Figuras geométricas espaciais </a:t>
            </a:r>
          </a:p>
        </p:txBody>
      </p:sp>
      <p:sp>
        <p:nvSpPr>
          <p:cNvPr id="63" name="Retângulo 62">
            <a:extLst>
              <a:ext uri="{FF2B5EF4-FFF2-40B4-BE49-F238E27FC236}">
                <a16:creationId xmlns:a16="http://schemas.microsoft.com/office/drawing/2014/main" id="{4BED4DD2-ABC2-406D-895E-DBADB33066E7}"/>
              </a:ext>
            </a:extLst>
          </p:cNvPr>
          <p:cNvSpPr/>
          <p:nvPr/>
        </p:nvSpPr>
        <p:spPr>
          <a:xfrm>
            <a:off x="559896" y="2327821"/>
            <a:ext cx="1133767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dirty="0">
                <a:latin typeface="Roboto"/>
              </a:rPr>
              <a:t>Um poliedro pode ser </a:t>
            </a:r>
            <a:r>
              <a:rPr lang="pt-BR" b="1" dirty="0">
                <a:latin typeface="Roboto"/>
              </a:rPr>
              <a:t>classificado</a:t>
            </a:r>
            <a:r>
              <a:rPr lang="pt-BR" dirty="0">
                <a:latin typeface="Roboto"/>
              </a:rPr>
              <a:t> e </a:t>
            </a:r>
            <a:r>
              <a:rPr lang="pt-BR" b="1" dirty="0">
                <a:latin typeface="Roboto"/>
              </a:rPr>
              <a:t>nomeado</a:t>
            </a:r>
            <a:r>
              <a:rPr lang="pt-BR" dirty="0">
                <a:latin typeface="Roboto"/>
              </a:rPr>
              <a:t> de acordo com a quantidade de faces.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3</a:t>
            </a:fld>
            <a:endParaRPr lang="pt-BR"/>
          </a:p>
        </p:txBody>
      </p:sp>
      <p:pic>
        <p:nvPicPr>
          <p:cNvPr id="17" name="Google Shape;67;p1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CaixaDeTexto 6">
            <a:extLst>
              <a:ext uri="{FF2B5EF4-FFF2-40B4-BE49-F238E27FC236}">
                <a16:creationId xmlns:a16="http://schemas.microsoft.com/office/drawing/2014/main" id="{AA2A9E50-1DD1-0BE6-4D38-11AF1ADF0B63}"/>
              </a:ext>
            </a:extLst>
          </p:cNvPr>
          <p:cNvSpPr txBox="1"/>
          <p:nvPr/>
        </p:nvSpPr>
        <p:spPr>
          <a:xfrm>
            <a:off x="571499" y="1354949"/>
            <a:ext cx="1111567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pt-BR" sz="1800" b="0" i="0" u="none" strike="noStrike" baseline="0" dirty="0">
                <a:latin typeface="Roboto" panose="02000000000000000000" pitchFamily="2" charset="0"/>
                <a:ea typeface="Roboto" panose="02000000000000000000" pitchFamily="2" charset="0"/>
              </a:rPr>
              <a:t>As figuras geométricas espaciais que possuem apenas partes planas em sua superfície são chamadas </a:t>
            </a:r>
            <a:r>
              <a:rPr lang="pt-BR" sz="1800" b="1" i="0" u="none" strike="noStrike" baseline="0" dirty="0">
                <a:latin typeface="Roboto" panose="02000000000000000000" pitchFamily="2" charset="0"/>
                <a:ea typeface="Roboto" panose="02000000000000000000" pitchFamily="2" charset="0"/>
              </a:rPr>
              <a:t>poliedros</a:t>
            </a:r>
            <a:r>
              <a:rPr lang="pt-BR" sz="1800" b="0" i="0" u="none" strike="noStrike" baseline="0" dirty="0">
                <a:latin typeface="Roboto" panose="02000000000000000000" pitchFamily="2" charset="0"/>
                <a:ea typeface="Roboto" panose="02000000000000000000" pitchFamily="2" charset="0"/>
              </a:rPr>
              <a:t>. Já as figuras geométricas espaciais que possuem alguma parte arredondada em sua superfície são chamadas </a:t>
            </a:r>
            <a:r>
              <a:rPr lang="pt-BR" sz="1800" b="1" i="0" u="none" strike="noStrike" baseline="0" dirty="0">
                <a:latin typeface="Roboto" panose="02000000000000000000" pitchFamily="2" charset="0"/>
                <a:ea typeface="Roboto" panose="02000000000000000000" pitchFamily="2" charset="0"/>
              </a:rPr>
              <a:t>não poliedros</a:t>
            </a:r>
            <a:r>
              <a:rPr lang="pt-BR" sz="1800" b="0" i="0" u="none" strike="noStrike" baseline="0" dirty="0">
                <a:latin typeface="Roboto" panose="02000000000000000000" pitchFamily="2" charset="0"/>
                <a:ea typeface="Roboto" panose="02000000000000000000" pitchFamily="2" charset="0"/>
              </a:rPr>
              <a:t>.</a:t>
            </a:r>
            <a:endParaRPr lang="pt-BR" dirty="0"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pic>
        <p:nvPicPr>
          <p:cNvPr id="10" name="Imagem 9">
            <a:extLst>
              <a:ext uri="{FF2B5EF4-FFF2-40B4-BE49-F238E27FC236}">
                <a16:creationId xmlns:a16="http://schemas.microsoft.com/office/drawing/2014/main" id="{97005C4D-D4E0-41DD-6252-C46EE15B6BB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4722" y="3203504"/>
            <a:ext cx="3095626" cy="2518990"/>
          </a:xfrm>
          <a:prstGeom prst="rect">
            <a:avLst/>
          </a:prstGeom>
        </p:spPr>
      </p:pic>
      <p:pic>
        <p:nvPicPr>
          <p:cNvPr id="13" name="Imagem 12">
            <a:extLst>
              <a:ext uri="{FF2B5EF4-FFF2-40B4-BE49-F238E27FC236}">
                <a16:creationId xmlns:a16="http://schemas.microsoft.com/office/drawing/2014/main" id="{AE36407F-A69B-48C9-73D5-6100D2BBE69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498911" y="3071253"/>
            <a:ext cx="2893521" cy="2584214"/>
          </a:xfrm>
          <a:prstGeom prst="rect">
            <a:avLst/>
          </a:prstGeom>
        </p:spPr>
      </p:pic>
      <p:pic>
        <p:nvPicPr>
          <p:cNvPr id="15" name="Imagem 14">
            <a:extLst>
              <a:ext uri="{FF2B5EF4-FFF2-40B4-BE49-F238E27FC236}">
                <a16:creationId xmlns:a16="http://schemas.microsoft.com/office/drawing/2014/main" id="{CAA0F9B9-6650-26AD-8461-3B59E0FE6EE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000995" y="3113437"/>
            <a:ext cx="2893521" cy="24998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1119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tângulo 11">
            <a:extLst>
              <a:ext uri="{FF2B5EF4-FFF2-40B4-BE49-F238E27FC236}">
                <a16:creationId xmlns:a16="http://schemas.microsoft.com/office/drawing/2014/main" id="{2CC50ED2-8EDE-4857-9633-0A3B7975DAB6}"/>
              </a:ext>
            </a:extLst>
          </p:cNvPr>
          <p:cNvSpPr/>
          <p:nvPr/>
        </p:nvSpPr>
        <p:spPr>
          <a:xfrm>
            <a:off x="4" y="-1971"/>
            <a:ext cx="265467" cy="6859972"/>
          </a:xfrm>
          <a:prstGeom prst="rect">
            <a:avLst/>
          </a:prstGeom>
          <a:gradFill flip="none" rotWithShape="1">
            <a:gsLst>
              <a:gs pos="0">
                <a:schemeClr val="accent4">
                  <a:lumMod val="67000"/>
                </a:schemeClr>
              </a:gs>
              <a:gs pos="48000">
                <a:schemeClr val="accent4">
                  <a:lumMod val="97000"/>
                  <a:lumOff val="3000"/>
                </a:schemeClr>
              </a:gs>
              <a:gs pos="100000">
                <a:schemeClr val="accent4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" name="Retângulo 3">
            <a:extLst>
              <a:ext uri="{FF2B5EF4-FFF2-40B4-BE49-F238E27FC236}">
                <a16:creationId xmlns:a16="http://schemas.microsoft.com/office/drawing/2014/main" id="{D4A30154-1E74-4991-898F-569125C0FAE3}"/>
              </a:ext>
            </a:extLst>
          </p:cNvPr>
          <p:cNvSpPr/>
          <p:nvPr/>
        </p:nvSpPr>
        <p:spPr>
          <a:xfrm>
            <a:off x="3048000" y="696852"/>
            <a:ext cx="6096000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pt-BR" sz="2800" dirty="0">
                <a:latin typeface="Roboto"/>
              </a:rPr>
              <a:t>Figuras geométricas espaciais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4</a:t>
            </a:fld>
            <a:endParaRPr lang="pt-BR"/>
          </a:p>
        </p:txBody>
      </p:sp>
      <p:pic>
        <p:nvPicPr>
          <p:cNvPr id="17" name="Google Shape;67;p1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CaixaDeTexto 6">
            <a:extLst>
              <a:ext uri="{FF2B5EF4-FFF2-40B4-BE49-F238E27FC236}">
                <a16:creationId xmlns:a16="http://schemas.microsoft.com/office/drawing/2014/main" id="{AA2A9E50-1DD1-0BE6-4D38-11AF1ADF0B63}"/>
              </a:ext>
            </a:extLst>
          </p:cNvPr>
          <p:cNvSpPr txBox="1"/>
          <p:nvPr/>
        </p:nvSpPr>
        <p:spPr>
          <a:xfrm>
            <a:off x="571500" y="1354949"/>
            <a:ext cx="4615098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pt-BR" sz="1800" b="1" i="0" u="none" strike="noStrike" baseline="0" dirty="0">
                <a:latin typeface="Roboto" panose="02000000000000000000" pitchFamily="2" charset="0"/>
                <a:ea typeface="Roboto" panose="02000000000000000000" pitchFamily="2" charset="0"/>
              </a:rPr>
              <a:t>Prismas</a:t>
            </a:r>
          </a:p>
          <a:p>
            <a:pPr algn="l"/>
            <a:r>
              <a:rPr lang="pt-BR" sz="1800" b="0" i="0" u="none" strike="noStrike" baseline="0" dirty="0">
                <a:latin typeface="Roboto" panose="02000000000000000000" pitchFamily="2" charset="0"/>
                <a:ea typeface="Roboto" panose="02000000000000000000" pitchFamily="2" charset="0"/>
              </a:rPr>
              <a:t>Alguns poliedros podem ser classificados como prismas. Os prismas possuem duas faces opostas idênticas e paralelas chamadas </a:t>
            </a:r>
            <a:r>
              <a:rPr lang="pt-BR" sz="1800" b="1" i="0" u="none" strike="noStrike" baseline="0" dirty="0">
                <a:latin typeface="Roboto" panose="02000000000000000000" pitchFamily="2" charset="0"/>
                <a:ea typeface="Roboto" panose="02000000000000000000" pitchFamily="2" charset="0"/>
              </a:rPr>
              <a:t>bases</a:t>
            </a:r>
            <a:r>
              <a:rPr lang="pt-BR" sz="1800" b="0" i="0" u="none" strike="noStrike" baseline="0" dirty="0">
                <a:latin typeface="Roboto" panose="02000000000000000000" pitchFamily="2" charset="0"/>
                <a:ea typeface="Roboto" panose="02000000000000000000" pitchFamily="2" charset="0"/>
              </a:rPr>
              <a:t>, que podem ser um polígono qualquer. As demais faces são paralelogramos, chamadas </a:t>
            </a:r>
            <a:r>
              <a:rPr lang="pt-BR" sz="1800" b="1" i="0" u="none" strike="noStrike" baseline="0" dirty="0">
                <a:latin typeface="Roboto" panose="02000000000000000000" pitchFamily="2" charset="0"/>
                <a:ea typeface="Roboto" panose="02000000000000000000" pitchFamily="2" charset="0"/>
              </a:rPr>
              <a:t>faces laterais</a:t>
            </a:r>
            <a:r>
              <a:rPr lang="pt-BR" sz="1800" b="0" i="0" u="none" strike="noStrike" baseline="0" dirty="0">
                <a:latin typeface="Roboto" panose="02000000000000000000" pitchFamily="2" charset="0"/>
                <a:ea typeface="Roboto" panose="02000000000000000000" pitchFamily="2" charset="0"/>
              </a:rPr>
              <a:t>.</a:t>
            </a:r>
          </a:p>
          <a:p>
            <a:pPr algn="l"/>
            <a:endParaRPr lang="pt-BR" dirty="0">
              <a:latin typeface="Roboto" panose="02000000000000000000" pitchFamily="2" charset="0"/>
              <a:ea typeface="Roboto" panose="02000000000000000000" pitchFamily="2" charset="0"/>
            </a:endParaRPr>
          </a:p>
          <a:p>
            <a:pPr algn="l"/>
            <a:endParaRPr lang="pt-BR" dirty="0">
              <a:latin typeface="Roboto" panose="02000000000000000000" pitchFamily="2" charset="0"/>
              <a:ea typeface="Roboto" panose="02000000000000000000" pitchFamily="2" charset="0"/>
            </a:endParaRPr>
          </a:p>
          <a:p>
            <a:pPr algn="l"/>
            <a:endParaRPr lang="pt-BR" dirty="0">
              <a:latin typeface="Roboto" panose="02000000000000000000" pitchFamily="2" charset="0"/>
              <a:ea typeface="Roboto" panose="02000000000000000000" pitchFamily="2" charset="0"/>
            </a:endParaRPr>
          </a:p>
          <a:p>
            <a:pPr algn="l"/>
            <a:r>
              <a:rPr lang="pt-BR" sz="1800" b="1" i="0" u="none" strike="noStrike" baseline="0" dirty="0">
                <a:latin typeface="Roboto" panose="02000000000000000000" pitchFamily="2" charset="0"/>
                <a:ea typeface="Roboto" panose="02000000000000000000" pitchFamily="2" charset="0"/>
              </a:rPr>
              <a:t>Pirâmides</a:t>
            </a:r>
          </a:p>
          <a:p>
            <a:pPr algn="l"/>
            <a:r>
              <a:rPr lang="pt-BR" sz="1800" b="0" i="0" u="none" strike="noStrike" baseline="0" dirty="0">
                <a:latin typeface="Roboto" panose="02000000000000000000" pitchFamily="2" charset="0"/>
                <a:ea typeface="Roboto" panose="02000000000000000000" pitchFamily="2" charset="0"/>
              </a:rPr>
              <a:t>Alguns poliedros podem ser classificados como pirâmides. As pirâmides possuem apenas uma das faces chamada </a:t>
            </a:r>
            <a:r>
              <a:rPr lang="pt-BR" sz="1800" b="1" i="0" u="none" strike="noStrike" baseline="0" dirty="0">
                <a:latin typeface="Roboto" panose="02000000000000000000" pitchFamily="2" charset="0"/>
                <a:ea typeface="Roboto" panose="02000000000000000000" pitchFamily="2" charset="0"/>
              </a:rPr>
              <a:t>base</a:t>
            </a:r>
            <a:r>
              <a:rPr lang="pt-BR" sz="1800" b="0" i="0" u="none" strike="noStrike" baseline="0" dirty="0">
                <a:latin typeface="Roboto" panose="02000000000000000000" pitchFamily="2" charset="0"/>
                <a:ea typeface="Roboto" panose="02000000000000000000" pitchFamily="2" charset="0"/>
              </a:rPr>
              <a:t>, que pode ser um polígono qualquer. As demais faces são triângulos, chamadas </a:t>
            </a:r>
            <a:r>
              <a:rPr lang="pt-BR" sz="1800" b="1" i="0" u="none" strike="noStrike" baseline="0" dirty="0">
                <a:latin typeface="Roboto" panose="02000000000000000000" pitchFamily="2" charset="0"/>
                <a:ea typeface="Roboto" panose="02000000000000000000" pitchFamily="2" charset="0"/>
              </a:rPr>
              <a:t>faces laterais</a:t>
            </a:r>
            <a:r>
              <a:rPr lang="pt-BR" sz="1800" b="0" i="0" u="none" strike="noStrike" baseline="0" dirty="0">
                <a:latin typeface="Roboto" panose="02000000000000000000" pitchFamily="2" charset="0"/>
                <a:ea typeface="Roboto" panose="02000000000000000000" pitchFamily="2" charset="0"/>
              </a:rPr>
              <a:t>.</a:t>
            </a:r>
            <a:endParaRPr lang="pt-BR" dirty="0"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pic>
        <p:nvPicPr>
          <p:cNvPr id="3" name="Imagem 2">
            <a:extLst>
              <a:ext uri="{FF2B5EF4-FFF2-40B4-BE49-F238E27FC236}">
                <a16:creationId xmlns:a16="http://schemas.microsoft.com/office/drawing/2014/main" id="{83C93F05-F491-C297-D955-F6AB0950F88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00" y="4285729"/>
            <a:ext cx="4957764" cy="2014092"/>
          </a:xfrm>
          <a:prstGeom prst="rect">
            <a:avLst/>
          </a:prstGeom>
        </p:spPr>
      </p:pic>
      <p:pic>
        <p:nvPicPr>
          <p:cNvPr id="8" name="Imagem 7">
            <a:extLst>
              <a:ext uri="{FF2B5EF4-FFF2-40B4-BE49-F238E27FC236}">
                <a16:creationId xmlns:a16="http://schemas.microsoft.com/office/drawing/2014/main" id="{35410009-838D-5D75-5C02-E7F3A66CE4D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96000" y="1323198"/>
            <a:ext cx="4957764" cy="25655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447411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11092</TotalTime>
  <Words>139</Words>
  <Application>Microsoft Office PowerPoint</Application>
  <PresentationFormat>Widescreen</PresentationFormat>
  <Paragraphs>17</Paragraphs>
  <Slides>4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Roboto</vt:lpstr>
      <vt:lpstr>Tema do Office</vt:lpstr>
      <vt:lpstr>Apresentação do PowerPoint</vt:lpstr>
      <vt:lpstr>Matemática 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Matemática</dc:title>
  <dc:creator>Diogo Martins Gonçalves Morais</dc:creator>
  <cp:lastModifiedBy> </cp:lastModifiedBy>
  <cp:revision>171</cp:revision>
  <dcterms:created xsi:type="dcterms:W3CDTF">2019-03-06T17:56:01Z</dcterms:created>
  <dcterms:modified xsi:type="dcterms:W3CDTF">2023-06-02T19:11:48Z</dcterms:modified>
</cp:coreProperties>
</file>