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9" r:id="rId2"/>
    <p:sldId id="284" r:id="rId3"/>
    <p:sldId id="285" r:id="rId4"/>
    <p:sldId id="343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3646C4-F424-48FD-89F7-D88677308AEC}" type="doc">
      <dgm:prSet loTypeId="urn:microsoft.com/office/officeart/2005/8/layout/chevron1" loCatId="process" qsTypeId="urn:microsoft.com/office/officeart/2005/8/quickstyle/simple5" qsCatId="simple" csTypeId="urn:microsoft.com/office/officeart/2005/8/colors/accent4_2" csCatId="accent4" phldr="1"/>
      <dgm:spPr/>
    </dgm:pt>
    <dgm:pt modelId="{30C38A06-CCE4-4912-9C71-1A98992E0ABA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  <a:latin typeface="Roboto"/>
            </a:rPr>
            <a:t>Posicionamos o transferidor de modo que seu centro coincida com o vértice do ângulo.</a:t>
          </a:r>
        </a:p>
      </dgm:t>
    </dgm:pt>
    <dgm:pt modelId="{DF9CA6B5-1B93-493F-9B0A-6A30E62ECF40}" type="parTrans" cxnId="{9DAAC1E5-7DBC-4EDA-96B4-ED80E09B9270}">
      <dgm:prSet/>
      <dgm:spPr/>
      <dgm:t>
        <a:bodyPr/>
        <a:lstStyle/>
        <a:p>
          <a:endParaRPr lang="pt-BR"/>
        </a:p>
      </dgm:t>
    </dgm:pt>
    <dgm:pt modelId="{E5C1DE6A-64CC-488B-9AD8-4E8A4196240F}" type="sibTrans" cxnId="{9DAAC1E5-7DBC-4EDA-96B4-ED80E09B9270}">
      <dgm:prSet/>
      <dgm:spPr/>
      <dgm:t>
        <a:bodyPr/>
        <a:lstStyle/>
        <a:p>
          <a:endParaRPr lang="pt-BR"/>
        </a:p>
      </dgm:t>
    </dgm:pt>
    <dgm:pt modelId="{933576B5-FCE9-44BC-ABF9-3681970AE1ED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  <a:latin typeface="Roboto"/>
            </a:rPr>
            <a:t>Posicionamos a escala correspondente ao zero no transferidor sobre um dos lados do ângulo.</a:t>
          </a:r>
        </a:p>
      </dgm:t>
    </dgm:pt>
    <dgm:pt modelId="{A2557455-5A41-4EF6-A1A0-EE7ABD4F2634}" type="parTrans" cxnId="{AE35230E-2CB5-417C-AFAB-6221458B9C32}">
      <dgm:prSet/>
      <dgm:spPr/>
      <dgm:t>
        <a:bodyPr/>
        <a:lstStyle/>
        <a:p>
          <a:endParaRPr lang="pt-BR"/>
        </a:p>
      </dgm:t>
    </dgm:pt>
    <dgm:pt modelId="{B0FA646B-6D59-4B6E-A0E7-EA76BFECC7B3}" type="sibTrans" cxnId="{AE35230E-2CB5-417C-AFAB-6221458B9C32}">
      <dgm:prSet/>
      <dgm:spPr/>
      <dgm:t>
        <a:bodyPr/>
        <a:lstStyle/>
        <a:p>
          <a:endParaRPr lang="pt-BR"/>
        </a:p>
      </dgm:t>
    </dgm:pt>
    <dgm:pt modelId="{158EB07D-19CD-45DE-A6DD-2DC90AB5DB46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pt-BR" sz="1800" dirty="0">
              <a:solidFill>
                <a:schemeClr val="tx1"/>
              </a:solidFill>
              <a:latin typeface="Roboto"/>
            </a:rPr>
            <a:t>Identificamos na escala do transferidor o número interceptado pelo outro lado do ângulo.</a:t>
          </a:r>
        </a:p>
      </dgm:t>
    </dgm:pt>
    <dgm:pt modelId="{A4B8DDF2-F03E-4BB3-A936-2F87892C4A68}" type="parTrans" cxnId="{4B01D518-4E40-4201-B2CD-F7F3538ABCC0}">
      <dgm:prSet/>
      <dgm:spPr/>
      <dgm:t>
        <a:bodyPr/>
        <a:lstStyle/>
        <a:p>
          <a:endParaRPr lang="pt-BR"/>
        </a:p>
      </dgm:t>
    </dgm:pt>
    <dgm:pt modelId="{8F819672-EB37-4DC6-A232-2C2F412F0E1E}" type="sibTrans" cxnId="{4B01D518-4E40-4201-B2CD-F7F3538ABCC0}">
      <dgm:prSet/>
      <dgm:spPr/>
      <dgm:t>
        <a:bodyPr/>
        <a:lstStyle/>
        <a:p>
          <a:endParaRPr lang="pt-BR"/>
        </a:p>
      </dgm:t>
    </dgm:pt>
    <dgm:pt modelId="{92661BFB-074A-4400-94A1-B0BC3882F01D}" type="pres">
      <dgm:prSet presAssocID="{EF3646C4-F424-48FD-89F7-D88677308AEC}" presName="Name0" presStyleCnt="0">
        <dgm:presLayoutVars>
          <dgm:dir/>
          <dgm:animLvl val="lvl"/>
          <dgm:resizeHandles val="exact"/>
        </dgm:presLayoutVars>
      </dgm:prSet>
      <dgm:spPr/>
    </dgm:pt>
    <dgm:pt modelId="{B26D62E5-7A47-4ED6-A1BE-CE13B5CBDDB3}" type="pres">
      <dgm:prSet presAssocID="{30C38A06-CCE4-4912-9C71-1A98992E0AB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7525C12-1E2C-4EC5-8379-066965A4B4C7}" type="pres">
      <dgm:prSet presAssocID="{E5C1DE6A-64CC-488B-9AD8-4E8A4196240F}" presName="parTxOnlySpace" presStyleCnt="0"/>
      <dgm:spPr/>
    </dgm:pt>
    <dgm:pt modelId="{C7747284-DBBD-4323-A30F-61CD673FA9B0}" type="pres">
      <dgm:prSet presAssocID="{933576B5-FCE9-44BC-ABF9-3681970AE1E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48ACA3D0-EFD3-4159-819D-60109A83FB10}" type="pres">
      <dgm:prSet presAssocID="{B0FA646B-6D59-4B6E-A0E7-EA76BFECC7B3}" presName="parTxOnlySpace" presStyleCnt="0"/>
      <dgm:spPr/>
    </dgm:pt>
    <dgm:pt modelId="{FCB0AA2F-64CC-42D5-9E7B-097A3994FF06}" type="pres">
      <dgm:prSet presAssocID="{158EB07D-19CD-45DE-A6DD-2DC90AB5DB4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E35230E-2CB5-417C-AFAB-6221458B9C32}" srcId="{EF3646C4-F424-48FD-89F7-D88677308AEC}" destId="{933576B5-FCE9-44BC-ABF9-3681970AE1ED}" srcOrd="1" destOrd="0" parTransId="{A2557455-5A41-4EF6-A1A0-EE7ABD4F2634}" sibTransId="{B0FA646B-6D59-4B6E-A0E7-EA76BFECC7B3}"/>
    <dgm:cxn modelId="{7EDB3A0E-5719-4DB1-A4BD-CA49B7A6944C}" type="presOf" srcId="{933576B5-FCE9-44BC-ABF9-3681970AE1ED}" destId="{C7747284-DBBD-4323-A30F-61CD673FA9B0}" srcOrd="0" destOrd="0" presId="urn:microsoft.com/office/officeart/2005/8/layout/chevron1"/>
    <dgm:cxn modelId="{4B01D518-4E40-4201-B2CD-F7F3538ABCC0}" srcId="{EF3646C4-F424-48FD-89F7-D88677308AEC}" destId="{158EB07D-19CD-45DE-A6DD-2DC90AB5DB46}" srcOrd="2" destOrd="0" parTransId="{A4B8DDF2-F03E-4BB3-A936-2F87892C4A68}" sibTransId="{8F819672-EB37-4DC6-A232-2C2F412F0E1E}"/>
    <dgm:cxn modelId="{54A11B57-3D7E-4422-B854-E694A71D2A02}" type="presOf" srcId="{EF3646C4-F424-48FD-89F7-D88677308AEC}" destId="{92661BFB-074A-4400-94A1-B0BC3882F01D}" srcOrd="0" destOrd="0" presId="urn:microsoft.com/office/officeart/2005/8/layout/chevron1"/>
    <dgm:cxn modelId="{C9CB9284-1B10-47A6-B8D0-C715C97D0A1D}" type="presOf" srcId="{158EB07D-19CD-45DE-A6DD-2DC90AB5DB46}" destId="{FCB0AA2F-64CC-42D5-9E7B-097A3994FF06}" srcOrd="0" destOrd="0" presId="urn:microsoft.com/office/officeart/2005/8/layout/chevron1"/>
    <dgm:cxn modelId="{CB4076A2-05AF-43D7-87F2-C80AB0F3CF5E}" type="presOf" srcId="{30C38A06-CCE4-4912-9C71-1A98992E0ABA}" destId="{B26D62E5-7A47-4ED6-A1BE-CE13B5CBDDB3}" srcOrd="0" destOrd="0" presId="urn:microsoft.com/office/officeart/2005/8/layout/chevron1"/>
    <dgm:cxn modelId="{9DAAC1E5-7DBC-4EDA-96B4-ED80E09B9270}" srcId="{EF3646C4-F424-48FD-89F7-D88677308AEC}" destId="{30C38A06-CCE4-4912-9C71-1A98992E0ABA}" srcOrd="0" destOrd="0" parTransId="{DF9CA6B5-1B93-493F-9B0A-6A30E62ECF40}" sibTransId="{E5C1DE6A-64CC-488B-9AD8-4E8A4196240F}"/>
    <dgm:cxn modelId="{2E65896C-4207-4FFB-939C-E46AD78ABBE1}" type="presParOf" srcId="{92661BFB-074A-4400-94A1-B0BC3882F01D}" destId="{B26D62E5-7A47-4ED6-A1BE-CE13B5CBDDB3}" srcOrd="0" destOrd="0" presId="urn:microsoft.com/office/officeart/2005/8/layout/chevron1"/>
    <dgm:cxn modelId="{A8D4B5AF-E7B0-459F-BBF7-AA7C88FCDD7F}" type="presParOf" srcId="{92661BFB-074A-4400-94A1-B0BC3882F01D}" destId="{97525C12-1E2C-4EC5-8379-066965A4B4C7}" srcOrd="1" destOrd="0" presId="urn:microsoft.com/office/officeart/2005/8/layout/chevron1"/>
    <dgm:cxn modelId="{9B70D02D-1C79-411A-A230-5AD624024D43}" type="presParOf" srcId="{92661BFB-074A-4400-94A1-B0BC3882F01D}" destId="{C7747284-DBBD-4323-A30F-61CD673FA9B0}" srcOrd="2" destOrd="0" presId="urn:microsoft.com/office/officeart/2005/8/layout/chevron1"/>
    <dgm:cxn modelId="{AFEA7177-93ED-4169-A91C-A559F133C851}" type="presParOf" srcId="{92661BFB-074A-4400-94A1-B0BC3882F01D}" destId="{48ACA3D0-EFD3-4159-819D-60109A83FB10}" srcOrd="3" destOrd="0" presId="urn:microsoft.com/office/officeart/2005/8/layout/chevron1"/>
    <dgm:cxn modelId="{E73F11FA-B761-41F3-A5F6-DD69F9B2A8F7}" type="presParOf" srcId="{92661BFB-074A-4400-94A1-B0BC3882F01D}" destId="{FCB0AA2F-64CC-42D5-9E7B-097A3994FF06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6D62E5-7A47-4ED6-A1BE-CE13B5CBDDB3}">
      <dsp:nvSpPr>
        <dsp:cNvPr id="0" name=""/>
        <dsp:cNvSpPr/>
      </dsp:nvSpPr>
      <dsp:spPr>
        <a:xfrm>
          <a:off x="3393" y="734876"/>
          <a:ext cx="4134148" cy="165365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  <a:latin typeface="Roboto"/>
            </a:rPr>
            <a:t>Posicionamos o transferidor de modo que seu centro coincida com o vértice do ângulo.</a:t>
          </a:r>
        </a:p>
      </dsp:txBody>
      <dsp:txXfrm>
        <a:off x="830223" y="734876"/>
        <a:ext cx="2480489" cy="1653659"/>
      </dsp:txXfrm>
    </dsp:sp>
    <dsp:sp modelId="{C7747284-DBBD-4323-A30F-61CD673FA9B0}">
      <dsp:nvSpPr>
        <dsp:cNvPr id="0" name=""/>
        <dsp:cNvSpPr/>
      </dsp:nvSpPr>
      <dsp:spPr>
        <a:xfrm>
          <a:off x="3724127" y="734876"/>
          <a:ext cx="4134148" cy="165365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  <a:latin typeface="Roboto"/>
            </a:rPr>
            <a:t>Posicionamos a escala correspondente ao zero no transferidor sobre um dos lados do ângulo.</a:t>
          </a:r>
        </a:p>
      </dsp:txBody>
      <dsp:txXfrm>
        <a:off x="4550957" y="734876"/>
        <a:ext cx="2480489" cy="1653659"/>
      </dsp:txXfrm>
    </dsp:sp>
    <dsp:sp modelId="{FCB0AA2F-64CC-42D5-9E7B-097A3994FF06}">
      <dsp:nvSpPr>
        <dsp:cNvPr id="0" name=""/>
        <dsp:cNvSpPr/>
      </dsp:nvSpPr>
      <dsp:spPr>
        <a:xfrm>
          <a:off x="7444860" y="734876"/>
          <a:ext cx="4134148" cy="1653659"/>
        </a:xfrm>
        <a:prstGeom prst="chevron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  <a:latin typeface="Roboto"/>
            </a:rPr>
            <a:t>Identificamos na escala do transferidor o número interceptado pelo outro lado do ângulo.</a:t>
          </a:r>
        </a:p>
      </dsp:txBody>
      <dsp:txXfrm>
        <a:off x="8271690" y="734876"/>
        <a:ext cx="2480489" cy="1653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47EB2-C6B2-438A-97E5-B8D5FF3D87DE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683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47EB2-C6B2-438A-97E5-B8D5FF3D87DE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55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47EB2-C6B2-438A-97E5-B8D5FF3D87DE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75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38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.png"/><Relationship Id="rId9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9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28454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Triângulos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EC98819-90C1-48EE-9649-E7E81326E52B}"/>
              </a:ext>
            </a:extLst>
          </p:cNvPr>
          <p:cNvSpPr/>
          <p:nvPr/>
        </p:nvSpPr>
        <p:spPr>
          <a:xfrm>
            <a:off x="540944" y="1357262"/>
            <a:ext cx="4335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Triângulo</a:t>
            </a:r>
            <a:r>
              <a:rPr lang="pt-BR" dirty="0">
                <a:latin typeface="Roboto"/>
              </a:rPr>
              <a:t> é um polígono de três lados.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F7C20616-2D97-4B7D-A3AE-E1A64E1ABA1C}"/>
                  </a:ext>
                </a:extLst>
              </p:cNvPr>
              <p:cNvSpPr/>
              <p:nvPr/>
            </p:nvSpPr>
            <p:spPr>
              <a:xfrm>
                <a:off x="469576" y="3986380"/>
                <a:ext cx="4397830" cy="23176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Os pontos A, B e C, que são os </a:t>
                </a:r>
                <a:r>
                  <a:rPr lang="pt-BR" b="1" dirty="0">
                    <a:latin typeface="Roboto"/>
                  </a:rPr>
                  <a:t>vértices</a:t>
                </a:r>
                <a:r>
                  <a:rPr lang="pt-BR" dirty="0">
                    <a:latin typeface="Roboto"/>
                  </a:rPr>
                  <a:t> do triângulo.</a:t>
                </a:r>
              </a:p>
              <a:p>
                <a:endParaRPr lang="pt-BR" dirty="0">
                  <a:latin typeface="Roboto"/>
                </a:endParaRPr>
              </a:p>
              <a:p>
                <a:r>
                  <a:rPr lang="pt-BR" dirty="0">
                    <a:latin typeface="Roboto"/>
                  </a:rPr>
                  <a:t>Os segmentos AB, AC e BC, que são os </a:t>
                </a:r>
                <a:r>
                  <a:rPr lang="pt-BR" b="1" dirty="0">
                    <a:latin typeface="Roboto"/>
                  </a:rPr>
                  <a:t>lados</a:t>
                </a:r>
                <a:r>
                  <a:rPr lang="pt-BR" dirty="0">
                    <a:latin typeface="Roboto"/>
                  </a:rPr>
                  <a:t> do triângulo.</a:t>
                </a:r>
              </a:p>
              <a:p>
                <a:endParaRPr lang="pt-BR" dirty="0">
                  <a:latin typeface="Roboto"/>
                </a:endParaRPr>
              </a:p>
              <a:p>
                <a:r>
                  <a:rPr lang="pt-BR" dirty="0">
                    <a:latin typeface="Roboto"/>
                  </a:rPr>
                  <a:t>Os ângulos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pt-BR" b="0" i="0" smtClean="0"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</m:oMath>
                </a14:m>
                <a:r>
                  <a:rPr lang="pt-BR" b="1" dirty="0">
                    <a:latin typeface="Roboto"/>
                  </a:rPr>
                  <a:t> </a:t>
                </a:r>
                <a:r>
                  <a:rPr lang="pt-BR" dirty="0">
                    <a:latin typeface="Roboto"/>
                  </a:rPr>
                  <a:t>e</a:t>
                </a:r>
                <a:r>
                  <a:rPr lang="pt-BR" b="1" dirty="0">
                    <a:latin typeface="Roboto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</m:oMath>
                </a14:m>
                <a:r>
                  <a:rPr lang="pt-BR" b="1" dirty="0">
                    <a:latin typeface="Roboto"/>
                  </a:rPr>
                  <a:t> </a:t>
                </a:r>
                <a:r>
                  <a:rPr lang="pt-BR" dirty="0">
                    <a:latin typeface="Roboto"/>
                  </a:rPr>
                  <a:t>são os </a:t>
                </a:r>
                <a:r>
                  <a:rPr lang="pt-BR" b="1" dirty="0">
                    <a:latin typeface="Roboto"/>
                  </a:rPr>
                  <a:t>ângulos</a:t>
                </a:r>
                <a:r>
                  <a:rPr lang="pt-BR" dirty="0">
                    <a:latin typeface="Roboto"/>
                  </a:rPr>
                  <a:t> </a:t>
                </a:r>
                <a:r>
                  <a:rPr lang="pt-BR" b="1" dirty="0">
                    <a:latin typeface="Roboto"/>
                  </a:rPr>
                  <a:t>internos</a:t>
                </a:r>
                <a:r>
                  <a:rPr lang="pt-BR" dirty="0">
                    <a:latin typeface="Roboto"/>
                  </a:rPr>
                  <a:t> do triângulo.</a:t>
                </a:r>
              </a:p>
            </p:txBody>
          </p:sp>
        </mc:Choice>
        <mc:Fallback xmlns="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F7C20616-2D97-4B7D-A3AE-E1A64E1ABA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76" y="3986380"/>
                <a:ext cx="4397830" cy="2317622"/>
              </a:xfrm>
              <a:prstGeom prst="rect">
                <a:avLst/>
              </a:prstGeom>
              <a:blipFill>
                <a:blip r:embed="rId3"/>
                <a:stretch>
                  <a:fillRect l="-1110" t="-1316" b="-342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tângulo 31">
            <a:extLst>
              <a:ext uri="{FF2B5EF4-FFF2-40B4-BE49-F238E27FC236}">
                <a16:creationId xmlns:a16="http://schemas.microsoft.com/office/drawing/2014/main" id="{93823CFA-9CAA-4B39-B689-0FC43BBF3B73}"/>
              </a:ext>
            </a:extLst>
          </p:cNvPr>
          <p:cNvSpPr/>
          <p:nvPr/>
        </p:nvSpPr>
        <p:spPr>
          <a:xfrm>
            <a:off x="5151864" y="1308862"/>
            <a:ext cx="5733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</a:t>
            </a:r>
            <a:r>
              <a:rPr lang="pt-BR" b="1" dirty="0">
                <a:latin typeface="Roboto"/>
              </a:rPr>
              <a:t> Triângulo</a:t>
            </a:r>
            <a:r>
              <a:rPr lang="pt-BR" dirty="0">
                <a:latin typeface="Roboto"/>
              </a:rPr>
              <a:t> pode ser classificado quanto aos </a:t>
            </a:r>
            <a:r>
              <a:rPr lang="pt-BR" b="1" dirty="0">
                <a:latin typeface="Roboto"/>
              </a:rPr>
              <a:t>lados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BDB3B74F-0BDD-43B7-A6B2-D7A0B79327A1}"/>
              </a:ext>
            </a:extLst>
          </p:cNvPr>
          <p:cNvSpPr/>
          <p:nvPr/>
        </p:nvSpPr>
        <p:spPr>
          <a:xfrm>
            <a:off x="5198913" y="3981034"/>
            <a:ext cx="6913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</a:t>
            </a:r>
            <a:r>
              <a:rPr lang="pt-BR" b="1" dirty="0">
                <a:latin typeface="Roboto"/>
              </a:rPr>
              <a:t>Triângulo</a:t>
            </a:r>
            <a:r>
              <a:rPr lang="pt-BR" dirty="0">
                <a:latin typeface="Roboto"/>
              </a:rPr>
              <a:t> também pode ser classificado quanto aos </a:t>
            </a:r>
            <a:r>
              <a:rPr lang="pt-BR" b="1" dirty="0">
                <a:latin typeface="Roboto"/>
              </a:rPr>
              <a:t>ângulos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24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D269C50C-CA19-DE2F-8024-BB74E3EEFC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944" y="1726594"/>
            <a:ext cx="3895123" cy="2281632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C13BDB3E-C154-75FF-5BEB-67952F0A09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1864" y="1848585"/>
            <a:ext cx="1856461" cy="1559427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41FFBEA6-0D63-BAD5-1792-1C8718866B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99946" y="1698374"/>
            <a:ext cx="1722452" cy="1727769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60B9D54D-D4BF-7F92-B75B-6E7298E749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69595" y="2061877"/>
            <a:ext cx="2581461" cy="1248733"/>
          </a:xfrm>
          <a:prstGeom prst="rect">
            <a:avLst/>
          </a:prstGeom>
        </p:spPr>
      </p:pic>
      <p:sp>
        <p:nvSpPr>
          <p:cNvPr id="25" name="CaixaDeTexto 24">
            <a:extLst>
              <a:ext uri="{FF2B5EF4-FFF2-40B4-BE49-F238E27FC236}">
                <a16:creationId xmlns:a16="http://schemas.microsoft.com/office/drawing/2014/main" id="{4B5C7993-735A-A8A9-C6AE-FB6A17082049}"/>
              </a:ext>
            </a:extLst>
          </p:cNvPr>
          <p:cNvSpPr txBox="1"/>
          <p:nvPr/>
        </p:nvSpPr>
        <p:spPr>
          <a:xfrm>
            <a:off x="5198913" y="3442645"/>
            <a:ext cx="63753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400" dirty="0">
                <a:latin typeface="Roboto" panose="02000000000000000000" pitchFamily="2" charset="0"/>
                <a:ea typeface="Roboto" panose="02000000000000000000" pitchFamily="2" charset="0"/>
              </a:rPr>
              <a:t>T</a:t>
            </a:r>
            <a:r>
              <a:rPr lang="pt-BR" sz="140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riângulo equilátero         Triângulo isósceles                Triângulo escaleno</a:t>
            </a:r>
            <a:endParaRPr lang="pt-BR" sz="1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039E44AA-64C4-1552-6D24-66A58124358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13739" y="4616496"/>
            <a:ext cx="1818163" cy="1269954"/>
          </a:xfrm>
          <a:prstGeom prst="rect">
            <a:avLst/>
          </a:prstGeom>
        </p:spPr>
      </p:pic>
      <p:pic>
        <p:nvPicPr>
          <p:cNvPr id="29" name="Imagem 28">
            <a:extLst>
              <a:ext uri="{FF2B5EF4-FFF2-40B4-BE49-F238E27FC236}">
                <a16:creationId xmlns:a16="http://schemas.microsoft.com/office/drawing/2014/main" id="{D3066BFE-8AF2-6E5F-BD8F-8BFFA44348B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05546" y="4588272"/>
            <a:ext cx="2162078" cy="1303766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id="{6CD45D99-1A05-1246-0629-F8A932A957B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70042" y="4580978"/>
            <a:ext cx="2373947" cy="1245734"/>
          </a:xfrm>
          <a:prstGeom prst="rect">
            <a:avLst/>
          </a:prstGeom>
        </p:spPr>
      </p:pic>
      <p:sp>
        <p:nvSpPr>
          <p:cNvPr id="37" name="CaixaDeTexto 36">
            <a:extLst>
              <a:ext uri="{FF2B5EF4-FFF2-40B4-BE49-F238E27FC236}">
                <a16:creationId xmlns:a16="http://schemas.microsoft.com/office/drawing/2014/main" id="{3A9B340E-4303-9A53-48FB-10CB18C5324D}"/>
              </a:ext>
            </a:extLst>
          </p:cNvPr>
          <p:cNvSpPr txBox="1"/>
          <p:nvPr/>
        </p:nvSpPr>
        <p:spPr>
          <a:xfrm>
            <a:off x="5347081" y="6072793"/>
            <a:ext cx="66681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400" dirty="0">
                <a:latin typeface="Roboto" panose="02000000000000000000" pitchFamily="2" charset="0"/>
                <a:ea typeface="Roboto" panose="02000000000000000000" pitchFamily="2" charset="0"/>
              </a:rPr>
              <a:t>T</a:t>
            </a:r>
            <a:r>
              <a:rPr lang="pt-BR" sz="140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riângulo acutângulo           Triângulo retângulo                      Triângulo obtusângulo</a:t>
            </a:r>
            <a:endParaRPr lang="pt-BR" sz="1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1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749107" y="64436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Quadriláteros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EC98819-90C1-48EE-9649-E7E81326E52B}"/>
              </a:ext>
            </a:extLst>
          </p:cNvPr>
          <p:cNvSpPr/>
          <p:nvPr/>
        </p:nvSpPr>
        <p:spPr>
          <a:xfrm>
            <a:off x="495521" y="1294143"/>
            <a:ext cx="5733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Quadrilátero</a:t>
            </a:r>
            <a:r>
              <a:rPr lang="pt-BR" dirty="0">
                <a:latin typeface="Roboto"/>
              </a:rPr>
              <a:t> é um polígono de quatro lados. 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7C20616-2D97-4B7D-A3AE-E1A64E1ABA1C}"/>
              </a:ext>
            </a:extLst>
          </p:cNvPr>
          <p:cNvSpPr/>
          <p:nvPr/>
        </p:nvSpPr>
        <p:spPr>
          <a:xfrm>
            <a:off x="4853731" y="1935730"/>
            <a:ext cx="6095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pontos A, B, C e D são os </a:t>
            </a:r>
            <a:r>
              <a:rPr lang="pt-BR" b="1" dirty="0">
                <a:latin typeface="Roboto"/>
              </a:rPr>
              <a:t>vértices</a:t>
            </a:r>
            <a:r>
              <a:rPr lang="pt-BR" dirty="0">
                <a:latin typeface="Roboto"/>
              </a:rPr>
              <a:t> do quadrilátero.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28D1E6A-3D74-4D22-85F6-D387859BDC1B}"/>
              </a:ext>
            </a:extLst>
          </p:cNvPr>
          <p:cNvSpPr/>
          <p:nvPr/>
        </p:nvSpPr>
        <p:spPr>
          <a:xfrm>
            <a:off x="5186440" y="2388530"/>
            <a:ext cx="64795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segmentos AB, BC, CD e DA são os lados do quadrilátero.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4981A29-3844-4CCE-B101-72D2DEB4215D}"/>
              </a:ext>
            </a:extLst>
          </p:cNvPr>
          <p:cNvSpPr/>
          <p:nvPr/>
        </p:nvSpPr>
        <p:spPr>
          <a:xfrm>
            <a:off x="5440394" y="2811714"/>
            <a:ext cx="6404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ângulos A, B, C e D assinalados na figura são os ângulos internos do quadrilátero.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AEA790A-2801-4C77-A6A4-B9452D55B7E5}"/>
              </a:ext>
            </a:extLst>
          </p:cNvPr>
          <p:cNvSpPr/>
          <p:nvPr/>
        </p:nvSpPr>
        <p:spPr>
          <a:xfrm>
            <a:off x="5787357" y="3479882"/>
            <a:ext cx="64046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Os segmento AC e BD são as diagonais desse quadrilátero.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AD37A741-7B37-44A3-8BDD-BC02E3AB42DC}"/>
              </a:ext>
            </a:extLst>
          </p:cNvPr>
          <p:cNvSpPr/>
          <p:nvPr/>
        </p:nvSpPr>
        <p:spPr>
          <a:xfrm>
            <a:off x="5893607" y="4163783"/>
            <a:ext cx="54982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Roboto"/>
              </a:rPr>
              <a:t>Exemplo: </a:t>
            </a:r>
          </a:p>
          <a:p>
            <a:pPr algn="ctr"/>
            <a:r>
              <a:rPr lang="pt-BR" b="1" dirty="0">
                <a:latin typeface="Roboto"/>
              </a:rPr>
              <a:t>Paralelogramo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Trapézio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C995C49-95FE-4809-4851-8BB2E50BDF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78" y="2082475"/>
            <a:ext cx="3827245" cy="2373975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DB8D0505-3903-DEE8-039E-FC85F9DB0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8095" y="4946019"/>
            <a:ext cx="3092505" cy="1293406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464BA3C6-9BE8-376A-263C-AC44A6F71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90444" y="4911217"/>
            <a:ext cx="2781861" cy="1464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5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5990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3</a:t>
            </a:r>
          </a:p>
          <a:p>
            <a:r>
              <a:rPr lang="pt-BR" sz="2800" dirty="0">
                <a:latin typeface="Roboto"/>
              </a:rPr>
              <a:t>Figuras geométricas planas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901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7809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Plano, ponto e reta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7B82847-0ED0-4BDF-9C95-0531C2371A64}"/>
              </a:ext>
            </a:extLst>
          </p:cNvPr>
          <p:cNvSpPr/>
          <p:nvPr/>
        </p:nvSpPr>
        <p:spPr>
          <a:xfrm>
            <a:off x="559284" y="1595156"/>
            <a:ext cx="51078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ponto não possui dimensões, e sua indicação é feita por letras maiúsculas do nosso alfabeto.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0DFC978-CF87-435F-9168-9BC50D81A618}"/>
              </a:ext>
            </a:extLst>
          </p:cNvPr>
          <p:cNvSpPr/>
          <p:nvPr/>
        </p:nvSpPr>
        <p:spPr>
          <a:xfrm>
            <a:off x="559284" y="2689351"/>
            <a:ext cx="50002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reta é imaginada sem espessura, sem começo e sem fim, ou seja, é ilimitada nos dois sentidos. </a:t>
            </a:r>
          </a:p>
          <a:p>
            <a:r>
              <a:rPr lang="pt-BR" dirty="0">
                <a:latin typeface="Roboto"/>
              </a:rPr>
              <a:t>Indica-se a reta com letras minúsculas do nosso alfabeto.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E67CF387-BC77-4D54-9C0C-9A1AE3BE4F50}"/>
                  </a:ext>
                </a:extLst>
              </p:cNvPr>
              <p:cNvSpPr/>
              <p:nvPr/>
            </p:nvSpPr>
            <p:spPr>
              <a:xfrm>
                <a:off x="527582" y="4714246"/>
                <a:ext cx="5304502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O plano é imaginado sem fronteiras, ilimitado em todas as direções. </a:t>
                </a:r>
              </a:p>
              <a:p>
                <a:r>
                  <a:rPr lang="pt-BR" dirty="0">
                    <a:latin typeface="Roboto"/>
                  </a:rPr>
                  <a:t>Indica-se com letras minúsculas do alfabeto grego: </a:t>
                </a:r>
                <a:r>
                  <a:rPr lang="el-GR" dirty="0">
                    <a:latin typeface="Roboto"/>
                  </a:rPr>
                  <a:t>α</a:t>
                </a:r>
                <a:r>
                  <a:rPr lang="pt-BR" dirty="0">
                    <a:latin typeface="Roboto"/>
                  </a:rPr>
                  <a:t> (alfa), </a:t>
                </a:r>
                <a:r>
                  <a:rPr lang="el-GR" dirty="0">
                    <a:latin typeface="Roboto"/>
                  </a:rPr>
                  <a:t>β</a:t>
                </a:r>
                <a:r>
                  <a:rPr lang="pt-BR" dirty="0">
                    <a:latin typeface="Roboto"/>
                  </a:rPr>
                  <a:t> (beta),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pt-BR" dirty="0">
                    <a:latin typeface="Roboto"/>
                  </a:rPr>
                  <a:t> (gama), ...</a:t>
                </a:r>
              </a:p>
            </p:txBody>
          </p:sp>
        </mc:Choice>
        <mc:Fallback xmlns="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E67CF387-BC77-4D54-9C0C-9A1AE3BE4F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82" y="4714246"/>
                <a:ext cx="5304502" cy="1200329"/>
              </a:xfrm>
              <a:prstGeom prst="rect">
                <a:avLst/>
              </a:prstGeom>
              <a:blipFill>
                <a:blip r:embed="rId3"/>
                <a:stretch>
                  <a:fillRect l="-1034" t="-2030" b="-761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AD5F6199-3482-EB28-4047-C83EA2C2C2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7333" y="1563195"/>
            <a:ext cx="747090" cy="646331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5947FA6B-1454-D3E0-8984-298CBBE58F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8469" y="1543246"/>
            <a:ext cx="719897" cy="646331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66CF045B-F39E-252F-62AE-E355DEC182F0}"/>
              </a:ext>
            </a:extLst>
          </p:cNvPr>
          <p:cNvSpPr/>
          <p:nvPr/>
        </p:nvSpPr>
        <p:spPr>
          <a:xfrm rot="5400000" flipV="1">
            <a:off x="5633100" y="1886541"/>
            <a:ext cx="74749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EB782034-4324-0AB7-406F-BF85DB0A8F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24959" y="2873939"/>
            <a:ext cx="2045818" cy="1108151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12AB6100-A550-00CC-E173-CADDE5A359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68417" y="3221350"/>
            <a:ext cx="2517459" cy="741293"/>
          </a:xfrm>
          <a:prstGeom prst="rect">
            <a:avLst/>
          </a:prstGeom>
        </p:spPr>
      </p:pic>
      <p:sp>
        <p:nvSpPr>
          <p:cNvPr id="21" name="Retângulo 20">
            <a:extLst>
              <a:ext uri="{FF2B5EF4-FFF2-40B4-BE49-F238E27FC236}">
                <a16:creationId xmlns:a16="http://schemas.microsoft.com/office/drawing/2014/main" id="{617FE0CD-89FD-98D2-1CE6-1795B5A19E5C}"/>
              </a:ext>
            </a:extLst>
          </p:cNvPr>
          <p:cNvSpPr/>
          <p:nvPr/>
        </p:nvSpPr>
        <p:spPr>
          <a:xfrm rot="5400000" flipV="1">
            <a:off x="5335510" y="3360687"/>
            <a:ext cx="138839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4E637193-8C3E-E35A-627D-97F818D376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40630" y="4646503"/>
            <a:ext cx="5139499" cy="1523879"/>
          </a:xfrm>
          <a:prstGeom prst="rect">
            <a:avLst/>
          </a:prstGeom>
        </p:spPr>
      </p:pic>
      <p:sp>
        <p:nvSpPr>
          <p:cNvPr id="24" name="Retângulo 23">
            <a:extLst>
              <a:ext uri="{FF2B5EF4-FFF2-40B4-BE49-F238E27FC236}">
                <a16:creationId xmlns:a16="http://schemas.microsoft.com/office/drawing/2014/main" id="{D2DCC6DA-0B84-4223-34A3-04D34309B017}"/>
              </a:ext>
            </a:extLst>
          </p:cNvPr>
          <p:cNvSpPr/>
          <p:nvPr/>
        </p:nvSpPr>
        <p:spPr>
          <a:xfrm rot="5400000" flipV="1">
            <a:off x="5335510" y="5317839"/>
            <a:ext cx="138839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438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0706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Ângulos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571567" y="1375381"/>
            <a:ext cx="113143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O Ângulo é a região do plano delimitada por duas semirretas de mesma origem. </a:t>
            </a:r>
          </a:p>
          <a:p>
            <a:endParaRPr lang="pt-BR" sz="2000" dirty="0">
              <a:latin typeface="Roboto"/>
            </a:endParaRPr>
          </a:p>
          <a:p>
            <a:r>
              <a:rPr lang="pt-BR" sz="2000" dirty="0">
                <a:latin typeface="Roboto"/>
              </a:rPr>
              <a:t>Representação de um ângulo e alguns de seus elementos: </a:t>
            </a:r>
          </a:p>
          <a:p>
            <a:endParaRPr lang="pt-BR" sz="2000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3CB3D16-4DF8-37EB-B76B-A8A9CD3E2D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323" y="2599071"/>
            <a:ext cx="9174327" cy="375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4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442424" y="704391"/>
            <a:ext cx="58865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Medindo e construindo  ângulos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473484" y="1571083"/>
            <a:ext cx="39365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medir um ângulo, comparamos sua medida com a medida de um ângulo de 1° (um grau). </a:t>
            </a:r>
          </a:p>
          <a:p>
            <a:r>
              <a:rPr lang="pt-BR" dirty="0">
                <a:latin typeface="Roboto"/>
              </a:rPr>
              <a:t>Na prática, utilizamos um instrumento de medida chamado de transferidor.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7044A62B-1022-F15A-5A75-A65706B34BB1}"/>
              </a:ext>
            </a:extLst>
          </p:cNvPr>
          <p:cNvSpPr/>
          <p:nvPr/>
        </p:nvSpPr>
        <p:spPr>
          <a:xfrm rot="5400000" flipV="1">
            <a:off x="3558991" y="2386928"/>
            <a:ext cx="1952660" cy="5353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E667470-FEED-0C8F-66A0-E7AD15903472}"/>
              </a:ext>
            </a:extLst>
          </p:cNvPr>
          <p:cNvSpPr txBox="1"/>
          <p:nvPr/>
        </p:nvSpPr>
        <p:spPr>
          <a:xfrm>
            <a:off x="473484" y="3638697"/>
            <a:ext cx="9153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Classificação de um ângulo de acordo com a sua medida: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6023644-BFC6-55A8-0054-62B6703027F1}"/>
              </a:ext>
            </a:extLst>
          </p:cNvPr>
          <p:cNvSpPr txBox="1"/>
          <p:nvPr/>
        </p:nvSpPr>
        <p:spPr>
          <a:xfrm>
            <a:off x="555871" y="4238228"/>
            <a:ext cx="243181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Ângulo reto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Ângulo cuja medida é igual a 90°.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37563E26-5959-1B4F-61C4-36E42F359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242" y="5267222"/>
            <a:ext cx="1840448" cy="1215390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4242EA1F-9C1E-135F-F4F1-4B1C666ED209}"/>
              </a:ext>
            </a:extLst>
          </p:cNvPr>
          <p:cNvSpPr txBox="1"/>
          <p:nvPr/>
        </p:nvSpPr>
        <p:spPr>
          <a:xfrm>
            <a:off x="3278085" y="4229615"/>
            <a:ext cx="243181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Ângulo agudo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Ângulo cuja medida é menor que 90°.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8D50294A-6457-3A61-3497-21492A715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4237" y="5320562"/>
            <a:ext cx="1524000" cy="1162050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E5DC6796-09F9-D0BC-AC03-91170926E2BE}"/>
              </a:ext>
            </a:extLst>
          </p:cNvPr>
          <p:cNvSpPr txBox="1"/>
          <p:nvPr/>
        </p:nvSpPr>
        <p:spPr>
          <a:xfrm>
            <a:off x="8722513" y="4220962"/>
            <a:ext cx="3078055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Ângulo obtuso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Ângulo cuja medida é maior que 90° e menor que 180°.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2B78512-C47A-75B3-DDDA-3B67D4DBB7B3}"/>
              </a:ext>
            </a:extLst>
          </p:cNvPr>
          <p:cNvSpPr txBox="1"/>
          <p:nvPr/>
        </p:nvSpPr>
        <p:spPr>
          <a:xfrm>
            <a:off x="6000299" y="4238228"/>
            <a:ext cx="243181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</a:rPr>
              <a:t>Ângulo raso</a:t>
            </a:r>
          </a:p>
          <a:p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</a:rPr>
              <a:t>Ângulo cuja medida é igual a 180°.</a:t>
            </a: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A474DCDF-C2B6-53F2-DF91-4C719D7099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5698" y="5320562"/>
            <a:ext cx="1661015" cy="982894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1F8A11A0-DF92-8456-2DCB-07D6B20A9E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19979" y="5320562"/>
            <a:ext cx="1579979" cy="1018565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D4A4A898-D5C4-4EE6-2655-EA4A6A8D660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4526" y="1409028"/>
            <a:ext cx="3362341" cy="1980997"/>
          </a:xfrm>
          <a:prstGeom prst="rect">
            <a:avLst/>
          </a:prstGeom>
        </p:spPr>
      </p:pic>
      <p:sp>
        <p:nvSpPr>
          <p:cNvPr id="28" name="CaixaDeTexto 27">
            <a:extLst>
              <a:ext uri="{FF2B5EF4-FFF2-40B4-BE49-F238E27FC236}">
                <a16:creationId xmlns:a16="http://schemas.microsoft.com/office/drawing/2014/main" id="{6D03CDDF-3CCB-DC89-4C77-BB1E0609CBDE}"/>
              </a:ext>
            </a:extLst>
          </p:cNvPr>
          <p:cNvSpPr txBox="1"/>
          <p:nvPr/>
        </p:nvSpPr>
        <p:spPr>
          <a:xfrm>
            <a:off x="8122755" y="1272442"/>
            <a:ext cx="36778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4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Medindo um ângulo: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pt-BR" sz="1400" dirty="0">
                <a:latin typeface="Roboto" panose="02000000000000000000" pitchFamily="2" charset="0"/>
                <a:ea typeface="Roboto" panose="02000000000000000000" pitchFamily="2" charset="0"/>
              </a:rPr>
              <a:t>P</a:t>
            </a:r>
            <a:r>
              <a:rPr lang="pt-BR" sz="14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osicionamos o transferidor de modo que o centro coincida com o vértice do ângulo</a:t>
            </a:r>
            <a:r>
              <a:rPr lang="pt-BR" sz="14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pt-BR" sz="1400" dirty="0">
                <a:latin typeface="Roboto" panose="02000000000000000000" pitchFamily="2" charset="0"/>
                <a:ea typeface="Roboto" panose="02000000000000000000" pitchFamily="2" charset="0"/>
              </a:rPr>
              <a:t>Posicionamos a escala correspondente ao zero no transferidor sobre um dos lados do ângulo.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pt-BR" sz="1400" dirty="0">
                <a:latin typeface="Roboto" panose="02000000000000000000" pitchFamily="2" charset="0"/>
                <a:ea typeface="Roboto" panose="02000000000000000000" pitchFamily="2" charset="0"/>
              </a:rPr>
              <a:t>Identificamos na escala do transferidor o número sobre o qual o outro lado do ângulo está posicionado.</a:t>
            </a:r>
          </a:p>
        </p:txBody>
      </p:sp>
    </p:spTree>
    <p:extLst>
      <p:ext uri="{BB962C8B-B14F-4D97-AF65-F5344CB8AC3E}">
        <p14:creationId xmlns:p14="http://schemas.microsoft.com/office/powerpoint/2010/main" val="178168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8871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Medindo e construindo ângulos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731734" y="1505329"/>
            <a:ext cx="5007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Exemplo: construção de um ângulo de 55°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35E7DD7-B9B0-420F-B602-C8C8B9649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3712627"/>
              </p:ext>
            </p:extLst>
          </p:nvPr>
        </p:nvGraphicFramePr>
        <p:xfrm>
          <a:off x="437534" y="1445517"/>
          <a:ext cx="11582403" cy="3123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0E8937AD-A4D9-E6B1-F3C2-462C17A450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6430" y="4177553"/>
            <a:ext cx="4049007" cy="2226677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E8601423-A304-F952-CA78-B774B55A68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51938" y="4157498"/>
            <a:ext cx="4049007" cy="234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9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ítulo 4">
            <a:extLst>
              <a:ext uri="{FF2B5EF4-FFF2-40B4-BE49-F238E27FC236}">
                <a16:creationId xmlns:a16="http://schemas.microsoft.com/office/drawing/2014/main" id="{684C038A-6B22-4033-82A3-B586D8E58519}"/>
              </a:ext>
            </a:extLst>
          </p:cNvPr>
          <p:cNvSpPr txBox="1">
            <a:spLocks/>
          </p:cNvSpPr>
          <p:nvPr/>
        </p:nvSpPr>
        <p:spPr>
          <a:xfrm>
            <a:off x="342035" y="1083086"/>
            <a:ext cx="3923071" cy="2972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t-BR" dirty="0">
              <a:latin typeface="Roboto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8219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Retas paralelas e retas concorrentes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BFE16D9-BD09-489A-81A0-7F763BFBA36D}"/>
              </a:ext>
            </a:extLst>
          </p:cNvPr>
          <p:cNvSpPr/>
          <p:nvPr/>
        </p:nvSpPr>
        <p:spPr>
          <a:xfrm>
            <a:off x="624164" y="1848845"/>
            <a:ext cx="47381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Duas retas em um mesmo plano são paralelas quando elas não possuem pontos em comum, ou seja, elas nunca se cruzam.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As retas paralelas r e s podem ser indicadas por r // s.</a:t>
            </a:r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F276592D-EAE2-469E-9893-6974498E086F}"/>
              </a:ext>
            </a:extLst>
          </p:cNvPr>
          <p:cNvCxnSpPr/>
          <p:nvPr/>
        </p:nvCxnSpPr>
        <p:spPr>
          <a:xfrm>
            <a:off x="6489290" y="2178606"/>
            <a:ext cx="346587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tângulo 31">
            <a:extLst>
              <a:ext uri="{FF2B5EF4-FFF2-40B4-BE49-F238E27FC236}">
                <a16:creationId xmlns:a16="http://schemas.microsoft.com/office/drawing/2014/main" id="{C96105F8-BFE8-4D3F-A02A-B9DE29A93402}"/>
              </a:ext>
            </a:extLst>
          </p:cNvPr>
          <p:cNvSpPr/>
          <p:nvPr/>
        </p:nvSpPr>
        <p:spPr>
          <a:xfrm>
            <a:off x="624164" y="4616882"/>
            <a:ext cx="47381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Duas retas em um mesmo plano são concorrentes quando elas possuem um ponto em comum, ou seja, elas se cruzam.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70FFD27-00C6-4D0D-A099-B5E275BF4ADD}"/>
              </a:ext>
            </a:extLst>
          </p:cNvPr>
          <p:cNvSpPr/>
          <p:nvPr/>
        </p:nvSpPr>
        <p:spPr>
          <a:xfrm>
            <a:off x="9986603" y="1873303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Roboto"/>
              </a:rPr>
              <a:t>r</a:t>
            </a:r>
            <a:endParaRPr lang="pt-BR" sz="2800" dirty="0"/>
          </a:p>
        </p:txBody>
      </p: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92C80A43-03D9-414D-AF20-4DF6F116AE17}"/>
              </a:ext>
            </a:extLst>
          </p:cNvPr>
          <p:cNvCxnSpPr/>
          <p:nvPr/>
        </p:nvCxnSpPr>
        <p:spPr>
          <a:xfrm>
            <a:off x="6479462" y="2684966"/>
            <a:ext cx="346587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ângulo 34">
            <a:extLst>
              <a:ext uri="{FF2B5EF4-FFF2-40B4-BE49-F238E27FC236}">
                <a16:creationId xmlns:a16="http://schemas.microsoft.com/office/drawing/2014/main" id="{A8C5B12C-564E-421E-919F-9737DE053E43}"/>
              </a:ext>
            </a:extLst>
          </p:cNvPr>
          <p:cNvSpPr/>
          <p:nvPr/>
        </p:nvSpPr>
        <p:spPr>
          <a:xfrm>
            <a:off x="9955045" y="239917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Roboto"/>
              </a:rPr>
              <a:t>s</a:t>
            </a:r>
            <a:endParaRPr lang="pt-BR" sz="2800" dirty="0"/>
          </a:p>
        </p:txBody>
      </p: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1BB49E85-3948-43BB-9B7A-5D614BD8D3A4}"/>
              </a:ext>
            </a:extLst>
          </p:cNvPr>
          <p:cNvCxnSpPr>
            <a:cxnSpLocks/>
          </p:cNvCxnSpPr>
          <p:nvPr/>
        </p:nvCxnSpPr>
        <p:spPr>
          <a:xfrm>
            <a:off x="6366383" y="5145168"/>
            <a:ext cx="346587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tângulo 36">
            <a:extLst>
              <a:ext uri="{FF2B5EF4-FFF2-40B4-BE49-F238E27FC236}">
                <a16:creationId xmlns:a16="http://schemas.microsoft.com/office/drawing/2014/main" id="{D0672524-82CD-4EBC-890F-4762FED4C7F5}"/>
              </a:ext>
            </a:extLst>
          </p:cNvPr>
          <p:cNvSpPr/>
          <p:nvPr/>
        </p:nvSpPr>
        <p:spPr>
          <a:xfrm>
            <a:off x="9861909" y="4816937"/>
            <a:ext cx="3048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"/>
              </a:rPr>
              <a:t>r</a:t>
            </a:r>
            <a:endParaRPr lang="pt-BR" sz="2800" dirty="0"/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id="{5F7E52F0-219D-43F0-9A7F-26570EA2519C}"/>
              </a:ext>
            </a:extLst>
          </p:cNvPr>
          <p:cNvCxnSpPr>
            <a:cxnSpLocks/>
          </p:cNvCxnSpPr>
          <p:nvPr/>
        </p:nvCxnSpPr>
        <p:spPr>
          <a:xfrm>
            <a:off x="6489290" y="4908882"/>
            <a:ext cx="3333136" cy="74264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Retângulo 54">
            <a:extLst>
              <a:ext uri="{FF2B5EF4-FFF2-40B4-BE49-F238E27FC236}">
                <a16:creationId xmlns:a16="http://schemas.microsoft.com/office/drawing/2014/main" id="{810947FB-63B6-4208-BD8A-CE30D54BB086}"/>
              </a:ext>
            </a:extLst>
          </p:cNvPr>
          <p:cNvSpPr/>
          <p:nvPr/>
        </p:nvSpPr>
        <p:spPr>
          <a:xfrm>
            <a:off x="9802599" y="5389918"/>
            <a:ext cx="364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"/>
              </a:rPr>
              <a:t>s</a:t>
            </a:r>
            <a:endParaRPr lang="pt-B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1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1412429-D275-22C2-FCF0-2E8F7DBD652A}"/>
              </a:ext>
            </a:extLst>
          </p:cNvPr>
          <p:cNvSpPr/>
          <p:nvPr/>
        </p:nvSpPr>
        <p:spPr>
          <a:xfrm rot="5400000" flipV="1">
            <a:off x="4935263" y="2680640"/>
            <a:ext cx="166039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7456F1B-401A-483D-0F66-03840E6CA564}"/>
              </a:ext>
            </a:extLst>
          </p:cNvPr>
          <p:cNvSpPr/>
          <p:nvPr/>
        </p:nvSpPr>
        <p:spPr>
          <a:xfrm rot="5400000" flipV="1">
            <a:off x="5071263" y="5196083"/>
            <a:ext cx="1388391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8832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>
            <a:extLst>
              <a:ext uri="{FF2B5EF4-FFF2-40B4-BE49-F238E27FC236}">
                <a16:creationId xmlns:a16="http://schemas.microsoft.com/office/drawing/2014/main" id="{583209A1-7317-45D4-F877-2B188F98C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799" y="4039685"/>
            <a:ext cx="3366919" cy="2681790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4489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</a:t>
            </a: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DF613E5C-7289-4445-8857-DB5039C7FD91}"/>
              </a:ext>
            </a:extLst>
          </p:cNvPr>
          <p:cNvSpPr/>
          <p:nvPr/>
        </p:nvSpPr>
        <p:spPr>
          <a:xfrm>
            <a:off x="519012" y="1339262"/>
            <a:ext cx="1136818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Polígono</a:t>
            </a:r>
            <a:r>
              <a:rPr lang="pt-BR" dirty="0">
                <a:latin typeface="Roboto"/>
              </a:rPr>
              <a:t> é a reunião de uma linha fechada simples, formada apenas por segmentos de reta, com a sua região interna. </a:t>
            </a:r>
          </a:p>
          <a:p>
            <a:endParaRPr lang="pt-BR" sz="1500" dirty="0">
              <a:latin typeface="Roboto"/>
            </a:endParaRPr>
          </a:p>
          <a:p>
            <a:r>
              <a:rPr lang="pt-BR" dirty="0">
                <a:latin typeface="Roboto"/>
              </a:rPr>
              <a:t>Um polígono pode ser </a:t>
            </a:r>
            <a:r>
              <a:rPr lang="pt-BR" b="1" dirty="0">
                <a:latin typeface="Roboto"/>
              </a:rPr>
              <a:t>classificado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nomeado</a:t>
            </a:r>
            <a:r>
              <a:rPr lang="pt-BR" dirty="0">
                <a:latin typeface="Roboto"/>
              </a:rPr>
              <a:t> de acordo com o número de lados, vértices e ângulos internos. </a:t>
            </a:r>
          </a:p>
          <a:p>
            <a:endParaRPr lang="pt-BR" sz="1500" dirty="0">
              <a:latin typeface="Roboto"/>
            </a:endParaRPr>
          </a:p>
          <a:p>
            <a:r>
              <a:rPr lang="pt-BR" dirty="0">
                <a:latin typeface="Roboto"/>
              </a:rPr>
              <a:t>Dizemos que um polígono é </a:t>
            </a:r>
            <a:r>
              <a:rPr lang="pt-BR" b="1" dirty="0">
                <a:latin typeface="Roboto"/>
              </a:rPr>
              <a:t>regular</a:t>
            </a:r>
            <a:r>
              <a:rPr lang="pt-BR" dirty="0">
                <a:latin typeface="Roboto"/>
              </a:rPr>
              <a:t> quando todos os seus lados têm a mesma medida e todos os seus ângulos internos são congruentes.</a:t>
            </a:r>
          </a:p>
          <a:p>
            <a:pPr algn="l"/>
            <a:endParaRPr lang="pt-BR" sz="1500" dirty="0">
              <a:latin typeface="Roboto"/>
            </a:endParaRPr>
          </a:p>
          <a:p>
            <a:pPr algn="l"/>
            <a:r>
              <a:rPr lang="pt-BR" dirty="0">
                <a:latin typeface="Roboto"/>
              </a:rPr>
              <a:t>Exemplos: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144000" y="6356350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5F76EC0-D5E4-3DCA-FCD8-65F533A5D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281" y="3963780"/>
            <a:ext cx="3366919" cy="2787526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54CAE8C1-1E8D-9F10-F81B-02E253F1F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7070" y="3950224"/>
            <a:ext cx="3366919" cy="281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70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5488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Polígonos</a:t>
            </a:r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DF613E5C-7289-4445-8857-DB5039C7FD91}"/>
              </a:ext>
            </a:extLst>
          </p:cNvPr>
          <p:cNvSpPr/>
          <p:nvPr/>
        </p:nvSpPr>
        <p:spPr>
          <a:xfrm>
            <a:off x="519011" y="1662782"/>
            <a:ext cx="44854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é possível traçar um segmento de reta com extremidades no polígono, de maneira que algum ponto desse segmento de reta seja externo ao polígono, diz-se que esse é um polígono </a:t>
            </a:r>
            <a:r>
              <a:rPr lang="pt-BR" b="1" dirty="0">
                <a:latin typeface="Roboto"/>
              </a:rPr>
              <a:t>não convexo</a:t>
            </a:r>
            <a:r>
              <a:rPr lang="pt-BR" dirty="0">
                <a:latin typeface="Roboto"/>
              </a:rPr>
              <a:t>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9E3EE891-86F6-4923-8966-6C5C8C203CA2}"/>
              </a:ext>
            </a:extLst>
          </p:cNvPr>
          <p:cNvSpPr/>
          <p:nvPr/>
        </p:nvSpPr>
        <p:spPr>
          <a:xfrm>
            <a:off x="519011" y="3994889"/>
            <a:ext cx="43692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todo segmento de reta com extremidades no polígono tem todos os seus pontos também no polígono, dizemos que esse é um polígono </a:t>
            </a:r>
            <a:r>
              <a:rPr lang="pt-BR" b="1" dirty="0">
                <a:latin typeface="Roboto"/>
              </a:rPr>
              <a:t>convexo</a:t>
            </a:r>
            <a:r>
              <a:rPr lang="pt-BR" dirty="0">
                <a:latin typeface="Roboto"/>
              </a:rPr>
              <a:t>.</a:t>
            </a:r>
            <a:endParaRPr lang="pt-BR" b="1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477A886D-2A83-59C6-7518-CAB901CEC364}"/>
              </a:ext>
            </a:extLst>
          </p:cNvPr>
          <p:cNvSpPr/>
          <p:nvPr/>
        </p:nvSpPr>
        <p:spPr>
          <a:xfrm rot="5400000" flipV="1">
            <a:off x="4734927" y="2470119"/>
            <a:ext cx="166039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64E9C7E-12B6-F738-FE5A-E5141EC069D0}"/>
              </a:ext>
            </a:extLst>
          </p:cNvPr>
          <p:cNvSpPr/>
          <p:nvPr/>
        </p:nvSpPr>
        <p:spPr>
          <a:xfrm rot="5400000" flipV="1">
            <a:off x="4737202" y="4710694"/>
            <a:ext cx="1660392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71A6D41A-B2D1-2FA3-2869-9ABD485811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5008" y="1723107"/>
            <a:ext cx="6096000" cy="148796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3296394E-A296-9C2C-AE2D-5187FD486B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02653" y="3957017"/>
            <a:ext cx="5888354" cy="127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13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699</Words>
  <Application>Microsoft Office PowerPoint</Application>
  <PresentationFormat>Widescreen</PresentationFormat>
  <Paragraphs>86</Paragraphs>
  <Slides>11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171</cp:revision>
  <dcterms:created xsi:type="dcterms:W3CDTF">2019-03-06T17:56:01Z</dcterms:created>
  <dcterms:modified xsi:type="dcterms:W3CDTF">2023-06-02T19:00:03Z</dcterms:modified>
</cp:coreProperties>
</file>