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9" r:id="rId2"/>
    <p:sldId id="256" r:id="rId3"/>
    <p:sldId id="257" r:id="rId4"/>
    <p:sldId id="269" r:id="rId5"/>
    <p:sldId id="258" r:id="rId6"/>
    <p:sldId id="267" r:id="rId7"/>
    <p:sldId id="270" r:id="rId8"/>
    <p:sldId id="271" r:id="rId9"/>
    <p:sldId id="272" r:id="rId10"/>
    <p:sldId id="340" r:id="rId11"/>
    <p:sldId id="273" r:id="rId12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ta Góes Palermo" initials="RGP" lastIdx="54" clrIdx="0"/>
  <p:cmAuthor id="1" name="Lilian Semenichin Nogueira" initials="LSN" lastIdx="35" clrIdx="1"/>
  <p:cmAuthor id="2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CC6600"/>
    <a:srgbClr val="FDB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70505-49AB-4457-BA07-0E9B97C6CD00}" v="9" dt="2023-05-17T13:16:53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3969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803F0-155F-4A45-96B8-C1185A1FAA2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F6EB-1A2F-6248-8FD1-ECBDCC899F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3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15E19-9E1B-45B8-8D9B-4BADC3E3C864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47EB2-C6B2-438A-97E5-B8D5FF3D87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670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7EB2-C6B2-438A-97E5-B8D5FF3D87D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91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7EB2-C6B2-438A-97E5-B8D5FF3D87D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22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613E2-A503-4BA7-AF41-D99E7B68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4FFE62-2665-453B-8745-210A5ED42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3C8B4E-D55B-44B4-B9B6-313C213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408-5B5D-0A4D-BACC-C5920E371E33}" type="datetime1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15176-7BFE-4F79-A78B-DEAD33A9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04CF7-5993-4B05-9518-19F6155E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CC36-4B04-443F-8FC4-61EA7A5C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D0D1BC-9240-4BD1-B38D-563FABB40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DFF27-1407-4B25-9C76-0351C7BA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4445-5383-2044-B61E-049BBED01DCC}" type="datetime1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ACC847-8A4A-4815-BA3A-D29B38F5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16EF24-F3EF-4C78-B4B6-38A381E2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24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26CC42-1BC3-4D21-A69C-EFBCDD12F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04FC76-817B-4E21-9B87-7B047C3C9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39CCED-F81C-46DA-AB3D-56649B26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F4D0-C9BC-5B44-A31F-645C6051C81E}" type="datetime1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779FC-494C-4066-B7FD-4A50C430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9993E2-7544-4899-86E7-CFF41B8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54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8EBD8-84B6-4229-9222-7AD9DB0B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4C748E-6271-4663-A3EA-0E60A378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FA75C9-714B-4E22-BE92-A05AB60F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615D-1490-1649-835D-15358B35BBDC}" type="datetime1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5BBBC3-3899-43D9-95FD-EB5628A9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C2D9E1-5961-4706-92E6-D915DA4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8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16BBC-2CA3-4B66-890E-8CCA1A6C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87F530-87FC-4C56-851A-B321920AE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E83903-EB0C-45B7-B5AE-A2ACA519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BFE6-679C-5D4A-BD16-6FE7240FF958}" type="datetime1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8B169C-A4C5-4186-B22E-DA00CD3B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15BAE-B68B-4E61-997D-1ADE3C79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A5B6F-B2CC-4FF4-928D-432D1661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E5DD5-F0CB-489E-92EA-CB360B0B4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8EF410-4FB9-4911-A86B-E3D01864F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D5E7D0-A771-4464-8C44-476F3915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5787-0875-F84D-8A67-86E151FA5072}" type="datetime1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66A4CD-5AC2-4F91-89E9-5070CBFA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2E8ABC-4BD4-4262-B706-DF85E016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4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96227-E5B9-4E65-8D89-45BEFF3C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ACD57A-B945-439B-8A88-B20EAA97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69EB74-746A-44A2-B380-5FA3075D3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FB50B6-3DD4-4003-A39F-B8737B941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0A51CD1-5299-413E-B0BB-3002D586D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FB49B6-49F9-4DF4-94A5-A307605E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14D-79B2-764F-BFFD-F2C770B20610}" type="datetime1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11B1E5-B2B2-4F07-A1F8-8AACA8DF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FD123-DD74-4BFE-B3C9-F1A6C2CE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2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3F6D9-CF57-4CAF-92EF-A1CC4D84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C0CA9E-C2AB-47B1-9AA3-5FC4FAFB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CB2-6186-2E4E-8CD4-59CEEF19E2A3}" type="datetime1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ED1738-35A2-4F9C-90E1-DFAD841A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149CC9-D4DF-4280-BBCE-EBC4F77B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88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900131-512E-4C9D-B050-62F860E1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4FC-F21A-6741-8853-EBEE3D1410B9}" type="datetime1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C6D9F3-BF68-4E92-AFA3-6C5D8504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D31E28-33F3-413D-9CE6-81A07F23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14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360DA-E7C3-487F-8D6A-C605891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7E6055-63D2-4D08-853B-DED6ABFD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D873C-E3BA-420C-8D0A-07673AD95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DC85E0-FBF8-4DC8-ACA0-0D851966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F47D-8866-3848-8D3C-F4FB5037C4CE}" type="datetime1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B35F0F-5DBE-47AA-89E1-12285C6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78713E-17F1-4076-84BE-0A9A8203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2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D89F8-3F78-4011-864D-B7CA1A5D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72DF88-D928-4902-A5B7-1A2496A80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DA43F9-5E2D-4EBB-B364-0C16E8D4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414D6D-E0A4-4857-B6BF-F5C0E93A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B045-2FB4-A844-9D89-02219B808A89}" type="datetime1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A8B44C-D2E1-4A5F-9D27-04EF750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996546-4F04-451E-A9B5-5E323113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97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463CB8-4688-4CBF-AFAB-0B185AC7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E10AE5-E2A0-491F-AAC6-44145BB86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3E601-36F1-483F-B7F8-44F563C40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3B31-1DFF-444F-9496-EB073C45007F}" type="datetime1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1B732-F1F5-4DBC-A57B-CFA88A819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1881F5-4296-4FBE-8FD4-3C8E36CBB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F00C-2275-4886-B8AE-3FC82F8469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8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7"/>
          <a:stretch/>
        </p:blipFill>
        <p:spPr>
          <a:xfrm>
            <a:off x="-14990" y="0"/>
            <a:ext cx="93838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7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4">
            <a:extLst>
              <a:ext uri="{FF2B5EF4-FFF2-40B4-BE49-F238E27FC236}">
                <a16:creationId xmlns:a16="http://schemas.microsoft.com/office/drawing/2014/main" id="{576EB1FE-05C7-40F3-844F-2A363060A9BA}"/>
              </a:ext>
            </a:extLst>
          </p:cNvPr>
          <p:cNvSpPr txBox="1">
            <a:spLocks/>
          </p:cNvSpPr>
          <p:nvPr/>
        </p:nvSpPr>
        <p:spPr>
          <a:xfrm>
            <a:off x="2638110" y="748789"/>
            <a:ext cx="6712489" cy="5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Roboto"/>
              </a:rPr>
              <a:t>A reta numérica e os números naturais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CD789E-C61F-46DF-A48F-EA574241CEFB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10</a:t>
            </a:fld>
            <a:endParaRPr lang="pt-BR"/>
          </a:p>
        </p:txBody>
      </p:sp>
      <p:pic>
        <p:nvPicPr>
          <p:cNvPr id="3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F9D881-28B5-2057-E4FD-F62491EDFD0F}"/>
              </a:ext>
            </a:extLst>
          </p:cNvPr>
          <p:cNvSpPr txBox="1"/>
          <p:nvPr/>
        </p:nvSpPr>
        <p:spPr>
          <a:xfrm>
            <a:off x="694030" y="1310765"/>
            <a:ext cx="1106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Os números naturais também podem ser representados na reta numérica. 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C508D15-59C7-AD11-8514-7986FA67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63" y="1872741"/>
            <a:ext cx="9373781" cy="45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4">
            <a:extLst>
              <a:ext uri="{FF2B5EF4-FFF2-40B4-BE49-F238E27FC236}">
                <a16:creationId xmlns:a16="http://schemas.microsoft.com/office/drawing/2014/main" id="{576EB1FE-05C7-40F3-844F-2A363060A9BA}"/>
              </a:ext>
            </a:extLst>
          </p:cNvPr>
          <p:cNvSpPr txBox="1">
            <a:spLocks/>
          </p:cNvSpPr>
          <p:nvPr/>
        </p:nvSpPr>
        <p:spPr>
          <a:xfrm>
            <a:off x="607980" y="1675905"/>
            <a:ext cx="10976039" cy="479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latin typeface="Roboto"/>
              </a:rPr>
              <a:t>A 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representação dos números naturais na reta numérica possibilita comparar e ordenar dois números naturais distintos. </a:t>
            </a:r>
          </a:p>
          <a:p>
            <a:pPr marL="0" indent="0">
              <a:buNone/>
            </a:pPr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Símbolos utilizados para fazer comparações:</a:t>
            </a:r>
          </a:p>
          <a:p>
            <a:pPr marL="0" indent="0">
              <a:buNone/>
            </a:pPr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                   </a:t>
            </a:r>
            <a:r>
              <a:rPr lang="pt-BR" sz="2200" b="1" dirty="0"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                              </a:t>
            </a:r>
            <a:r>
              <a:rPr lang="pt-BR" sz="2200" b="1" dirty="0"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                   </a:t>
            </a:r>
            <a:r>
              <a:rPr lang="pt-BR" sz="2200" b="1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</a:p>
          <a:p>
            <a:pPr marL="0" indent="0">
              <a:buNone/>
            </a:pPr>
            <a:r>
              <a:rPr lang="pt-BR" sz="2200" dirty="0">
                <a:latin typeface="Roboto" panose="02000000000000000000" pitchFamily="2" charset="0"/>
                <a:ea typeface="Roboto" panose="02000000000000000000" pitchFamily="2" charset="0"/>
              </a:rPr>
              <a:t>            </a:t>
            </a:r>
            <a:r>
              <a:rPr lang="pt-BR" sz="2200" b="1" dirty="0">
                <a:latin typeface="Roboto" panose="02000000000000000000" pitchFamily="2" charset="0"/>
                <a:ea typeface="Roboto" panose="02000000000000000000" pitchFamily="2" charset="0"/>
              </a:rPr>
              <a:t>maior que                                       menor que                                igual a</a:t>
            </a:r>
          </a:p>
          <a:p>
            <a:pPr marL="0" indent="0">
              <a:buNone/>
            </a:pPr>
            <a:r>
              <a:rPr lang="pt-BR" sz="2000" dirty="0">
                <a:latin typeface="Roboto"/>
              </a:rPr>
              <a:t>  </a:t>
            </a:r>
          </a:p>
          <a:p>
            <a:pPr marL="0" indent="0">
              <a:buNone/>
            </a:pPr>
            <a:r>
              <a:rPr lang="pt-BR" sz="2000" dirty="0">
                <a:latin typeface="Roboto"/>
              </a:rPr>
              <a:t> Exemplos: </a:t>
            </a:r>
          </a:p>
          <a:p>
            <a:pPr lvl="1"/>
            <a:r>
              <a:rPr lang="pt-BR" sz="2000" dirty="0">
                <a:latin typeface="Roboto"/>
              </a:rPr>
              <a:t>4 &gt; 3     </a:t>
            </a:r>
          </a:p>
          <a:p>
            <a:pPr lvl="1"/>
            <a:r>
              <a:rPr lang="pt-BR" sz="2000" dirty="0">
                <a:latin typeface="Roboto"/>
              </a:rPr>
              <a:t>8 &lt; 9</a:t>
            </a:r>
          </a:p>
          <a:p>
            <a:pPr lvl="1"/>
            <a:r>
              <a:rPr lang="pt-BR" sz="2000" dirty="0">
                <a:latin typeface="Roboto"/>
              </a:rPr>
              <a:t>3 &lt; 6</a:t>
            </a:r>
          </a:p>
          <a:p>
            <a:pPr lvl="1"/>
            <a:r>
              <a:rPr lang="pt-BR" sz="2000" dirty="0">
                <a:latin typeface="Roboto"/>
              </a:rPr>
              <a:t>5 = 5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CD789E-C61F-46DF-A48F-EA574241CEFB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11</a:t>
            </a:fld>
            <a:endParaRPr lang="pt-BR"/>
          </a:p>
        </p:txBody>
      </p:sp>
      <p:pic>
        <p:nvPicPr>
          <p:cNvPr id="2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1CD4B895-FCD8-27D4-9CA5-8C2AA5739BD9}"/>
              </a:ext>
            </a:extLst>
          </p:cNvPr>
          <p:cNvSpPr txBox="1">
            <a:spLocks/>
          </p:cNvSpPr>
          <p:nvPr/>
        </p:nvSpPr>
        <p:spPr>
          <a:xfrm>
            <a:off x="2872491" y="797471"/>
            <a:ext cx="6712489" cy="5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Roboto"/>
              </a:rPr>
              <a:t>A reta numérica e os números naturais</a:t>
            </a:r>
          </a:p>
        </p:txBody>
      </p:sp>
    </p:spTree>
    <p:extLst>
      <p:ext uri="{BB962C8B-B14F-4D97-AF65-F5344CB8AC3E}">
        <p14:creationId xmlns:p14="http://schemas.microsoft.com/office/powerpoint/2010/main" val="13160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31570A-6E92-473D-9595-30B9676E3019}"/>
              </a:ext>
            </a:extLst>
          </p:cNvPr>
          <p:cNvSpPr/>
          <p:nvPr/>
        </p:nvSpPr>
        <p:spPr>
          <a:xfrm>
            <a:off x="897988" y="1917291"/>
            <a:ext cx="10396024" cy="98814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671D0B-1BC8-41CB-AFC6-B8A28E1B7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Roboto"/>
              </a:rPr>
              <a:t>Matemática</a:t>
            </a:r>
            <a:br>
              <a:rPr lang="pt-BR" sz="4800" dirty="0">
                <a:latin typeface="Roboto"/>
              </a:rPr>
            </a:br>
            <a:endParaRPr lang="pt-BR" sz="4800" dirty="0">
              <a:latin typeface="Roboto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8663A3A-C3EF-4E64-957E-A71776075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4952"/>
          </a:xfrm>
        </p:spPr>
        <p:txBody>
          <a:bodyPr>
            <a:normAutofit lnSpcReduction="10000"/>
          </a:bodyPr>
          <a:lstStyle/>
          <a:p>
            <a:r>
              <a:rPr lang="pt-BR" sz="2800" b="1" dirty="0">
                <a:latin typeface="Roboto"/>
              </a:rPr>
              <a:t>Unidade 1</a:t>
            </a:r>
          </a:p>
          <a:p>
            <a:r>
              <a:rPr lang="pt-BR" sz="2800" dirty="0">
                <a:latin typeface="Roboto"/>
              </a:rPr>
              <a:t>Sistemas de numeração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2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92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ítulo 4">
            <a:extLst>
              <a:ext uri="{FF2B5EF4-FFF2-40B4-BE49-F238E27FC236}">
                <a16:creationId xmlns:a16="http://schemas.microsoft.com/office/drawing/2014/main" id="{684C038A-6B22-4033-82A3-B586D8E58519}"/>
              </a:ext>
            </a:extLst>
          </p:cNvPr>
          <p:cNvSpPr txBox="1">
            <a:spLocks/>
          </p:cNvSpPr>
          <p:nvPr/>
        </p:nvSpPr>
        <p:spPr>
          <a:xfrm>
            <a:off x="408723" y="855825"/>
            <a:ext cx="4288536" cy="575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Roboto"/>
              </a:rPr>
              <a:t>Sistemas de numeração</a:t>
            </a:r>
          </a:p>
          <a:p>
            <a:pPr marL="0" indent="0" algn="ctr">
              <a:buNone/>
            </a:pPr>
            <a:endParaRPr lang="pt-BR" dirty="0">
              <a:latin typeface="Roboto"/>
            </a:endParaRPr>
          </a:p>
          <a:p>
            <a:pPr marL="0" indent="0">
              <a:buNone/>
            </a:pPr>
            <a:r>
              <a:rPr lang="pt-BR" sz="1800" dirty="0">
                <a:latin typeface="Roboto"/>
              </a:rPr>
              <a:t>Um sistema de numeração é um conjunto de símbolos e regras que nos permite escrever e ler qualquer número de determinado conjunto.</a:t>
            </a:r>
          </a:p>
          <a:p>
            <a:pPr marL="0" indent="0">
              <a:buNone/>
            </a:pPr>
            <a:r>
              <a:rPr lang="pt-BR" sz="1800" dirty="0">
                <a:latin typeface="Roboto"/>
              </a:rPr>
              <a:t>Ao longo da História, várias civilizações desenvolveram diferentes maneiras de representar números utilizando símbolos e regras.</a:t>
            </a:r>
          </a:p>
          <a:p>
            <a:pPr marL="0" indent="0" algn="l">
              <a:buNone/>
            </a:pPr>
            <a:endParaRPr lang="pt-BR" sz="1800" dirty="0">
              <a:latin typeface="Roboto"/>
            </a:endParaRPr>
          </a:p>
          <a:p>
            <a:r>
              <a:rPr lang="pt-BR" sz="1800" dirty="0">
                <a:latin typeface="Roboto"/>
              </a:rPr>
              <a:t>Sistema de Numeração Maia;</a:t>
            </a:r>
          </a:p>
          <a:p>
            <a:r>
              <a:rPr lang="pt-BR" sz="1800" dirty="0">
                <a:latin typeface="Roboto"/>
              </a:rPr>
              <a:t>Sistema de Numeração Egípcio;</a:t>
            </a:r>
          </a:p>
          <a:p>
            <a:r>
              <a:rPr lang="pt-BR" sz="1800" dirty="0">
                <a:latin typeface="Roboto"/>
              </a:rPr>
              <a:t>Sistema de Numeração Romano;</a:t>
            </a:r>
          </a:p>
          <a:p>
            <a:r>
              <a:rPr lang="pt-BR" sz="1800" dirty="0">
                <a:latin typeface="Roboto"/>
              </a:rPr>
              <a:t>Sistema de Numeração Indo-arábico.</a:t>
            </a:r>
          </a:p>
          <a:p>
            <a:pPr algn="ctr"/>
            <a:endParaRPr lang="pt-BR" dirty="0">
              <a:latin typeface="Roboto"/>
            </a:endParaRPr>
          </a:p>
          <a:p>
            <a:pPr marL="0" indent="0" algn="ctr">
              <a:buNone/>
            </a:pPr>
            <a:endParaRPr lang="pt-BR" dirty="0">
              <a:latin typeface="Roboto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AA60E9-1598-4422-8F33-50E294A68C68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DE4B7F-A756-4A1C-8961-29602D822FD3}"/>
              </a:ext>
            </a:extLst>
          </p:cNvPr>
          <p:cNvSpPr/>
          <p:nvPr/>
        </p:nvSpPr>
        <p:spPr>
          <a:xfrm>
            <a:off x="0" y="604684"/>
            <a:ext cx="265467" cy="625331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C7B2FC-2A32-4407-9290-69873B67B88F}"/>
              </a:ext>
            </a:extLst>
          </p:cNvPr>
          <p:cNvSpPr/>
          <p:nvPr/>
        </p:nvSpPr>
        <p:spPr>
          <a:xfrm>
            <a:off x="265467" y="1304093"/>
            <a:ext cx="2462666" cy="9685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3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E29BBB-A7C7-57E5-A174-484DA5B0E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377" y="1400944"/>
            <a:ext cx="7314558" cy="44915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A1A1A7-E3E9-C0E7-921E-0C3AEC7E5ECE}"/>
              </a:ext>
            </a:extLst>
          </p:cNvPr>
          <p:cNvSpPr txBox="1"/>
          <p:nvPr/>
        </p:nvSpPr>
        <p:spPr>
          <a:xfrm>
            <a:off x="8467344" y="5892470"/>
            <a:ext cx="335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Fonte: ATLAS histórico: geral e Brasil. </a:t>
            </a:r>
            <a:r>
              <a:rPr lang="it-IT" sz="12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São Paulo: Scipione, 2011. p. 32-34, 38, 43, 47, 52.</a:t>
            </a: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2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ítulo 4">
            <a:extLst>
              <a:ext uri="{FF2B5EF4-FFF2-40B4-BE49-F238E27FC236}">
                <a16:creationId xmlns:a16="http://schemas.microsoft.com/office/drawing/2014/main" id="{684C038A-6B22-4033-82A3-B586D8E58519}"/>
              </a:ext>
            </a:extLst>
          </p:cNvPr>
          <p:cNvSpPr txBox="1">
            <a:spLocks/>
          </p:cNvSpPr>
          <p:nvPr/>
        </p:nvSpPr>
        <p:spPr>
          <a:xfrm>
            <a:off x="342035" y="1083086"/>
            <a:ext cx="3923071" cy="577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>
              <a:latin typeface="Roboto"/>
            </a:endParaRPr>
          </a:p>
          <a:p>
            <a:r>
              <a:rPr lang="pt-BR" sz="1800" dirty="0">
                <a:latin typeface="Roboto"/>
              </a:rPr>
              <a:t>Os numerais são representados por símbolos compostos por pontos e barras;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O ponto é usado até quatro vezes e a barra é usada até três vezes;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Números superiores a dezenove são escritos na vertical, seguindo potências de vinte em notação posicional;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O zero é representado pelo desenho de uma concha.</a:t>
            </a:r>
          </a:p>
          <a:p>
            <a:pPr marL="0" indent="0" algn="ctr">
              <a:buNone/>
            </a:pPr>
            <a:endParaRPr lang="pt-BR" sz="1800" dirty="0">
              <a:latin typeface="Roboto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E17239-CD1C-4AA8-8295-BD6CB0FE1873}"/>
              </a:ext>
            </a:extLst>
          </p:cNvPr>
          <p:cNvSpPr/>
          <p:nvPr/>
        </p:nvSpPr>
        <p:spPr>
          <a:xfrm>
            <a:off x="4561765" y="4360165"/>
            <a:ext cx="12458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Roboto"/>
              </a:rPr>
              <a:t>Exemplos:</a:t>
            </a:r>
          </a:p>
          <a:p>
            <a:endParaRPr lang="pt-BR" dirty="0">
              <a:latin typeface="Roboto"/>
            </a:endParaRPr>
          </a:p>
          <a:p>
            <a:r>
              <a:rPr lang="pt-BR" dirty="0">
                <a:latin typeface="Roboto"/>
              </a:rPr>
              <a:t>13 =</a:t>
            </a:r>
          </a:p>
          <a:p>
            <a:endParaRPr lang="pt-BR" dirty="0">
              <a:latin typeface="Roboto"/>
            </a:endParaRPr>
          </a:p>
          <a:p>
            <a:endParaRPr lang="pt-BR" dirty="0">
              <a:latin typeface="Roboto"/>
            </a:endParaRPr>
          </a:p>
          <a:p>
            <a:r>
              <a:rPr lang="pt-BR" dirty="0">
                <a:latin typeface="Roboto"/>
              </a:rPr>
              <a:t>33 =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CC50ED2-8EDE-4857-9633-0A3B7975DAB6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A30154-1E74-4991-898F-569125C0FAE3}"/>
              </a:ext>
            </a:extLst>
          </p:cNvPr>
          <p:cNvSpPr/>
          <p:nvPr/>
        </p:nvSpPr>
        <p:spPr>
          <a:xfrm>
            <a:off x="2046732" y="771273"/>
            <a:ext cx="809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Roboto"/>
              </a:rPr>
              <a:t>Sistema de numeração maia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4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C2DA988-595D-7B17-2D92-2FF5A66D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65" y="1942412"/>
            <a:ext cx="7211134" cy="1988877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3BAB29C-7BFA-16AF-4F0B-D5A85B033898}"/>
              </a:ext>
            </a:extLst>
          </p:cNvPr>
          <p:cNvSpPr/>
          <p:nvPr/>
        </p:nvSpPr>
        <p:spPr>
          <a:xfrm rot="5400000" flipV="1">
            <a:off x="2242540" y="3781843"/>
            <a:ext cx="4315200" cy="771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0E86CA5-A684-40A7-EBA6-BD507D8D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100" y="4867391"/>
            <a:ext cx="550471" cy="33757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8A0F1B7-6211-1ED0-DA9F-6FAE8395C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101" y="5467350"/>
            <a:ext cx="631420" cy="5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4">
            <a:extLst>
              <a:ext uri="{FF2B5EF4-FFF2-40B4-BE49-F238E27FC236}">
                <a16:creationId xmlns:a16="http://schemas.microsoft.com/office/drawing/2014/main" id="{1832B9E9-A18D-4243-A9E0-3A0500529948}"/>
              </a:ext>
            </a:extLst>
          </p:cNvPr>
          <p:cNvSpPr txBox="1">
            <a:spLocks/>
          </p:cNvSpPr>
          <p:nvPr/>
        </p:nvSpPr>
        <p:spPr>
          <a:xfrm>
            <a:off x="303752" y="1134980"/>
            <a:ext cx="3923071" cy="510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>
              <a:latin typeface="Roboto"/>
            </a:endParaRPr>
          </a:p>
          <a:p>
            <a:r>
              <a:rPr lang="pt-BR" sz="1800" dirty="0">
                <a:latin typeface="Roboto"/>
              </a:rPr>
              <a:t>Cada símbolo pode ser repetido no máximo 9 vezes;</a:t>
            </a:r>
          </a:p>
          <a:p>
            <a:endParaRPr lang="pt-BR" sz="1800" dirty="0">
              <a:latin typeface="Roboto"/>
            </a:endParaRPr>
          </a:p>
          <a:p>
            <a:r>
              <a:rPr lang="pt-BR" sz="1800" dirty="0">
                <a:latin typeface="Roboto"/>
              </a:rPr>
              <a:t>A cada dez símbolos repetidos, faz-se a troca por outro, de um agrupamento superior;</a:t>
            </a:r>
          </a:p>
          <a:p>
            <a:endParaRPr lang="pt-BR" sz="1800" dirty="0">
              <a:latin typeface="Roboto"/>
            </a:endParaRPr>
          </a:p>
          <a:p>
            <a:r>
              <a:rPr lang="pt-BR" sz="1800" dirty="0">
                <a:latin typeface="Roboto"/>
              </a:rPr>
              <a:t>Adicionam-se os valores dos símbolos utilizados, para encontrar o valor representado;</a:t>
            </a:r>
          </a:p>
          <a:p>
            <a:endParaRPr lang="pt-BR" sz="1800" dirty="0">
              <a:latin typeface="Roboto"/>
            </a:endParaRPr>
          </a:p>
          <a:p>
            <a:r>
              <a:rPr lang="pt-BR" sz="1800" dirty="0">
                <a:latin typeface="Roboto"/>
              </a:rPr>
              <a:t>A posição dos símbolos não altera o número escrito.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6EC89F-7466-4D1C-BB00-7C3E1D84B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84" y="4623049"/>
            <a:ext cx="1604108" cy="3950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16DE40-B922-4EAE-B672-2FA75114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7" y="5438771"/>
            <a:ext cx="2004221" cy="405628"/>
          </a:xfrm>
          <a:prstGeom prst="rect">
            <a:avLst/>
          </a:prstGeom>
        </p:spPr>
      </p:pic>
      <p:sp>
        <p:nvSpPr>
          <p:cNvPr id="11" name="Subtítulo 4">
            <a:extLst>
              <a:ext uri="{FF2B5EF4-FFF2-40B4-BE49-F238E27FC236}">
                <a16:creationId xmlns:a16="http://schemas.microsoft.com/office/drawing/2014/main" id="{B9408F27-4236-4E23-84D3-94FCC1F5FD1E}"/>
              </a:ext>
            </a:extLst>
          </p:cNvPr>
          <p:cNvSpPr txBox="1">
            <a:spLocks/>
          </p:cNvSpPr>
          <p:nvPr/>
        </p:nvSpPr>
        <p:spPr>
          <a:xfrm>
            <a:off x="1015310" y="4780097"/>
            <a:ext cx="2907761" cy="94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C5FAD2B-7A02-4AF8-83C4-AD77AF12D6A1}"/>
              </a:ext>
            </a:extLst>
          </p:cNvPr>
          <p:cNvSpPr/>
          <p:nvPr/>
        </p:nvSpPr>
        <p:spPr>
          <a:xfrm>
            <a:off x="4570303" y="4700107"/>
            <a:ext cx="107593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Roboto"/>
              </a:rPr>
              <a:t>1 230 = </a:t>
            </a:r>
          </a:p>
          <a:p>
            <a:endParaRPr lang="pt-BR" dirty="0">
              <a:latin typeface="Roboto"/>
            </a:endParaRPr>
          </a:p>
          <a:p>
            <a:endParaRPr lang="pt-BR" dirty="0">
              <a:latin typeface="Roboto"/>
            </a:endParaRPr>
          </a:p>
          <a:p>
            <a:r>
              <a:rPr lang="pt-BR" dirty="0">
                <a:latin typeface="Roboto"/>
              </a:rPr>
              <a:t>10 145 =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8377CA-BB69-4597-A32B-AC755C08E978}"/>
              </a:ext>
            </a:extLst>
          </p:cNvPr>
          <p:cNvSpPr/>
          <p:nvPr/>
        </p:nvSpPr>
        <p:spPr>
          <a:xfrm>
            <a:off x="3048000" y="8147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>
                <a:latin typeface="Roboto"/>
              </a:rPr>
              <a:t>Sistema de numeração egípcio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AFCDA56-6244-454F-87A9-79B86D96D187}"/>
              </a:ext>
            </a:extLst>
          </p:cNvPr>
          <p:cNvSpPr/>
          <p:nvPr/>
        </p:nvSpPr>
        <p:spPr>
          <a:xfrm>
            <a:off x="4525333" y="419374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>
                <a:latin typeface="Roboto"/>
              </a:rPr>
              <a:t>Exemplos: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E83E76F-2B8A-4172-9B62-5D945D75B47D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5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6DFF2FD-5A4F-6072-4AB5-A333707AE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140" y="2174772"/>
            <a:ext cx="7451108" cy="129790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319265B-F686-D1F6-5BD0-D2B46721C045}"/>
              </a:ext>
            </a:extLst>
          </p:cNvPr>
          <p:cNvSpPr/>
          <p:nvPr/>
        </p:nvSpPr>
        <p:spPr>
          <a:xfrm rot="5400000" flipV="1">
            <a:off x="2129882" y="3777223"/>
            <a:ext cx="4315200" cy="771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18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4">
            <a:extLst>
              <a:ext uri="{FF2B5EF4-FFF2-40B4-BE49-F238E27FC236}">
                <a16:creationId xmlns:a16="http://schemas.microsoft.com/office/drawing/2014/main" id="{576EB1FE-05C7-40F3-844F-2A363060A9BA}"/>
              </a:ext>
            </a:extLst>
          </p:cNvPr>
          <p:cNvSpPr txBox="1">
            <a:spLocks/>
          </p:cNvSpPr>
          <p:nvPr/>
        </p:nvSpPr>
        <p:spPr>
          <a:xfrm>
            <a:off x="295344" y="1122706"/>
            <a:ext cx="3923071" cy="5355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>
              <a:latin typeface="Roboto"/>
            </a:endParaRPr>
          </a:p>
          <a:p>
            <a:r>
              <a:rPr lang="pt-BR" sz="1800" dirty="0">
                <a:latin typeface="Roboto"/>
              </a:rPr>
              <a:t>Os símbolos I, X, C e M podem ser repetidos, no máximo, três vezes;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Um símbolo colocado à esquerda de outro símbolo de maior valor indica uma subtração dos respectivos valores;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Para representar os números no Sistema de Numeração Romano, basta colocar os símbolos lado a lado e adicionar seus valores;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Um símbolo com um traço acima dele representa milhares; com dois traços representa milhões.</a:t>
            </a:r>
          </a:p>
          <a:p>
            <a:pPr marL="0" indent="0" algn="ctr">
              <a:buNone/>
            </a:pPr>
            <a:endParaRPr lang="pt-BR" sz="2100" dirty="0">
              <a:latin typeface="Roboto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F46FE2C-5A49-465F-9D72-D95B2B7E008E}"/>
              </a:ext>
            </a:extLst>
          </p:cNvPr>
          <p:cNvSpPr/>
          <p:nvPr/>
        </p:nvSpPr>
        <p:spPr>
          <a:xfrm>
            <a:off x="4543908" y="4018343"/>
            <a:ext cx="15520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Roboto"/>
              </a:rPr>
              <a:t>Exemplos:</a:t>
            </a:r>
          </a:p>
          <a:p>
            <a:pPr algn="r"/>
            <a:endParaRPr lang="pt-BR" dirty="0">
              <a:latin typeface="Roboto"/>
            </a:endParaRPr>
          </a:p>
          <a:p>
            <a:r>
              <a:rPr lang="pt-BR" dirty="0">
                <a:latin typeface="Roboto"/>
              </a:rPr>
              <a:t>180 = CLXXX</a:t>
            </a:r>
          </a:p>
          <a:p>
            <a:endParaRPr lang="pt-BR" dirty="0">
              <a:latin typeface="Roboto"/>
            </a:endParaRPr>
          </a:p>
          <a:p>
            <a:r>
              <a:rPr lang="pt-BR" dirty="0">
                <a:latin typeface="Roboto"/>
              </a:rPr>
              <a:t>904 = CMIV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2A09C1E-6D7F-4AEB-982F-D5B354B80C45}"/>
              </a:ext>
            </a:extLst>
          </p:cNvPr>
          <p:cNvSpPr/>
          <p:nvPr/>
        </p:nvSpPr>
        <p:spPr>
          <a:xfrm>
            <a:off x="3048000" y="7582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>
                <a:latin typeface="Roboto"/>
              </a:rPr>
              <a:t>Sistema de numeração romano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70088E3-2C98-45EC-B947-81B34C1EBB14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6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45FAB2B-3C14-C6F2-107B-D6CB7862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58" y="2001012"/>
            <a:ext cx="7226808" cy="13169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46DF27D-3D58-0EC9-40EA-BE3A188C9357}"/>
              </a:ext>
            </a:extLst>
          </p:cNvPr>
          <p:cNvSpPr/>
          <p:nvPr/>
        </p:nvSpPr>
        <p:spPr>
          <a:xfrm rot="5400000" flipV="1">
            <a:off x="2023161" y="3959842"/>
            <a:ext cx="4716000" cy="7701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7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4">
            <a:extLst>
              <a:ext uri="{FF2B5EF4-FFF2-40B4-BE49-F238E27FC236}">
                <a16:creationId xmlns:a16="http://schemas.microsoft.com/office/drawing/2014/main" id="{576EB1FE-05C7-40F3-844F-2A363060A9BA}"/>
              </a:ext>
            </a:extLst>
          </p:cNvPr>
          <p:cNvSpPr txBox="1">
            <a:spLocks/>
          </p:cNvSpPr>
          <p:nvPr/>
        </p:nvSpPr>
        <p:spPr>
          <a:xfrm>
            <a:off x="371530" y="1486098"/>
            <a:ext cx="3923071" cy="494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>
              <a:latin typeface="Roboto"/>
            </a:endParaRPr>
          </a:p>
          <a:p>
            <a:r>
              <a:rPr lang="pt-BR" sz="1800" dirty="0">
                <a:latin typeface="Roboto"/>
              </a:rPr>
              <a:t>Podemos representar qualquer número utilizando apenas dez símbolos, chamados algarismos;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As contagens são feitas em agrupamentos de dez;</a:t>
            </a:r>
          </a:p>
          <a:p>
            <a:endParaRPr lang="pt-BR" sz="1400" dirty="0">
              <a:latin typeface="Roboto"/>
            </a:endParaRPr>
          </a:p>
          <a:p>
            <a:r>
              <a:rPr lang="pt-BR" sz="1800" dirty="0">
                <a:latin typeface="Roboto"/>
              </a:rPr>
              <a:t>O sistema é posicional, ou seja, o valor de cada algarismo depende da posição que ocupa na escrita do número;</a:t>
            </a:r>
          </a:p>
          <a:p>
            <a:endParaRPr lang="pt-BR" sz="1400" dirty="0">
              <a:latin typeface="Roboto"/>
            </a:endParaRPr>
          </a:p>
          <a:p>
            <a:pPr algn="l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Esse sistema utiliza o zero para indicar ausência de unidade, dezena, centena etc. </a:t>
            </a:r>
          </a:p>
          <a:p>
            <a:pPr marL="0" indent="0" algn="ctr">
              <a:buNone/>
            </a:pPr>
            <a:endParaRPr lang="pt-BR" dirty="0">
              <a:latin typeface="Roboto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E52D38-969A-4336-8444-6B1B5A6ADD11}"/>
              </a:ext>
            </a:extLst>
          </p:cNvPr>
          <p:cNvSpPr/>
          <p:nvPr/>
        </p:nvSpPr>
        <p:spPr>
          <a:xfrm>
            <a:off x="2089790" y="633292"/>
            <a:ext cx="8511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Roboto"/>
              </a:rPr>
              <a:t>Sistema de numeração indo-arábico ou</a:t>
            </a:r>
          </a:p>
          <a:p>
            <a:pPr algn="ctr"/>
            <a:r>
              <a:rPr lang="pt-BR" sz="2800" dirty="0">
                <a:latin typeface="Roboto"/>
              </a:rPr>
              <a:t>Sistema de Numeração Decimal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469DF97-262F-484B-A31C-D74265091F14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83231E9-7E18-46D1-B0DD-39B6FF836D8B}"/>
              </a:ext>
            </a:extLst>
          </p:cNvPr>
          <p:cNvSpPr/>
          <p:nvPr/>
        </p:nvSpPr>
        <p:spPr>
          <a:xfrm rot="5400000" flipV="1">
            <a:off x="2050587" y="4190200"/>
            <a:ext cx="4619952" cy="7747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-49821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F9D5E5-3225-6B66-5B56-F72A18DA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9"/>
          <a:stretch/>
        </p:blipFill>
        <p:spPr>
          <a:xfrm>
            <a:off x="4781307" y="2805171"/>
            <a:ext cx="7039161" cy="316230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3D7085-22C1-32B3-034F-F62B3E7E1CEF}"/>
              </a:ext>
            </a:extLst>
          </p:cNvPr>
          <p:cNvSpPr txBox="1"/>
          <p:nvPr/>
        </p:nvSpPr>
        <p:spPr>
          <a:xfrm>
            <a:off x="5943451" y="2435839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Algumas transformações dos símbolos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4">
            <a:extLst>
              <a:ext uri="{FF2B5EF4-FFF2-40B4-BE49-F238E27FC236}">
                <a16:creationId xmlns:a16="http://schemas.microsoft.com/office/drawing/2014/main" id="{576EB1FE-05C7-40F3-844F-2A363060A9BA}"/>
              </a:ext>
            </a:extLst>
          </p:cNvPr>
          <p:cNvSpPr txBox="1">
            <a:spLocks/>
          </p:cNvSpPr>
          <p:nvPr/>
        </p:nvSpPr>
        <p:spPr>
          <a:xfrm>
            <a:off x="401382" y="1808325"/>
            <a:ext cx="3138478" cy="4561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>
              <a:latin typeface="Roboto"/>
            </a:endParaRPr>
          </a:p>
          <a:p>
            <a:r>
              <a:rPr lang="pt-BR" sz="1800" dirty="0">
                <a:latin typeface="Roboto"/>
              </a:rPr>
              <a:t>No Sistema de Numeração Decimal, cada algarismo, no sentido da direita para a esquerda, corresponde a uma ordem;</a:t>
            </a:r>
          </a:p>
          <a:p>
            <a:endParaRPr lang="pt-BR" sz="1800" dirty="0">
              <a:latin typeface="Roboto"/>
            </a:endParaRPr>
          </a:p>
          <a:p>
            <a:r>
              <a:rPr lang="pt-BR" sz="1800" dirty="0">
                <a:latin typeface="Roboto"/>
              </a:rPr>
              <a:t>A cada três ordens, considerando também da direita para a esquerda, formamos uma classe.</a:t>
            </a:r>
          </a:p>
          <a:p>
            <a:endParaRPr lang="pt-BR" sz="1800" dirty="0">
              <a:latin typeface="Roboto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ACA3A12-AE00-4021-B44B-E3D154E46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11719"/>
              </p:ext>
            </p:extLst>
          </p:nvPr>
        </p:nvGraphicFramePr>
        <p:xfrm>
          <a:off x="3853762" y="3054784"/>
          <a:ext cx="8127999" cy="1676400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9701963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3603433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5149849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11004453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9682204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37963625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78595743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5588578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57367592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Roboto"/>
                        </a:rPr>
                        <a:t>Classe dos milhões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Roboto"/>
                        </a:rPr>
                        <a:t>Classe dos milhares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Roboto"/>
                        </a:rPr>
                        <a:t>Classe das </a:t>
                      </a:r>
                    </a:p>
                    <a:p>
                      <a:pPr algn="ctr"/>
                      <a:r>
                        <a:rPr lang="pt-BR" sz="1800" b="1" dirty="0">
                          <a:latin typeface="Roboto"/>
                        </a:rPr>
                        <a:t>unidades simples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91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 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 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 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 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 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 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 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ª </a:t>
                      </a: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</a:rPr>
                        <a:t>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Roboto"/>
                        </a:rPr>
                        <a:t>1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Roboto"/>
                        </a:rPr>
                        <a:t>ª</a:t>
                      </a:r>
                      <a:r>
                        <a:rPr lang="pt-BR" sz="1400" dirty="0">
                          <a:latin typeface="Roboto"/>
                        </a:rPr>
                        <a:t> ordem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3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Centenas de milhão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Dezenas de milhão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Unidades de milhão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Centenas de milhar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Dezenas de milhar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Unidades de milhar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Centenas simples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Dezenas simples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Unidades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3708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2372217-5C24-44FA-A25C-E1B7ED29E9D8}"/>
              </a:ext>
            </a:extLst>
          </p:cNvPr>
          <p:cNvSpPr/>
          <p:nvPr/>
        </p:nvSpPr>
        <p:spPr>
          <a:xfrm>
            <a:off x="3048000" y="8026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>
                <a:latin typeface="Roboto"/>
              </a:rPr>
              <a:t>Sistema de Numeração Decimal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966E40D-ED9F-4587-A926-5897A3B2DE34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ubtítulo 4">
            <a:extLst>
              <a:ext uri="{FF2B5EF4-FFF2-40B4-BE49-F238E27FC236}">
                <a16:creationId xmlns:a16="http://schemas.microsoft.com/office/drawing/2014/main" id="{BD40F7B5-2371-4D47-8B0C-F8EED96694E9}"/>
              </a:ext>
            </a:extLst>
          </p:cNvPr>
          <p:cNvSpPr txBox="1">
            <a:spLocks/>
          </p:cNvSpPr>
          <p:nvPr/>
        </p:nvSpPr>
        <p:spPr>
          <a:xfrm>
            <a:off x="4908301" y="1978278"/>
            <a:ext cx="5930005" cy="58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3.142.857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8C00B3-DA28-4DC7-B689-7D6E4B1E8FBB}"/>
              </a:ext>
            </a:extLst>
          </p:cNvPr>
          <p:cNvSpPr/>
          <p:nvPr/>
        </p:nvSpPr>
        <p:spPr>
          <a:xfrm>
            <a:off x="4151807" y="197501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>
                <a:latin typeface="Roboto"/>
              </a:rPr>
              <a:t>Exemplo:</a:t>
            </a:r>
          </a:p>
        </p:txBody>
      </p:sp>
      <p:sp>
        <p:nvSpPr>
          <p:cNvPr id="14" name="Subtítulo 4">
            <a:extLst>
              <a:ext uri="{FF2B5EF4-FFF2-40B4-BE49-F238E27FC236}">
                <a16:creationId xmlns:a16="http://schemas.microsoft.com/office/drawing/2014/main" id="{208A5FEC-C71B-4D28-A606-0FCA7E152426}"/>
              </a:ext>
            </a:extLst>
          </p:cNvPr>
          <p:cNvSpPr txBox="1">
            <a:spLocks/>
          </p:cNvSpPr>
          <p:nvPr/>
        </p:nvSpPr>
        <p:spPr>
          <a:xfrm>
            <a:off x="3663819" y="5976771"/>
            <a:ext cx="8498385" cy="385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3 × 1.000.000 + 1 × 100.000 + 4 ×</a:t>
            </a:r>
            <a:r>
              <a:rPr lang="pt-BR" sz="1800" dirty="0">
                <a:solidFill>
                  <a:srgbClr val="FF0000"/>
                </a:solidFill>
                <a:latin typeface="Roboto"/>
              </a:rPr>
              <a:t>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10.000 + 2 × 1.000 + 8 × 100 + 5 × 10 + 7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4B57C0A-D905-4370-A4CC-235D88D5FC6E}"/>
              </a:ext>
            </a:extLst>
          </p:cNvPr>
          <p:cNvSpPr/>
          <p:nvPr/>
        </p:nvSpPr>
        <p:spPr>
          <a:xfrm>
            <a:off x="5943643" y="48412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3</a:t>
            </a:r>
            <a:endParaRPr lang="pt-BR" sz="28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FA48A9C-10C1-4348-924E-3C2DD82DA70D}"/>
              </a:ext>
            </a:extLst>
          </p:cNvPr>
          <p:cNvSpPr/>
          <p:nvPr/>
        </p:nvSpPr>
        <p:spPr>
          <a:xfrm>
            <a:off x="6920093" y="48412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1</a:t>
            </a:r>
            <a:endParaRPr lang="pt-BR" sz="28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D2A8CE0-C89C-4845-B82F-86B1D0224ECA}"/>
              </a:ext>
            </a:extLst>
          </p:cNvPr>
          <p:cNvSpPr/>
          <p:nvPr/>
        </p:nvSpPr>
        <p:spPr>
          <a:xfrm>
            <a:off x="7701222" y="483022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4</a:t>
            </a:r>
            <a:endParaRPr lang="pt-BR" sz="28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EA34AC-BE99-4387-9748-2A2C07F4C126}"/>
              </a:ext>
            </a:extLst>
          </p:cNvPr>
          <p:cNvSpPr/>
          <p:nvPr/>
        </p:nvSpPr>
        <p:spPr>
          <a:xfrm>
            <a:off x="8661009" y="483022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2</a:t>
            </a:r>
            <a:endParaRPr lang="pt-BR" sz="28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A84712E-7C8C-49DD-9BCB-4449C74D7185}"/>
              </a:ext>
            </a:extLst>
          </p:cNvPr>
          <p:cNvSpPr/>
          <p:nvPr/>
        </p:nvSpPr>
        <p:spPr>
          <a:xfrm>
            <a:off x="9515030" y="48171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8</a:t>
            </a:r>
            <a:endParaRPr lang="pt-BR" sz="28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71C3971-0BAE-4FFD-91F9-74A564E5F848}"/>
              </a:ext>
            </a:extLst>
          </p:cNvPr>
          <p:cNvSpPr/>
          <p:nvPr/>
        </p:nvSpPr>
        <p:spPr>
          <a:xfrm>
            <a:off x="10434852" y="48412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5</a:t>
            </a:r>
            <a:endParaRPr lang="pt-BR" sz="28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7B26E55-F8BB-4C75-97E6-A23D6459FE87}"/>
              </a:ext>
            </a:extLst>
          </p:cNvPr>
          <p:cNvSpPr/>
          <p:nvPr/>
        </p:nvSpPr>
        <p:spPr>
          <a:xfrm>
            <a:off x="11298201" y="48412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7</a:t>
            </a:r>
            <a:endParaRPr lang="pt-BR" sz="2800" dirty="0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DCE6EF8A-9987-451E-BA66-DB7DFCE94FA2}"/>
              </a:ext>
            </a:extLst>
          </p:cNvPr>
          <p:cNvSpPr/>
          <p:nvPr/>
        </p:nvSpPr>
        <p:spPr>
          <a:xfrm>
            <a:off x="7693494" y="2437506"/>
            <a:ext cx="392770" cy="369332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527EF1AA-F20D-4D8C-BDBB-5EAFA0967A55}"/>
              </a:ext>
            </a:extLst>
          </p:cNvPr>
          <p:cNvSpPr/>
          <p:nvPr/>
        </p:nvSpPr>
        <p:spPr>
          <a:xfrm>
            <a:off x="6001777" y="4676587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8</a:t>
            </a:fld>
            <a:endParaRPr lang="pt-BR"/>
          </a:p>
        </p:txBody>
      </p:sp>
      <p:pic>
        <p:nvPicPr>
          <p:cNvPr id="2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2554D3E-FB59-82BD-5612-8519DB36E004}"/>
              </a:ext>
            </a:extLst>
          </p:cNvPr>
          <p:cNvSpPr/>
          <p:nvPr/>
        </p:nvSpPr>
        <p:spPr>
          <a:xfrm rot="5400000" flipV="1">
            <a:off x="1556748" y="4160173"/>
            <a:ext cx="4315200" cy="771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34C08E2D-687F-AEA5-97DA-5CD553662350}"/>
              </a:ext>
            </a:extLst>
          </p:cNvPr>
          <p:cNvSpPr/>
          <p:nvPr/>
        </p:nvSpPr>
        <p:spPr>
          <a:xfrm>
            <a:off x="7717501" y="5423550"/>
            <a:ext cx="392770" cy="369332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8421CA9-FAC9-6C74-77DF-EA164C68D3F3}"/>
              </a:ext>
            </a:extLst>
          </p:cNvPr>
          <p:cNvSpPr/>
          <p:nvPr/>
        </p:nvSpPr>
        <p:spPr>
          <a:xfrm>
            <a:off x="6983112" y="4676586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D9E7B27F-2FC5-1709-4DB8-B914F67D00EA}"/>
              </a:ext>
            </a:extLst>
          </p:cNvPr>
          <p:cNvSpPr/>
          <p:nvPr/>
        </p:nvSpPr>
        <p:spPr>
          <a:xfrm>
            <a:off x="7808309" y="4686095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EAF1832B-3B51-47D2-2F72-07315B44CF84}"/>
              </a:ext>
            </a:extLst>
          </p:cNvPr>
          <p:cNvSpPr/>
          <p:nvPr/>
        </p:nvSpPr>
        <p:spPr>
          <a:xfrm>
            <a:off x="8734369" y="4676585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665F5CEE-0640-DF8C-A01F-F382F3403D3E}"/>
              </a:ext>
            </a:extLst>
          </p:cNvPr>
          <p:cNvSpPr/>
          <p:nvPr/>
        </p:nvSpPr>
        <p:spPr>
          <a:xfrm>
            <a:off x="9618915" y="4676585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A0E0032D-F368-2E99-2486-A1FBF4F0C874}"/>
              </a:ext>
            </a:extLst>
          </p:cNvPr>
          <p:cNvSpPr/>
          <p:nvPr/>
        </p:nvSpPr>
        <p:spPr>
          <a:xfrm>
            <a:off x="10503461" y="4684136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C11C4FBC-2FE1-29A6-8C43-909D2C8B2DA8}"/>
              </a:ext>
            </a:extLst>
          </p:cNvPr>
          <p:cNvSpPr/>
          <p:nvPr/>
        </p:nvSpPr>
        <p:spPr>
          <a:xfrm>
            <a:off x="11386019" y="4676584"/>
            <a:ext cx="209406" cy="190599"/>
          </a:xfrm>
          <a:prstGeom prst="down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7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4">
            <a:extLst>
              <a:ext uri="{FF2B5EF4-FFF2-40B4-BE49-F238E27FC236}">
                <a16:creationId xmlns:a16="http://schemas.microsoft.com/office/drawing/2014/main" id="{576EB1FE-05C7-40F3-844F-2A363060A9BA}"/>
              </a:ext>
            </a:extLst>
          </p:cNvPr>
          <p:cNvSpPr txBox="1">
            <a:spLocks/>
          </p:cNvSpPr>
          <p:nvPr/>
        </p:nvSpPr>
        <p:spPr>
          <a:xfrm>
            <a:off x="3982063" y="877431"/>
            <a:ext cx="4227871" cy="5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Roboto"/>
              </a:rPr>
              <a:t>Os números naturais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CD789E-C61F-46DF-A48F-EA574241CEFB}"/>
              </a:ext>
            </a:extLst>
          </p:cNvPr>
          <p:cNvSpPr/>
          <p:nvPr/>
        </p:nvSpPr>
        <p:spPr>
          <a:xfrm>
            <a:off x="4" y="-1971"/>
            <a:ext cx="265467" cy="68599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ítulo 4">
                <a:extLst>
                  <a:ext uri="{FF2B5EF4-FFF2-40B4-BE49-F238E27FC236}">
                    <a16:creationId xmlns:a16="http://schemas.microsoft.com/office/drawing/2014/main" id="{B153C953-4724-456B-A01E-C31F8E296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407" y="2454980"/>
                <a:ext cx="5784838" cy="586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2, 3, 4, 5, 6, 7, 8, 9, 10, 11, …</m:t>
                          </m:r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Subtítulo 4">
                <a:extLst>
                  <a:ext uri="{FF2B5EF4-FFF2-40B4-BE49-F238E27FC236}">
                    <a16:creationId xmlns:a16="http://schemas.microsoft.com/office/drawing/2014/main" id="{B153C953-4724-456B-A01E-C31F8E296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07" y="2454980"/>
                <a:ext cx="5784838" cy="586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ítulo 4">
                <a:extLst>
                  <a:ext uri="{FF2B5EF4-FFF2-40B4-BE49-F238E27FC236}">
                    <a16:creationId xmlns:a16="http://schemas.microsoft.com/office/drawing/2014/main" id="{4C258CE3-CBCC-45C1-BE41-7BC4321A09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407" y="4232257"/>
                <a:ext cx="5641605" cy="586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2, 3, 4, 5, 6, 7, 8, 9, 10, 11, …</m:t>
                          </m:r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Subtítulo 4">
                <a:extLst>
                  <a:ext uri="{FF2B5EF4-FFF2-40B4-BE49-F238E27FC236}">
                    <a16:creationId xmlns:a16="http://schemas.microsoft.com/office/drawing/2014/main" id="{4C258CE3-CBCC-45C1-BE41-7BC4321A0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07" y="4232257"/>
                <a:ext cx="5641605" cy="586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F00C-2275-4886-B8AE-3FC82F8469DF}" type="slidenum">
              <a:rPr lang="pt-BR" smtClean="0"/>
              <a:t>9</a:t>
            </a:fld>
            <a:endParaRPr lang="pt-BR"/>
          </a:p>
        </p:txBody>
      </p:sp>
      <p:pic>
        <p:nvPicPr>
          <p:cNvPr id="3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F9D881-28B5-2057-E4FD-F62491EDFD0F}"/>
              </a:ext>
            </a:extLst>
          </p:cNvPr>
          <p:cNvSpPr txBox="1"/>
          <p:nvPr/>
        </p:nvSpPr>
        <p:spPr>
          <a:xfrm>
            <a:off x="787312" y="1637374"/>
            <a:ext cx="1014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Os números 0, 1, 2, 3, 4, ... compõem a sequência dos números naturais.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19B365-EE4B-B883-B965-8E34C0A71BC4}"/>
              </a:ext>
            </a:extLst>
          </p:cNvPr>
          <p:cNvSpPr txBox="1"/>
          <p:nvPr/>
        </p:nvSpPr>
        <p:spPr>
          <a:xfrm>
            <a:off x="787311" y="3427030"/>
            <a:ext cx="1042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Quando o zero não faz parte  da sequência dos números naturais indica-se: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419EF8-F84A-A261-3EAE-E7C98DD4CCD9}"/>
              </a:ext>
            </a:extLst>
          </p:cNvPr>
          <p:cNvSpPr txBox="1"/>
          <p:nvPr/>
        </p:nvSpPr>
        <p:spPr>
          <a:xfrm>
            <a:off x="787312" y="5175073"/>
            <a:ext cx="1042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As reticências indicam que a sequência dos números indicados é infinita.  </a:t>
            </a:r>
          </a:p>
        </p:txBody>
      </p:sp>
    </p:spTree>
    <p:extLst>
      <p:ext uri="{BB962C8B-B14F-4D97-AF65-F5344CB8AC3E}">
        <p14:creationId xmlns:p14="http://schemas.microsoft.com/office/powerpoint/2010/main" val="553098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11092</TotalTime>
  <Words>657</Words>
  <Application>Microsoft Office PowerPoint</Application>
  <PresentationFormat>Widescreen</PresentationFormat>
  <Paragraphs>136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Roboto</vt:lpstr>
      <vt:lpstr>Tema do Office</vt:lpstr>
      <vt:lpstr>Apresentação do PowerPoint</vt:lpstr>
      <vt:lpstr>Matemática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Diogo Martins Gonçalves Morais</dc:creator>
  <cp:lastModifiedBy> </cp:lastModifiedBy>
  <cp:revision>171</cp:revision>
  <dcterms:created xsi:type="dcterms:W3CDTF">2019-03-06T17:56:01Z</dcterms:created>
  <dcterms:modified xsi:type="dcterms:W3CDTF">2023-06-02T18:57:58Z</dcterms:modified>
</cp:coreProperties>
</file>