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1" r:id="rId1"/>
  </p:sldMasterIdLst>
  <p:notesMasterIdLst>
    <p:notesMasterId r:id="rId13"/>
  </p:notesMasterIdLst>
  <p:handoutMasterIdLst>
    <p:handoutMasterId r:id="rId14"/>
  </p:handoutMasterIdLst>
  <p:sldIdLst>
    <p:sldId id="256" r:id="rId2"/>
    <p:sldId id="340" r:id="rId3"/>
    <p:sldId id="341" r:id="rId4"/>
    <p:sldId id="342" r:id="rId5"/>
    <p:sldId id="343" r:id="rId6"/>
    <p:sldId id="344" r:id="rId7"/>
    <p:sldId id="345" r:id="rId8"/>
    <p:sldId id="346" r:id="rId9"/>
    <p:sldId id="347" r:id="rId10"/>
    <p:sldId id="348" r:id="rId11"/>
    <p:sldId id="34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CE3BC9-2531-A829-715D-7FC058EFBD80}" name="André Saretto" initials="AS" userId="S::ed-andres@ftd.com.br::b239a105-e8bc-4162-9e0d-5eaa1bcd07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2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A5F62-AC01-4143-B0B4-0BF7F8AA24CF}" v="16" dt="2023-05-19T17:40:25.381"/>
    <p1510:client id="{CD4C17AF-4E25-9E84-0E50-44965633A6CD}" v="21" dt="2023-05-23T13:18:27.63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 Id="rId9"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00D4A4E5-B87F-4FD6-95A8-366532276A02}">
      <dgm:prSet custT="1"/>
      <dgm:spPr/>
      <dgm:t>
        <a:bodyPr/>
        <a:lstStyle/>
        <a:p>
          <a:r>
            <a:rPr lang="pt-BR" sz="1600" b="1" noProof="0" dirty="0">
              <a:hlinkClick xmlns:r="http://schemas.openxmlformats.org/officeDocument/2006/relationships" r:id="rId1" action="ppaction://hlinksldjump"/>
            </a:rPr>
            <a:t>Imagem</a:t>
          </a:r>
          <a:r>
            <a:rPr lang="en-US" sz="1600" b="1" dirty="0">
              <a:hlinkClick xmlns:r="http://schemas.openxmlformats.org/officeDocument/2006/relationships" r:id="rId1" action="ppaction://hlinksldjump"/>
            </a:rPr>
            <a:t> de </a:t>
          </a:r>
          <a:r>
            <a:rPr lang="pt-BR" sz="1600" b="1" noProof="0" dirty="0">
              <a:hlinkClick xmlns:r="http://schemas.openxmlformats.org/officeDocument/2006/relationships" r:id="rId1" action="ppaction://hlinksldjump"/>
            </a:rPr>
            <a:t>abertura</a:t>
          </a:r>
          <a:endParaRPr lang="pt-BR" sz="1600" b="1" noProof="0" dirty="0"/>
        </a:p>
      </dgm:t>
    </dgm:pt>
    <dgm:pt modelId="{353AC31F-7D9C-42BB-9E96-468AF42982B7}" type="parTrans" cxnId="{B86ADA12-3BDD-4D1C-9645-455E91BCEFFC}">
      <dgm:prSet/>
      <dgm:spPr/>
      <dgm:t>
        <a:bodyPr/>
        <a:lstStyle/>
        <a:p>
          <a:endParaRPr lang="pt-BR"/>
        </a:p>
      </dgm:t>
    </dgm:pt>
    <dgm:pt modelId="{4DE8CDCF-9E51-4296-8706-7B9B079875C9}" type="sibTrans" cxnId="{B86ADA12-3BDD-4D1C-9645-455E91BCEFFC}">
      <dgm:prSet/>
      <dgm:spPr/>
      <dgm:t>
        <a:bodyPr/>
        <a:lstStyle/>
        <a:p>
          <a:endParaRPr lang="pt-BR"/>
        </a:p>
      </dgm:t>
    </dgm:pt>
    <dgm:pt modelId="{96A403E9-6A57-439F-AE3C-ACB1E98D52E5}">
      <dgm:prSet custT="1"/>
      <dgm:spPr/>
      <dgm:t>
        <a:bodyPr/>
        <a:lstStyle/>
        <a:p>
          <a:r>
            <a:rPr lang="pt-BR" sz="1600" b="1" dirty="0">
              <a:hlinkClick xmlns:r="http://schemas.openxmlformats.org/officeDocument/2006/relationships" r:id="rId2" action="ppaction://hlinksldjump"/>
            </a:rPr>
            <a:t>Estudo do texto </a:t>
          </a:r>
          <a:r>
            <a:rPr lang="pt-BR" sz="1600" dirty="0">
              <a:hlinkClick xmlns:r="http://schemas.openxmlformats.org/officeDocument/2006/relationships" r:id="rId2" action="ppaction://hlinksldjump"/>
            </a:rPr>
            <a:t>– Carta de solicitação</a:t>
          </a:r>
          <a:endParaRPr lang="en-US" sz="1600" dirty="0"/>
        </a:p>
      </dgm:t>
    </dgm:pt>
    <dgm:pt modelId="{2FCEE944-5DD4-4E52-B8C3-A5EB7A0EA7EC}" type="parTrans" cxnId="{7D006C63-7F68-440F-A01F-97DD7E9E03FC}">
      <dgm:prSet/>
      <dgm:spPr/>
      <dgm:t>
        <a:bodyPr/>
        <a:lstStyle/>
        <a:p>
          <a:endParaRPr lang="pt-BR"/>
        </a:p>
      </dgm:t>
    </dgm:pt>
    <dgm:pt modelId="{9C40A9C9-FFFD-4EAB-9C0D-9377601939F7}" type="sibTrans" cxnId="{7D006C63-7F68-440F-A01F-97DD7E9E03FC}">
      <dgm:prSet/>
      <dgm:spPr/>
      <dgm:t>
        <a:bodyPr/>
        <a:lstStyle/>
        <a:p>
          <a:endParaRPr lang="pt-BR"/>
        </a:p>
      </dgm:t>
    </dgm:pt>
    <dgm:pt modelId="{F8C16C8B-1ADB-4771-8C8B-CF50261127D4}">
      <dgm:prSet custT="1"/>
      <dgm:spPr/>
      <dgm:t>
        <a:bodyPr/>
        <a:lstStyle/>
        <a:p>
          <a:r>
            <a:rPr lang="pt-BR" sz="1600" b="1" dirty="0">
              <a:hlinkClick xmlns:r="http://schemas.openxmlformats.org/officeDocument/2006/relationships" r:id="rId3" action="ppaction://hlinksldjump"/>
            </a:rPr>
            <a:t>Estudo do texto </a:t>
          </a:r>
          <a:r>
            <a:rPr lang="pt-BR" sz="1600" dirty="0">
              <a:hlinkClick xmlns:r="http://schemas.openxmlformats.org/officeDocument/2006/relationships" r:id="rId3" action="ppaction://hlinksldjump"/>
            </a:rPr>
            <a:t>– Carta de solicitação e estatuto</a:t>
          </a:r>
          <a:endParaRPr lang="en-US" sz="1600" i="1" dirty="0"/>
        </a:p>
      </dgm:t>
    </dgm:pt>
    <dgm:pt modelId="{C3F148C4-6F86-4CB4-899A-BD9336BD3D7C}" type="parTrans" cxnId="{8CB6A700-CE65-462E-803D-303A2B78902E}">
      <dgm:prSet/>
      <dgm:spPr/>
      <dgm:t>
        <a:bodyPr/>
        <a:lstStyle/>
        <a:p>
          <a:endParaRPr lang="pt-BR"/>
        </a:p>
      </dgm:t>
    </dgm:pt>
    <dgm:pt modelId="{C52BFECD-EE0C-41E7-89C4-E7F38CD41623}" type="sibTrans" cxnId="{8CB6A700-CE65-462E-803D-303A2B78902E}">
      <dgm:prSet/>
      <dgm:spPr/>
      <dgm:t>
        <a:bodyPr/>
        <a:lstStyle/>
        <a:p>
          <a:endParaRPr lang="pt-BR"/>
        </a:p>
      </dgm:t>
    </dgm:pt>
    <dgm:pt modelId="{A795869B-2350-4FBA-A648-488F765ECF25}">
      <dgm:prSet custT="1"/>
      <dgm:spPr/>
      <dgm:t>
        <a:bodyPr/>
        <a:lstStyle/>
        <a:p>
          <a:r>
            <a:rPr lang="pt-BR" sz="1600" b="1" dirty="0">
              <a:hlinkClick xmlns:r="http://schemas.openxmlformats.org/officeDocument/2006/relationships" r:id="rId4" action="ppaction://hlinksldjump"/>
            </a:rPr>
            <a:t>Estudo da língua </a:t>
          </a:r>
          <a:r>
            <a:rPr lang="pt-BR" sz="1600" dirty="0">
              <a:hlinkClick xmlns:r="http://schemas.openxmlformats.org/officeDocument/2006/relationships" r:id="rId4" action="ppaction://hlinksldjump"/>
            </a:rPr>
            <a:t>– Concordância verbal</a:t>
          </a:r>
          <a:endParaRPr lang="en-US" sz="1600" dirty="0"/>
        </a:p>
      </dgm:t>
    </dgm:pt>
    <dgm:pt modelId="{6862EC3F-ECF4-48B2-BE1A-584644FB1377}" type="parTrans" cxnId="{562AB39A-8F9E-4E7D-9BED-42FF841F94FA}">
      <dgm:prSet/>
      <dgm:spPr/>
      <dgm:t>
        <a:bodyPr/>
        <a:lstStyle/>
        <a:p>
          <a:endParaRPr lang="pt-BR"/>
        </a:p>
      </dgm:t>
    </dgm:pt>
    <dgm:pt modelId="{96D40CA8-40D2-4EB9-AAF8-3EA6CFC21AC1}" type="sibTrans" cxnId="{562AB39A-8F9E-4E7D-9BED-42FF841F94FA}">
      <dgm:prSet/>
      <dgm:spPr/>
      <dgm:t>
        <a:bodyPr/>
        <a:lstStyle/>
        <a:p>
          <a:endParaRPr lang="pt-BR"/>
        </a:p>
      </dgm:t>
    </dgm:pt>
    <dgm:pt modelId="{6B892BF3-DDAF-4786-9610-B16D09ACFC77}">
      <dgm:prSet custT="1"/>
      <dgm:spPr/>
      <dgm:t>
        <a:bodyPr/>
        <a:lstStyle/>
        <a:p>
          <a:r>
            <a:rPr lang="pt-BR" sz="1600" b="1" dirty="0">
              <a:hlinkClick xmlns:r="http://schemas.openxmlformats.org/officeDocument/2006/relationships" r:id="rId5" action="ppaction://hlinksldjump"/>
            </a:rPr>
            <a:t>Estudo dos sentidos </a:t>
          </a:r>
          <a:r>
            <a:rPr lang="pt-BR" sz="1600" dirty="0">
              <a:hlinkClick xmlns:r="http://schemas.openxmlformats.org/officeDocument/2006/relationships" r:id="rId5" action="ppaction://hlinksldjump"/>
            </a:rPr>
            <a:t>– Palavras homônimas</a:t>
          </a:r>
          <a:endParaRPr lang="en-US" sz="1600" dirty="0"/>
        </a:p>
      </dgm:t>
    </dgm:pt>
    <dgm:pt modelId="{0AD295E7-E9F3-462D-AB14-F969AA469D0F}" type="parTrans" cxnId="{7057A130-676A-47D3-871E-F9D0DDB5F69D}">
      <dgm:prSet/>
      <dgm:spPr/>
      <dgm:t>
        <a:bodyPr/>
        <a:lstStyle/>
        <a:p>
          <a:endParaRPr lang="pt-BR"/>
        </a:p>
      </dgm:t>
    </dgm:pt>
    <dgm:pt modelId="{AB1CB823-C2D8-429E-94D9-CB3DE49D2135}" type="sibTrans" cxnId="{7057A130-676A-47D3-871E-F9D0DDB5F69D}">
      <dgm:prSet/>
      <dgm:spPr/>
      <dgm:t>
        <a:bodyPr/>
        <a:lstStyle/>
        <a:p>
          <a:endParaRPr lang="pt-BR"/>
        </a:p>
      </dgm:t>
    </dgm:pt>
    <dgm:pt modelId="{239D6F45-1DD9-4E73-8414-D38F851F2DCB}">
      <dgm:prSet custT="1"/>
      <dgm:spPr/>
      <dgm:t>
        <a:bodyPr/>
        <a:lstStyle/>
        <a:p>
          <a:r>
            <a:rPr lang="pt-BR" sz="1600" b="1" dirty="0">
              <a:hlinkClick xmlns:r="http://schemas.openxmlformats.org/officeDocument/2006/relationships" r:id="rId6" action="ppaction://hlinksldjump"/>
            </a:rPr>
            <a:t>Estudo do texto </a:t>
          </a:r>
          <a:r>
            <a:rPr lang="pt-BR" sz="1600" dirty="0">
              <a:hlinkClick xmlns:r="http://schemas.openxmlformats.org/officeDocument/2006/relationships" r:id="rId6" action="ppaction://hlinksldjump"/>
            </a:rPr>
            <a:t>– Abaixo-assinado</a:t>
          </a:r>
          <a:endParaRPr lang="en-US" sz="1600" dirty="0"/>
        </a:p>
      </dgm:t>
    </dgm:pt>
    <dgm:pt modelId="{3058BCFA-4BE6-4A2C-AEE6-D99504F34E5E}" type="parTrans" cxnId="{D6FC350D-DBCF-4F7B-9C27-66A2C5F3F961}">
      <dgm:prSet/>
      <dgm:spPr/>
      <dgm:t>
        <a:bodyPr/>
        <a:lstStyle/>
        <a:p>
          <a:endParaRPr lang="pt-BR"/>
        </a:p>
      </dgm:t>
    </dgm:pt>
    <dgm:pt modelId="{25EFB516-5901-4AA8-B9A1-0D6C38F88A22}" type="sibTrans" cxnId="{D6FC350D-DBCF-4F7B-9C27-66A2C5F3F961}">
      <dgm:prSet/>
      <dgm:spPr/>
      <dgm:t>
        <a:bodyPr/>
        <a:lstStyle/>
        <a:p>
          <a:endParaRPr lang="pt-BR"/>
        </a:p>
      </dgm:t>
    </dgm:pt>
    <dgm:pt modelId="{015ADE67-51B0-495C-80D7-A4A6A4491830}">
      <dgm:prSet custT="1"/>
      <dgm:spPr/>
      <dgm:t>
        <a:bodyPr/>
        <a:lstStyle/>
        <a:p>
          <a:r>
            <a:rPr lang="pt-BR" sz="1600" b="1" dirty="0">
              <a:hlinkClick xmlns:r="http://schemas.openxmlformats.org/officeDocument/2006/relationships" r:id="rId7" action="ppaction://hlinksldjump"/>
            </a:rPr>
            <a:t>Estudo da língua </a:t>
          </a:r>
          <a:r>
            <a:rPr lang="pt-BR" sz="1600" dirty="0">
              <a:hlinkClick xmlns:r="http://schemas.openxmlformats.org/officeDocument/2006/relationships" r:id="rId7" action="ppaction://hlinksldjump"/>
            </a:rPr>
            <a:t>– Período composto por coordenação</a:t>
          </a:r>
          <a:endParaRPr lang="en-US" sz="1600" dirty="0"/>
        </a:p>
      </dgm:t>
    </dgm:pt>
    <dgm:pt modelId="{4EC7D662-4153-4FEC-9486-42339AE0A75F}" type="parTrans" cxnId="{DB0C481E-4EC9-4C2F-AE87-E9BADF7704EB}">
      <dgm:prSet/>
      <dgm:spPr/>
      <dgm:t>
        <a:bodyPr/>
        <a:lstStyle/>
        <a:p>
          <a:endParaRPr lang="pt-BR"/>
        </a:p>
      </dgm:t>
    </dgm:pt>
    <dgm:pt modelId="{A45E1333-6B40-43B0-A1A7-08C985B321ED}" type="sibTrans" cxnId="{DB0C481E-4EC9-4C2F-AE87-E9BADF7704EB}">
      <dgm:prSet/>
      <dgm:spPr/>
      <dgm:t>
        <a:bodyPr/>
        <a:lstStyle/>
        <a:p>
          <a:endParaRPr lang="pt-BR"/>
        </a:p>
      </dgm:t>
    </dgm:pt>
    <dgm:pt modelId="{2A11A640-3558-4C9C-8C9D-3AB933C9F1CA}">
      <dgm:prSet custT="1"/>
      <dgm:spPr/>
      <dgm:t>
        <a:bodyPr/>
        <a:lstStyle/>
        <a:p>
          <a:r>
            <a:rPr lang="pt-BR" sz="1600" b="1" dirty="0">
              <a:hlinkClick xmlns:r="http://schemas.openxmlformats.org/officeDocument/2006/relationships" r:id="rId8" action="ppaction://hlinksldjump"/>
            </a:rPr>
            <a:t>Outras linguagens </a:t>
          </a:r>
          <a:r>
            <a:rPr lang="pt-BR" sz="1600" dirty="0">
              <a:hlinkClick xmlns:r="http://schemas.openxmlformats.org/officeDocument/2006/relationships" r:id="rId8" action="ppaction://hlinksldjump"/>
            </a:rPr>
            <a:t>– A arte é para todos</a:t>
          </a:r>
          <a:endParaRPr lang="en-US" sz="1600" dirty="0"/>
        </a:p>
      </dgm:t>
    </dgm:pt>
    <dgm:pt modelId="{C3B05D61-7489-4F9F-9F37-C784FBE23D99}" type="parTrans" cxnId="{4880EF92-A3F3-4156-870D-1B41B842CEE1}">
      <dgm:prSet/>
      <dgm:spPr/>
      <dgm:t>
        <a:bodyPr/>
        <a:lstStyle/>
        <a:p>
          <a:endParaRPr lang="pt-BR"/>
        </a:p>
      </dgm:t>
    </dgm:pt>
    <dgm:pt modelId="{6E25C68D-55A2-4748-9C9B-ABFFACFC3F6A}" type="sibTrans" cxnId="{4880EF92-A3F3-4156-870D-1B41B842CEE1}">
      <dgm:prSet/>
      <dgm:spPr/>
      <dgm:t>
        <a:bodyPr/>
        <a:lstStyle/>
        <a:p>
          <a:endParaRPr lang="pt-BR"/>
        </a:p>
      </dgm:t>
    </dgm:pt>
    <dgm:pt modelId="{1D5B7069-F280-4388-B5F8-3B275DD3BB33}">
      <dgm:prSet custT="1"/>
      <dgm:spPr/>
      <dgm:t>
        <a:bodyPr/>
        <a:lstStyle/>
        <a:p>
          <a:r>
            <a:rPr lang="en-US" sz="1600" b="1" dirty="0">
              <a:hlinkClick xmlns:r="http://schemas.openxmlformats.org/officeDocument/2006/relationships" r:id="rId9" action="ppaction://hlinksldjump"/>
            </a:rPr>
            <a:t>Estudo de escrita e oralidade </a:t>
          </a:r>
          <a:r>
            <a:rPr lang="en-US" sz="1600" dirty="0">
              <a:hlinkClick xmlns:r="http://schemas.openxmlformats.org/officeDocument/2006/relationships" r:id="rId9" action="ppaction://hlinksldjump"/>
            </a:rPr>
            <a:t>– </a:t>
          </a:r>
          <a:r>
            <a:rPr lang="pt-BR" sz="1600" dirty="0">
              <a:hlinkClick xmlns:r="http://schemas.openxmlformats.org/officeDocument/2006/relationships" r:id="rId9" action="ppaction://hlinksldjump"/>
            </a:rPr>
            <a:t>Pontuação: oração coordenada assindética</a:t>
          </a:r>
          <a:endParaRPr lang="en-US" sz="1600" dirty="0"/>
        </a:p>
      </dgm:t>
    </dgm:pt>
    <dgm:pt modelId="{9C8BE061-AEAF-4E74-BD32-2703B2D7DA18}" type="parTrans" cxnId="{321B6FFB-E990-4179-8C9A-06F6CAB7FEC9}">
      <dgm:prSet/>
      <dgm:spPr/>
      <dgm:t>
        <a:bodyPr/>
        <a:lstStyle/>
        <a:p>
          <a:endParaRPr lang="pt-BR"/>
        </a:p>
      </dgm:t>
    </dgm:pt>
    <dgm:pt modelId="{91363F88-787A-4BC5-B218-440AD05A9A8F}" type="sibTrans" cxnId="{321B6FFB-E990-4179-8C9A-06F6CAB7FEC9}">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9"/>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9"/>
      <dgm:spPr/>
    </dgm:pt>
    <dgm:pt modelId="{6ED7848D-AF23-4B80-9CFE-5690AC4806C2}" type="pres">
      <dgm:prSet presAssocID="{00D4A4E5-B87F-4FD6-95A8-366532276A02}" presName="vert1" presStyleCnt="0"/>
      <dgm:spPr/>
    </dgm:pt>
    <dgm:pt modelId="{560CC59C-442A-412C-A269-DE36EC58359C}" type="pres">
      <dgm:prSet presAssocID="{96A403E9-6A57-439F-AE3C-ACB1E98D52E5}" presName="thickLine" presStyleLbl="alignNode1" presStyleIdx="1" presStyleCnt="9"/>
      <dgm:spPr/>
    </dgm:pt>
    <dgm:pt modelId="{B2139582-4513-423B-8BEC-BD04C0B08AB3}" type="pres">
      <dgm:prSet presAssocID="{96A403E9-6A57-439F-AE3C-ACB1E98D52E5}" presName="horz1" presStyleCnt="0"/>
      <dgm:spPr/>
    </dgm:pt>
    <dgm:pt modelId="{952F36FE-ACF8-4C1F-B2B4-75F61B83D493}" type="pres">
      <dgm:prSet presAssocID="{96A403E9-6A57-439F-AE3C-ACB1E98D52E5}" presName="tx1" presStyleLbl="revTx" presStyleIdx="1" presStyleCnt="9"/>
      <dgm:spPr/>
    </dgm:pt>
    <dgm:pt modelId="{8C786FEE-7ED7-4432-B1E8-766C61CD9A52}" type="pres">
      <dgm:prSet presAssocID="{96A403E9-6A57-439F-AE3C-ACB1E98D52E5}" presName="vert1" presStyleCnt="0"/>
      <dgm:spPr/>
    </dgm:pt>
    <dgm:pt modelId="{FC02BE45-23EB-4A98-A5F5-B734A857C47B}" type="pres">
      <dgm:prSet presAssocID="{F8C16C8B-1ADB-4771-8C8B-CF50261127D4}" presName="thickLine" presStyleLbl="alignNode1" presStyleIdx="2" presStyleCnt="9"/>
      <dgm:spPr/>
    </dgm:pt>
    <dgm:pt modelId="{EF92412C-5849-4689-B833-B76CE8A73D06}" type="pres">
      <dgm:prSet presAssocID="{F8C16C8B-1ADB-4771-8C8B-CF50261127D4}" presName="horz1" presStyleCnt="0"/>
      <dgm:spPr/>
    </dgm:pt>
    <dgm:pt modelId="{EADF0BFB-207A-4322-9452-3A3B3E03DFB2}" type="pres">
      <dgm:prSet presAssocID="{F8C16C8B-1ADB-4771-8C8B-CF50261127D4}" presName="tx1" presStyleLbl="revTx" presStyleIdx="2" presStyleCnt="9"/>
      <dgm:spPr/>
    </dgm:pt>
    <dgm:pt modelId="{55FECAB1-9818-4840-AD7F-19231E366954}" type="pres">
      <dgm:prSet presAssocID="{F8C16C8B-1ADB-4771-8C8B-CF50261127D4}" presName="vert1" presStyleCnt="0"/>
      <dgm:spPr/>
    </dgm:pt>
    <dgm:pt modelId="{5438480D-9F46-49BF-851E-7C076FDF14B6}" type="pres">
      <dgm:prSet presAssocID="{A795869B-2350-4FBA-A648-488F765ECF25}" presName="thickLine" presStyleLbl="alignNode1" presStyleIdx="3" presStyleCnt="9"/>
      <dgm:spPr/>
    </dgm:pt>
    <dgm:pt modelId="{D72A7A94-DDE9-4D5A-B432-8D7DB7E391E3}" type="pres">
      <dgm:prSet presAssocID="{A795869B-2350-4FBA-A648-488F765ECF25}" presName="horz1" presStyleCnt="0"/>
      <dgm:spPr/>
    </dgm:pt>
    <dgm:pt modelId="{EE571E50-C416-4801-9874-41460A91ACC8}" type="pres">
      <dgm:prSet presAssocID="{A795869B-2350-4FBA-A648-488F765ECF25}" presName="tx1" presStyleLbl="revTx" presStyleIdx="3" presStyleCnt="9"/>
      <dgm:spPr/>
    </dgm:pt>
    <dgm:pt modelId="{4B7619A3-AB5C-44B0-80E7-D4E69C25E654}" type="pres">
      <dgm:prSet presAssocID="{A795869B-2350-4FBA-A648-488F765ECF25}" presName="vert1" presStyleCnt="0"/>
      <dgm:spPr/>
    </dgm:pt>
    <dgm:pt modelId="{129894B7-A238-4BE0-AEE7-E6C1C349E3EA}" type="pres">
      <dgm:prSet presAssocID="{6B892BF3-DDAF-4786-9610-B16D09ACFC77}" presName="thickLine" presStyleLbl="alignNode1" presStyleIdx="4" presStyleCnt="9"/>
      <dgm:spPr/>
    </dgm:pt>
    <dgm:pt modelId="{8362D2A9-C8A2-4EC7-A0EE-D3AB0725CAB9}" type="pres">
      <dgm:prSet presAssocID="{6B892BF3-DDAF-4786-9610-B16D09ACFC77}" presName="horz1" presStyleCnt="0"/>
      <dgm:spPr/>
    </dgm:pt>
    <dgm:pt modelId="{B1479FFC-F61F-4702-A1D8-92EB5FDB4CFB}" type="pres">
      <dgm:prSet presAssocID="{6B892BF3-DDAF-4786-9610-B16D09ACFC77}" presName="tx1" presStyleLbl="revTx" presStyleIdx="4" presStyleCnt="9"/>
      <dgm:spPr/>
    </dgm:pt>
    <dgm:pt modelId="{12081D40-70AB-4FFE-8E18-3CC5FABD3223}" type="pres">
      <dgm:prSet presAssocID="{6B892BF3-DDAF-4786-9610-B16D09ACFC77}" presName="vert1" presStyleCnt="0"/>
      <dgm:spPr/>
    </dgm:pt>
    <dgm:pt modelId="{36F81B3D-FCAA-4A80-A1D4-9257B5A8A1E0}" type="pres">
      <dgm:prSet presAssocID="{239D6F45-1DD9-4E73-8414-D38F851F2DCB}" presName="thickLine" presStyleLbl="alignNode1" presStyleIdx="5" presStyleCnt="9"/>
      <dgm:spPr/>
    </dgm:pt>
    <dgm:pt modelId="{9C557297-4574-44C3-8059-29E4ED9517FB}" type="pres">
      <dgm:prSet presAssocID="{239D6F45-1DD9-4E73-8414-D38F851F2DCB}" presName="horz1" presStyleCnt="0"/>
      <dgm:spPr/>
    </dgm:pt>
    <dgm:pt modelId="{09E5F85F-3E01-4F14-8C46-508BE95176C7}" type="pres">
      <dgm:prSet presAssocID="{239D6F45-1DD9-4E73-8414-D38F851F2DCB}" presName="tx1" presStyleLbl="revTx" presStyleIdx="5" presStyleCnt="9"/>
      <dgm:spPr/>
    </dgm:pt>
    <dgm:pt modelId="{770C4CFE-7B5C-4CBA-8901-BB1654B3CFD0}" type="pres">
      <dgm:prSet presAssocID="{239D6F45-1DD9-4E73-8414-D38F851F2DCB}" presName="vert1" presStyleCnt="0"/>
      <dgm:spPr/>
    </dgm:pt>
    <dgm:pt modelId="{724FAD0B-0E9D-4CB2-A61A-FC4E0913F60A}" type="pres">
      <dgm:prSet presAssocID="{015ADE67-51B0-495C-80D7-A4A6A4491830}" presName="thickLine" presStyleLbl="alignNode1" presStyleIdx="6" presStyleCnt="9"/>
      <dgm:spPr/>
    </dgm:pt>
    <dgm:pt modelId="{2D707D39-D64E-433D-880C-A086E708BA00}" type="pres">
      <dgm:prSet presAssocID="{015ADE67-51B0-495C-80D7-A4A6A4491830}" presName="horz1" presStyleCnt="0"/>
      <dgm:spPr/>
    </dgm:pt>
    <dgm:pt modelId="{05D5BE46-6E1A-41DF-9D9A-63029587232D}" type="pres">
      <dgm:prSet presAssocID="{015ADE67-51B0-495C-80D7-A4A6A4491830}" presName="tx1" presStyleLbl="revTx" presStyleIdx="6" presStyleCnt="9"/>
      <dgm:spPr/>
    </dgm:pt>
    <dgm:pt modelId="{A4A21EA1-CB4D-464B-AE1D-14B6A3CC0BB9}" type="pres">
      <dgm:prSet presAssocID="{015ADE67-51B0-495C-80D7-A4A6A4491830}" presName="vert1" presStyleCnt="0"/>
      <dgm:spPr/>
    </dgm:pt>
    <dgm:pt modelId="{11F1C6D2-156F-4ED6-8C44-EAAFE54654CD}" type="pres">
      <dgm:prSet presAssocID="{1D5B7069-F280-4388-B5F8-3B275DD3BB33}" presName="thickLine" presStyleLbl="alignNode1" presStyleIdx="7" presStyleCnt="9"/>
      <dgm:spPr/>
    </dgm:pt>
    <dgm:pt modelId="{8E9CB6D8-89AE-4E89-BDD5-046F115F78D0}" type="pres">
      <dgm:prSet presAssocID="{1D5B7069-F280-4388-B5F8-3B275DD3BB33}" presName="horz1" presStyleCnt="0"/>
      <dgm:spPr/>
    </dgm:pt>
    <dgm:pt modelId="{3DD9A1D0-BDE0-4849-BA9E-A2DB5D2DE0EC}" type="pres">
      <dgm:prSet presAssocID="{1D5B7069-F280-4388-B5F8-3B275DD3BB33}" presName="tx1" presStyleLbl="revTx" presStyleIdx="7" presStyleCnt="9"/>
      <dgm:spPr/>
    </dgm:pt>
    <dgm:pt modelId="{EDFDAA2B-B879-42A6-973F-1F7C7A2B38D4}" type="pres">
      <dgm:prSet presAssocID="{1D5B7069-F280-4388-B5F8-3B275DD3BB33}" presName="vert1" presStyleCnt="0"/>
      <dgm:spPr/>
    </dgm:pt>
    <dgm:pt modelId="{1146FDF5-EEC1-4918-9A7E-6728AB6E3F52}" type="pres">
      <dgm:prSet presAssocID="{2A11A640-3558-4C9C-8C9D-3AB933C9F1CA}" presName="thickLine" presStyleLbl="alignNode1" presStyleIdx="8" presStyleCnt="9"/>
      <dgm:spPr/>
    </dgm:pt>
    <dgm:pt modelId="{D4DF3AC8-BB19-4BCA-9572-1AB594D2F19A}" type="pres">
      <dgm:prSet presAssocID="{2A11A640-3558-4C9C-8C9D-3AB933C9F1CA}" presName="horz1" presStyleCnt="0"/>
      <dgm:spPr/>
    </dgm:pt>
    <dgm:pt modelId="{167EDFB9-66E0-41DD-B8A2-F51BEC94C28B}" type="pres">
      <dgm:prSet presAssocID="{2A11A640-3558-4C9C-8C9D-3AB933C9F1CA}" presName="tx1" presStyleLbl="revTx" presStyleIdx="8" presStyleCnt="9"/>
      <dgm:spPr/>
    </dgm:pt>
    <dgm:pt modelId="{78A6A043-8420-4BDC-B44E-3271264EE184}" type="pres">
      <dgm:prSet presAssocID="{2A11A640-3558-4C9C-8C9D-3AB933C9F1CA}" presName="vert1" presStyleCnt="0"/>
      <dgm:spPr/>
    </dgm:pt>
  </dgm:ptLst>
  <dgm:cxnLst>
    <dgm:cxn modelId="{8CB6A700-CE65-462E-803D-303A2B78902E}" srcId="{9D9C0E9A-327C-40DB-A9EB-983EC9E0D98F}" destId="{F8C16C8B-1ADB-4771-8C8B-CF50261127D4}" srcOrd="2" destOrd="0" parTransId="{C3F148C4-6F86-4CB4-899A-BD9336BD3D7C}" sibTransId="{C52BFECD-EE0C-41E7-89C4-E7F38CD41623}"/>
    <dgm:cxn modelId="{D6FC350D-DBCF-4F7B-9C27-66A2C5F3F961}" srcId="{9D9C0E9A-327C-40DB-A9EB-983EC9E0D98F}" destId="{239D6F45-1DD9-4E73-8414-D38F851F2DCB}" srcOrd="5" destOrd="0" parTransId="{3058BCFA-4BE6-4A2C-AEE6-D99504F34E5E}" sibTransId="{25EFB516-5901-4AA8-B9A1-0D6C38F88A22}"/>
    <dgm:cxn modelId="{B86ADA12-3BDD-4D1C-9645-455E91BCEFFC}" srcId="{9D9C0E9A-327C-40DB-A9EB-983EC9E0D98F}" destId="{00D4A4E5-B87F-4FD6-95A8-366532276A02}" srcOrd="0" destOrd="0" parTransId="{353AC31F-7D9C-42BB-9E96-468AF42982B7}" sibTransId="{4DE8CDCF-9E51-4296-8706-7B9B079875C9}"/>
    <dgm:cxn modelId="{DB0C481E-4EC9-4C2F-AE87-E9BADF7704EB}" srcId="{9D9C0E9A-327C-40DB-A9EB-983EC9E0D98F}" destId="{015ADE67-51B0-495C-80D7-A4A6A4491830}" srcOrd="6" destOrd="0" parTransId="{4EC7D662-4153-4FEC-9486-42339AE0A75F}" sibTransId="{A45E1333-6B40-43B0-A1A7-08C985B321ED}"/>
    <dgm:cxn modelId="{7057A130-676A-47D3-871E-F9D0DDB5F69D}" srcId="{9D9C0E9A-327C-40DB-A9EB-983EC9E0D98F}" destId="{6B892BF3-DDAF-4786-9610-B16D09ACFC77}" srcOrd="4" destOrd="0" parTransId="{0AD295E7-E9F3-462D-AB14-F969AA469D0F}" sibTransId="{AB1CB823-C2D8-429E-94D9-CB3DE49D2135}"/>
    <dgm:cxn modelId="{FB34D63E-1288-41B9-A18C-76118E579E1A}" type="presOf" srcId="{9D9C0E9A-327C-40DB-A9EB-983EC9E0D98F}" destId="{983EBE8F-2CFB-4918-8A71-8FB6106D1EE5}" srcOrd="0" destOrd="0" presId="urn:microsoft.com/office/officeart/2008/layout/LinedList"/>
    <dgm:cxn modelId="{19BB5061-0806-4751-9411-15933BC99342}" type="presOf" srcId="{239D6F45-1DD9-4E73-8414-D38F851F2DCB}" destId="{09E5F85F-3E01-4F14-8C46-508BE95176C7}" srcOrd="0" destOrd="0" presId="urn:microsoft.com/office/officeart/2008/layout/LinedList"/>
    <dgm:cxn modelId="{7D006C63-7F68-440F-A01F-97DD7E9E03FC}" srcId="{9D9C0E9A-327C-40DB-A9EB-983EC9E0D98F}" destId="{96A403E9-6A57-439F-AE3C-ACB1E98D52E5}" srcOrd="1" destOrd="0" parTransId="{2FCEE944-5DD4-4E52-B8C3-A5EB7A0EA7EC}" sibTransId="{9C40A9C9-FFFD-4EAB-9C0D-9377601939F7}"/>
    <dgm:cxn modelId="{4A2F9969-E393-41B5-BDC1-DD54B202FB51}" type="presOf" srcId="{1D5B7069-F280-4388-B5F8-3B275DD3BB33}" destId="{3DD9A1D0-BDE0-4849-BA9E-A2DB5D2DE0EC}" srcOrd="0" destOrd="0" presId="urn:microsoft.com/office/officeart/2008/layout/LinedList"/>
    <dgm:cxn modelId="{B67A1475-4A11-4744-B823-DB228201C0DC}" type="presOf" srcId="{2A11A640-3558-4C9C-8C9D-3AB933C9F1CA}" destId="{167EDFB9-66E0-41DD-B8A2-F51BEC94C28B}" srcOrd="0" destOrd="0" presId="urn:microsoft.com/office/officeart/2008/layout/LinedList"/>
    <dgm:cxn modelId="{D468DA5A-783C-4C8E-B93E-4F3DF99E8F66}" type="presOf" srcId="{00D4A4E5-B87F-4FD6-95A8-366532276A02}" destId="{DBF86662-0E6D-440F-968E-5B5E57FBB264}" srcOrd="0" destOrd="0" presId="urn:microsoft.com/office/officeart/2008/layout/LinedList"/>
    <dgm:cxn modelId="{A7E62881-4D64-4BB1-990F-22940EE9C9C6}" type="presOf" srcId="{96A403E9-6A57-439F-AE3C-ACB1E98D52E5}" destId="{952F36FE-ACF8-4C1F-B2B4-75F61B83D493}" srcOrd="0" destOrd="0" presId="urn:microsoft.com/office/officeart/2008/layout/LinedList"/>
    <dgm:cxn modelId="{4880EF92-A3F3-4156-870D-1B41B842CEE1}" srcId="{9D9C0E9A-327C-40DB-A9EB-983EC9E0D98F}" destId="{2A11A640-3558-4C9C-8C9D-3AB933C9F1CA}" srcOrd="8" destOrd="0" parTransId="{C3B05D61-7489-4F9F-9F37-C784FBE23D99}" sibTransId="{6E25C68D-55A2-4748-9C9B-ABFFACFC3F6A}"/>
    <dgm:cxn modelId="{562AB39A-8F9E-4E7D-9BED-42FF841F94FA}" srcId="{9D9C0E9A-327C-40DB-A9EB-983EC9E0D98F}" destId="{A795869B-2350-4FBA-A648-488F765ECF25}" srcOrd="3" destOrd="0" parTransId="{6862EC3F-ECF4-48B2-BE1A-584644FB1377}" sibTransId="{96D40CA8-40D2-4EB9-AAF8-3EA6CFC21AC1}"/>
    <dgm:cxn modelId="{95B6C9AA-BD85-4F8A-B2B7-A6C3347623B8}" type="presOf" srcId="{015ADE67-51B0-495C-80D7-A4A6A4491830}" destId="{05D5BE46-6E1A-41DF-9D9A-63029587232D}" srcOrd="0" destOrd="0" presId="urn:microsoft.com/office/officeart/2008/layout/LinedList"/>
    <dgm:cxn modelId="{2744DAB6-4873-45CF-A4CF-59D4FA715EF0}" type="presOf" srcId="{F8C16C8B-1ADB-4771-8C8B-CF50261127D4}" destId="{EADF0BFB-207A-4322-9452-3A3B3E03DFB2}" srcOrd="0" destOrd="0" presId="urn:microsoft.com/office/officeart/2008/layout/LinedList"/>
    <dgm:cxn modelId="{DEC1F0BD-D3B3-478F-A9AD-109B064E68A5}" type="presOf" srcId="{6B892BF3-DDAF-4786-9610-B16D09ACFC77}" destId="{B1479FFC-F61F-4702-A1D8-92EB5FDB4CFB}" srcOrd="0" destOrd="0" presId="urn:microsoft.com/office/officeart/2008/layout/LinedList"/>
    <dgm:cxn modelId="{83CAE8C8-9521-4826-949B-D53C075ED9DA}" type="presOf" srcId="{A795869B-2350-4FBA-A648-488F765ECF25}" destId="{EE571E50-C416-4801-9874-41460A91ACC8}" srcOrd="0" destOrd="0" presId="urn:microsoft.com/office/officeart/2008/layout/LinedList"/>
    <dgm:cxn modelId="{321B6FFB-E990-4179-8C9A-06F6CAB7FEC9}" srcId="{9D9C0E9A-327C-40DB-A9EB-983EC9E0D98F}" destId="{1D5B7069-F280-4388-B5F8-3B275DD3BB33}" srcOrd="7" destOrd="0" parTransId="{9C8BE061-AEAF-4E74-BD32-2703B2D7DA18}" sibTransId="{91363F88-787A-4BC5-B218-440AD05A9A8F}"/>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1760B71D-CA04-4A2D-ABF8-3837A0406659}" type="presParOf" srcId="{983EBE8F-2CFB-4918-8A71-8FB6106D1EE5}" destId="{560CC59C-442A-412C-A269-DE36EC58359C}" srcOrd="2" destOrd="0" presId="urn:microsoft.com/office/officeart/2008/layout/LinedList"/>
    <dgm:cxn modelId="{C27BB8BA-64D7-4FAC-970F-FED31A337DC3}" type="presParOf" srcId="{983EBE8F-2CFB-4918-8A71-8FB6106D1EE5}" destId="{B2139582-4513-423B-8BEC-BD04C0B08AB3}" srcOrd="3" destOrd="0" presId="urn:microsoft.com/office/officeart/2008/layout/LinedList"/>
    <dgm:cxn modelId="{176EF6B1-F6BE-4C52-B650-31B7E1DA8F8C}" type="presParOf" srcId="{B2139582-4513-423B-8BEC-BD04C0B08AB3}" destId="{952F36FE-ACF8-4C1F-B2B4-75F61B83D493}" srcOrd="0" destOrd="0" presId="urn:microsoft.com/office/officeart/2008/layout/LinedList"/>
    <dgm:cxn modelId="{0F965E62-3D81-4BA5-9A64-75AA2446C837}" type="presParOf" srcId="{B2139582-4513-423B-8BEC-BD04C0B08AB3}" destId="{8C786FEE-7ED7-4432-B1E8-766C61CD9A52}" srcOrd="1" destOrd="0" presId="urn:microsoft.com/office/officeart/2008/layout/LinedList"/>
    <dgm:cxn modelId="{FF9BF2F2-11DD-49EA-8356-3F4B2F1758FA}" type="presParOf" srcId="{983EBE8F-2CFB-4918-8A71-8FB6106D1EE5}" destId="{FC02BE45-23EB-4A98-A5F5-B734A857C47B}" srcOrd="4" destOrd="0" presId="urn:microsoft.com/office/officeart/2008/layout/LinedList"/>
    <dgm:cxn modelId="{94EB5AD2-128D-4E40-B791-CB096E48AC85}" type="presParOf" srcId="{983EBE8F-2CFB-4918-8A71-8FB6106D1EE5}" destId="{EF92412C-5849-4689-B833-B76CE8A73D06}" srcOrd="5" destOrd="0" presId="urn:microsoft.com/office/officeart/2008/layout/LinedList"/>
    <dgm:cxn modelId="{0449B2A4-04CD-4937-A9E4-68526CA2BC62}" type="presParOf" srcId="{EF92412C-5849-4689-B833-B76CE8A73D06}" destId="{EADF0BFB-207A-4322-9452-3A3B3E03DFB2}" srcOrd="0" destOrd="0" presId="urn:microsoft.com/office/officeart/2008/layout/LinedList"/>
    <dgm:cxn modelId="{D8ECB4C7-E4D3-435F-A128-D1ECE0663525}" type="presParOf" srcId="{EF92412C-5849-4689-B833-B76CE8A73D06}" destId="{55FECAB1-9818-4840-AD7F-19231E366954}" srcOrd="1" destOrd="0" presId="urn:microsoft.com/office/officeart/2008/layout/LinedList"/>
    <dgm:cxn modelId="{95655AEE-22EC-41E0-97EC-D2EE385550CC}" type="presParOf" srcId="{983EBE8F-2CFB-4918-8A71-8FB6106D1EE5}" destId="{5438480D-9F46-49BF-851E-7C076FDF14B6}" srcOrd="6" destOrd="0" presId="urn:microsoft.com/office/officeart/2008/layout/LinedList"/>
    <dgm:cxn modelId="{BA51B5C0-C764-4622-A765-3354AC596E4C}" type="presParOf" srcId="{983EBE8F-2CFB-4918-8A71-8FB6106D1EE5}" destId="{D72A7A94-DDE9-4D5A-B432-8D7DB7E391E3}" srcOrd="7" destOrd="0" presId="urn:microsoft.com/office/officeart/2008/layout/LinedList"/>
    <dgm:cxn modelId="{E6FE0F60-CA01-45BB-A9DA-0DD2460C2991}" type="presParOf" srcId="{D72A7A94-DDE9-4D5A-B432-8D7DB7E391E3}" destId="{EE571E50-C416-4801-9874-41460A91ACC8}" srcOrd="0" destOrd="0" presId="urn:microsoft.com/office/officeart/2008/layout/LinedList"/>
    <dgm:cxn modelId="{C58F7FE4-04E3-4AE5-9AB0-759CF47098C8}" type="presParOf" srcId="{D72A7A94-DDE9-4D5A-B432-8D7DB7E391E3}" destId="{4B7619A3-AB5C-44B0-80E7-D4E69C25E654}" srcOrd="1" destOrd="0" presId="urn:microsoft.com/office/officeart/2008/layout/LinedList"/>
    <dgm:cxn modelId="{D69295CA-70F6-4D04-AA9D-E98100C267D6}" type="presParOf" srcId="{983EBE8F-2CFB-4918-8A71-8FB6106D1EE5}" destId="{129894B7-A238-4BE0-AEE7-E6C1C349E3EA}" srcOrd="8" destOrd="0" presId="urn:microsoft.com/office/officeart/2008/layout/LinedList"/>
    <dgm:cxn modelId="{CFE099D5-EA18-4557-B257-75795248A298}" type="presParOf" srcId="{983EBE8F-2CFB-4918-8A71-8FB6106D1EE5}" destId="{8362D2A9-C8A2-4EC7-A0EE-D3AB0725CAB9}" srcOrd="9" destOrd="0" presId="urn:microsoft.com/office/officeart/2008/layout/LinedList"/>
    <dgm:cxn modelId="{D326672A-3929-4DAE-9040-B3B43D2FEE82}" type="presParOf" srcId="{8362D2A9-C8A2-4EC7-A0EE-D3AB0725CAB9}" destId="{B1479FFC-F61F-4702-A1D8-92EB5FDB4CFB}" srcOrd="0" destOrd="0" presId="urn:microsoft.com/office/officeart/2008/layout/LinedList"/>
    <dgm:cxn modelId="{94F90B66-D013-49EC-A7DC-39158903FEBB}" type="presParOf" srcId="{8362D2A9-C8A2-4EC7-A0EE-D3AB0725CAB9}" destId="{12081D40-70AB-4FFE-8E18-3CC5FABD3223}" srcOrd="1" destOrd="0" presId="urn:microsoft.com/office/officeart/2008/layout/LinedList"/>
    <dgm:cxn modelId="{42113E3C-4965-47ED-B089-E4D319A8B0CB}" type="presParOf" srcId="{983EBE8F-2CFB-4918-8A71-8FB6106D1EE5}" destId="{36F81B3D-FCAA-4A80-A1D4-9257B5A8A1E0}" srcOrd="10" destOrd="0" presId="urn:microsoft.com/office/officeart/2008/layout/LinedList"/>
    <dgm:cxn modelId="{080058FF-3D36-4A39-B5C6-11707F6A0B5C}" type="presParOf" srcId="{983EBE8F-2CFB-4918-8A71-8FB6106D1EE5}" destId="{9C557297-4574-44C3-8059-29E4ED9517FB}" srcOrd="11" destOrd="0" presId="urn:microsoft.com/office/officeart/2008/layout/LinedList"/>
    <dgm:cxn modelId="{4EA2DEC3-541C-4D98-9003-E8BA9EA0886C}" type="presParOf" srcId="{9C557297-4574-44C3-8059-29E4ED9517FB}" destId="{09E5F85F-3E01-4F14-8C46-508BE95176C7}" srcOrd="0" destOrd="0" presId="urn:microsoft.com/office/officeart/2008/layout/LinedList"/>
    <dgm:cxn modelId="{2D3E051E-54AD-4C19-87AD-1C9AA8C524B0}" type="presParOf" srcId="{9C557297-4574-44C3-8059-29E4ED9517FB}" destId="{770C4CFE-7B5C-4CBA-8901-BB1654B3CFD0}" srcOrd="1" destOrd="0" presId="urn:microsoft.com/office/officeart/2008/layout/LinedList"/>
    <dgm:cxn modelId="{F6F71DDD-177D-43CA-937B-712084D19605}" type="presParOf" srcId="{983EBE8F-2CFB-4918-8A71-8FB6106D1EE5}" destId="{724FAD0B-0E9D-4CB2-A61A-FC4E0913F60A}" srcOrd="12" destOrd="0" presId="urn:microsoft.com/office/officeart/2008/layout/LinedList"/>
    <dgm:cxn modelId="{708917F8-0532-4916-9875-AA2B9D6B41C6}" type="presParOf" srcId="{983EBE8F-2CFB-4918-8A71-8FB6106D1EE5}" destId="{2D707D39-D64E-433D-880C-A086E708BA00}" srcOrd="13" destOrd="0" presId="urn:microsoft.com/office/officeart/2008/layout/LinedList"/>
    <dgm:cxn modelId="{65F9AB30-9160-4CA4-B0D1-9CF96325F932}" type="presParOf" srcId="{2D707D39-D64E-433D-880C-A086E708BA00}" destId="{05D5BE46-6E1A-41DF-9D9A-63029587232D}" srcOrd="0" destOrd="0" presId="urn:microsoft.com/office/officeart/2008/layout/LinedList"/>
    <dgm:cxn modelId="{D2559400-B197-470C-94D6-61FA7DF3505A}" type="presParOf" srcId="{2D707D39-D64E-433D-880C-A086E708BA00}" destId="{A4A21EA1-CB4D-464B-AE1D-14B6A3CC0BB9}" srcOrd="1" destOrd="0" presId="urn:microsoft.com/office/officeart/2008/layout/LinedList"/>
    <dgm:cxn modelId="{73674742-D21E-42E6-90E5-D6DCA2BF3FDB}" type="presParOf" srcId="{983EBE8F-2CFB-4918-8A71-8FB6106D1EE5}" destId="{11F1C6D2-156F-4ED6-8C44-EAAFE54654CD}" srcOrd="14" destOrd="0" presId="urn:microsoft.com/office/officeart/2008/layout/LinedList"/>
    <dgm:cxn modelId="{DF35E977-0532-40D8-8AC9-BC41EBC8722F}" type="presParOf" srcId="{983EBE8F-2CFB-4918-8A71-8FB6106D1EE5}" destId="{8E9CB6D8-89AE-4E89-BDD5-046F115F78D0}" srcOrd="15" destOrd="0" presId="urn:microsoft.com/office/officeart/2008/layout/LinedList"/>
    <dgm:cxn modelId="{473B2FAD-E9CC-43D8-94DC-21755B4CAF14}" type="presParOf" srcId="{8E9CB6D8-89AE-4E89-BDD5-046F115F78D0}" destId="{3DD9A1D0-BDE0-4849-BA9E-A2DB5D2DE0EC}" srcOrd="0" destOrd="0" presId="urn:microsoft.com/office/officeart/2008/layout/LinedList"/>
    <dgm:cxn modelId="{89D2EA06-9168-42B9-911B-D392AD84F0BA}" type="presParOf" srcId="{8E9CB6D8-89AE-4E89-BDD5-046F115F78D0}" destId="{EDFDAA2B-B879-42A6-973F-1F7C7A2B38D4}" srcOrd="1" destOrd="0" presId="urn:microsoft.com/office/officeart/2008/layout/LinedList"/>
    <dgm:cxn modelId="{58812604-F066-40FE-9066-D52CF2948C95}" type="presParOf" srcId="{983EBE8F-2CFB-4918-8A71-8FB6106D1EE5}" destId="{1146FDF5-EEC1-4918-9A7E-6728AB6E3F52}" srcOrd="16" destOrd="0" presId="urn:microsoft.com/office/officeart/2008/layout/LinedList"/>
    <dgm:cxn modelId="{FC79DC2A-F175-4F1C-AFA8-9CC04B568719}" type="presParOf" srcId="{983EBE8F-2CFB-4918-8A71-8FB6106D1EE5}" destId="{D4DF3AC8-BB19-4BCA-9572-1AB594D2F19A}" srcOrd="17" destOrd="0" presId="urn:microsoft.com/office/officeart/2008/layout/LinedList"/>
    <dgm:cxn modelId="{7D5CBEB2-B499-47B3-B0BD-A4F943B3BEF7}" type="presParOf" srcId="{D4DF3AC8-BB19-4BCA-9572-1AB594D2F19A}" destId="{167EDFB9-66E0-41DD-B8A2-F51BEC94C28B}" srcOrd="0" destOrd="0" presId="urn:microsoft.com/office/officeart/2008/layout/LinedList"/>
    <dgm:cxn modelId="{965E0659-82F2-4F39-B845-1B2DC9EE55DC}" type="presParOf" srcId="{D4DF3AC8-BB19-4BCA-9572-1AB594D2F19A}" destId="{78A6A043-8420-4BDC-B44E-3271264EE1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55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55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hlinkClick xmlns:r="http://schemas.openxmlformats.org/officeDocument/2006/relationships" r:id="" action="ppaction://hlinksldjump"/>
            </a:rPr>
            <a:t>Imagem</a:t>
          </a:r>
          <a:r>
            <a:rPr lang="en-US" sz="1600" b="1" kern="1200" dirty="0">
              <a:hlinkClick xmlns:r="http://schemas.openxmlformats.org/officeDocument/2006/relationships" r:id="" action="ppaction://hlinksldjump"/>
            </a:rPr>
            <a:t> de </a:t>
          </a:r>
          <a:r>
            <a:rPr lang="pt-BR" sz="1600" b="1" kern="1200" noProof="0" dirty="0">
              <a:hlinkClick xmlns:r="http://schemas.openxmlformats.org/officeDocument/2006/relationships" r:id="" action="ppaction://hlinksldjump"/>
            </a:rPr>
            <a:t>abertura</a:t>
          </a:r>
          <a:endParaRPr lang="pt-BR" sz="1600" b="1" kern="1200" noProof="0" dirty="0"/>
        </a:p>
      </dsp:txBody>
      <dsp:txXfrm>
        <a:off x="0" y="555"/>
        <a:ext cx="10664949" cy="505428"/>
      </dsp:txXfrm>
    </dsp:sp>
    <dsp:sp modelId="{560CC59C-442A-412C-A269-DE36EC58359C}">
      <dsp:nvSpPr>
        <dsp:cNvPr id="0" name=""/>
        <dsp:cNvSpPr/>
      </dsp:nvSpPr>
      <dsp:spPr>
        <a:xfrm>
          <a:off x="0" y="50598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52F36FE-ACF8-4C1F-B2B4-75F61B83D493}">
      <dsp:nvSpPr>
        <dsp:cNvPr id="0" name=""/>
        <dsp:cNvSpPr/>
      </dsp:nvSpPr>
      <dsp:spPr>
        <a:xfrm>
          <a:off x="0" y="50598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Carta de solicitação</a:t>
          </a:r>
          <a:endParaRPr lang="en-US" sz="1600" kern="1200" dirty="0"/>
        </a:p>
      </dsp:txBody>
      <dsp:txXfrm>
        <a:off x="0" y="505983"/>
        <a:ext cx="10664949" cy="505428"/>
      </dsp:txXfrm>
    </dsp:sp>
    <dsp:sp modelId="{FC02BE45-23EB-4A98-A5F5-B734A857C47B}">
      <dsp:nvSpPr>
        <dsp:cNvPr id="0" name=""/>
        <dsp:cNvSpPr/>
      </dsp:nvSpPr>
      <dsp:spPr>
        <a:xfrm>
          <a:off x="0" y="101141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ADF0BFB-207A-4322-9452-3A3B3E03DFB2}">
      <dsp:nvSpPr>
        <dsp:cNvPr id="0" name=""/>
        <dsp:cNvSpPr/>
      </dsp:nvSpPr>
      <dsp:spPr>
        <a:xfrm>
          <a:off x="0" y="101141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Carta de solicitação e estatuto</a:t>
          </a:r>
          <a:endParaRPr lang="en-US" sz="1600" i="1" kern="1200" dirty="0"/>
        </a:p>
      </dsp:txBody>
      <dsp:txXfrm>
        <a:off x="0" y="1011412"/>
        <a:ext cx="10664949" cy="505428"/>
      </dsp:txXfrm>
    </dsp:sp>
    <dsp:sp modelId="{5438480D-9F46-49BF-851E-7C076FDF14B6}">
      <dsp:nvSpPr>
        <dsp:cNvPr id="0" name=""/>
        <dsp:cNvSpPr/>
      </dsp:nvSpPr>
      <dsp:spPr>
        <a:xfrm>
          <a:off x="0" y="1516840"/>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E571E50-C416-4801-9874-41460A91ACC8}">
      <dsp:nvSpPr>
        <dsp:cNvPr id="0" name=""/>
        <dsp:cNvSpPr/>
      </dsp:nvSpPr>
      <dsp:spPr>
        <a:xfrm>
          <a:off x="0" y="1516840"/>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Concordância verbal</a:t>
          </a:r>
          <a:endParaRPr lang="en-US" sz="1600" kern="1200" dirty="0"/>
        </a:p>
      </dsp:txBody>
      <dsp:txXfrm>
        <a:off x="0" y="1516840"/>
        <a:ext cx="10664949" cy="505428"/>
      </dsp:txXfrm>
    </dsp:sp>
    <dsp:sp modelId="{129894B7-A238-4BE0-AEE7-E6C1C349E3EA}">
      <dsp:nvSpPr>
        <dsp:cNvPr id="0" name=""/>
        <dsp:cNvSpPr/>
      </dsp:nvSpPr>
      <dsp:spPr>
        <a:xfrm>
          <a:off x="0" y="2022268"/>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1479FFC-F61F-4702-A1D8-92EB5FDB4CFB}">
      <dsp:nvSpPr>
        <dsp:cNvPr id="0" name=""/>
        <dsp:cNvSpPr/>
      </dsp:nvSpPr>
      <dsp:spPr>
        <a:xfrm>
          <a:off x="0" y="2022268"/>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dos sentidos </a:t>
          </a:r>
          <a:r>
            <a:rPr lang="pt-BR" sz="1600" kern="1200" dirty="0">
              <a:hlinkClick xmlns:r="http://schemas.openxmlformats.org/officeDocument/2006/relationships" r:id="" action="ppaction://hlinksldjump"/>
            </a:rPr>
            <a:t>– Palavras homônimas</a:t>
          </a:r>
          <a:endParaRPr lang="en-US" sz="1600" kern="1200" dirty="0"/>
        </a:p>
      </dsp:txBody>
      <dsp:txXfrm>
        <a:off x="0" y="2022268"/>
        <a:ext cx="10664949" cy="505428"/>
      </dsp:txXfrm>
    </dsp:sp>
    <dsp:sp modelId="{36F81B3D-FCAA-4A80-A1D4-9257B5A8A1E0}">
      <dsp:nvSpPr>
        <dsp:cNvPr id="0" name=""/>
        <dsp:cNvSpPr/>
      </dsp:nvSpPr>
      <dsp:spPr>
        <a:xfrm>
          <a:off x="0" y="2527697"/>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9E5F85F-3E01-4F14-8C46-508BE95176C7}">
      <dsp:nvSpPr>
        <dsp:cNvPr id="0" name=""/>
        <dsp:cNvSpPr/>
      </dsp:nvSpPr>
      <dsp:spPr>
        <a:xfrm>
          <a:off x="0" y="2527697"/>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Abaixo-assinado</a:t>
          </a:r>
          <a:endParaRPr lang="en-US" sz="1600" kern="1200" dirty="0"/>
        </a:p>
      </dsp:txBody>
      <dsp:txXfrm>
        <a:off x="0" y="2527697"/>
        <a:ext cx="10664949" cy="505428"/>
      </dsp:txXfrm>
    </dsp:sp>
    <dsp:sp modelId="{724FAD0B-0E9D-4CB2-A61A-FC4E0913F60A}">
      <dsp:nvSpPr>
        <dsp:cNvPr id="0" name=""/>
        <dsp:cNvSpPr/>
      </dsp:nvSpPr>
      <dsp:spPr>
        <a:xfrm>
          <a:off x="0" y="303312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5D5BE46-6E1A-41DF-9D9A-63029587232D}">
      <dsp:nvSpPr>
        <dsp:cNvPr id="0" name=""/>
        <dsp:cNvSpPr/>
      </dsp:nvSpPr>
      <dsp:spPr>
        <a:xfrm>
          <a:off x="0" y="303312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Período composto por coordenação</a:t>
          </a:r>
          <a:endParaRPr lang="en-US" sz="1600" kern="1200" dirty="0"/>
        </a:p>
      </dsp:txBody>
      <dsp:txXfrm>
        <a:off x="0" y="3033125"/>
        <a:ext cx="10664949" cy="505428"/>
      </dsp:txXfrm>
    </dsp:sp>
    <dsp:sp modelId="{11F1C6D2-156F-4ED6-8C44-EAAFE54654CD}">
      <dsp:nvSpPr>
        <dsp:cNvPr id="0" name=""/>
        <dsp:cNvSpPr/>
      </dsp:nvSpPr>
      <dsp:spPr>
        <a:xfrm>
          <a:off x="0" y="353855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DD9A1D0-BDE0-4849-BA9E-A2DB5D2DE0EC}">
      <dsp:nvSpPr>
        <dsp:cNvPr id="0" name=""/>
        <dsp:cNvSpPr/>
      </dsp:nvSpPr>
      <dsp:spPr>
        <a:xfrm>
          <a:off x="0" y="353855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hlinkClick xmlns:r="http://schemas.openxmlformats.org/officeDocument/2006/relationships" r:id="" action="ppaction://hlinksldjump"/>
            </a:rPr>
            <a:t>Estudo de escrita e oralidade </a:t>
          </a:r>
          <a:r>
            <a:rPr lang="en-US" sz="1600" kern="1200" dirty="0">
              <a:hlinkClick xmlns:r="http://schemas.openxmlformats.org/officeDocument/2006/relationships" r:id="" action="ppaction://hlinksldjump"/>
            </a:rPr>
            <a:t>– </a:t>
          </a:r>
          <a:r>
            <a:rPr lang="pt-BR" sz="1600" kern="1200" dirty="0">
              <a:hlinkClick xmlns:r="http://schemas.openxmlformats.org/officeDocument/2006/relationships" r:id="" action="ppaction://hlinksldjump"/>
            </a:rPr>
            <a:t>Pontuação: oração coordenada assindética</a:t>
          </a:r>
          <a:endParaRPr lang="en-US" sz="1600" kern="1200" dirty="0"/>
        </a:p>
      </dsp:txBody>
      <dsp:txXfrm>
        <a:off x="0" y="3538553"/>
        <a:ext cx="10664949" cy="505428"/>
      </dsp:txXfrm>
    </dsp:sp>
    <dsp:sp modelId="{1146FDF5-EEC1-4918-9A7E-6728AB6E3F52}">
      <dsp:nvSpPr>
        <dsp:cNvPr id="0" name=""/>
        <dsp:cNvSpPr/>
      </dsp:nvSpPr>
      <dsp:spPr>
        <a:xfrm>
          <a:off x="0" y="404398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67EDFB9-66E0-41DD-B8A2-F51BEC94C28B}">
      <dsp:nvSpPr>
        <dsp:cNvPr id="0" name=""/>
        <dsp:cNvSpPr/>
      </dsp:nvSpPr>
      <dsp:spPr>
        <a:xfrm>
          <a:off x="0" y="404398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Outras linguagens </a:t>
          </a:r>
          <a:r>
            <a:rPr lang="pt-BR" sz="1600" kern="1200" dirty="0">
              <a:hlinkClick xmlns:r="http://schemas.openxmlformats.org/officeDocument/2006/relationships" r:id="" action="ppaction://hlinksldjump"/>
            </a:rPr>
            <a:t>– A arte é para todos</a:t>
          </a:r>
          <a:endParaRPr lang="en-US" sz="1600" kern="1200" dirty="0"/>
        </a:p>
      </dsp:txBody>
      <dsp:txXfrm>
        <a:off x="0" y="4043982"/>
        <a:ext cx="10664949" cy="505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A6D2A1-31A4-8152-6143-C7FD8DA38B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44BF0C9-9A36-AF2B-A000-F5187686E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F2120-3C9C-470A-A67A-0674E4A11E52}" type="datetimeFigureOut">
              <a:rPr lang="pt-BR" smtClean="0"/>
              <a:t>02/06/2023</a:t>
            </a:fld>
            <a:endParaRPr lang="pt-BR"/>
          </a:p>
        </p:txBody>
      </p:sp>
      <p:sp>
        <p:nvSpPr>
          <p:cNvPr id="4" name="Espaço Reservado para Rodapé 3">
            <a:extLst>
              <a:ext uri="{FF2B5EF4-FFF2-40B4-BE49-F238E27FC236}">
                <a16:creationId xmlns:a16="http://schemas.microsoft.com/office/drawing/2014/main" id="{8D2F7626-5BA9-033F-1F03-E2FA61070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26E861-80EB-CADA-3780-0947104A5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2611C-E948-4686-AD45-82F0DE5457F8}" type="slidenum">
              <a:rPr lang="pt-BR" smtClean="0"/>
              <a:t>‹nº›</a:t>
            </a:fld>
            <a:endParaRPr lang="pt-BR"/>
          </a:p>
        </p:txBody>
      </p:sp>
    </p:spTree>
    <p:extLst>
      <p:ext uri="{BB962C8B-B14F-4D97-AF65-F5344CB8AC3E}">
        <p14:creationId xmlns:p14="http://schemas.microsoft.com/office/powerpoint/2010/main" val="10723729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2C8AF-1B4F-4BA4-9AAE-852FE3AFC137}" type="datetimeFigureOut">
              <a:rPr lang="pt-BR" smtClean="0"/>
              <a:t>02/06/2023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E22E-B3E6-4F78-BFF6-4DB3390A9229}" type="slidenum">
              <a:rPr lang="pt-BR" smtClean="0"/>
              <a:t>‹nº›</a:t>
            </a:fld>
            <a:endParaRPr lang="pt-BR"/>
          </a:p>
        </p:txBody>
      </p:sp>
    </p:spTree>
    <p:extLst>
      <p:ext uri="{BB962C8B-B14F-4D97-AF65-F5344CB8AC3E}">
        <p14:creationId xmlns:p14="http://schemas.microsoft.com/office/powerpoint/2010/main" val="35418323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74642C-327C-40A9-818B-4E2B46C7157D}" type="datetime1">
              <a:rPr lang="en-US" smtClean="0"/>
              <a:t>6/2/2023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pt-BR"/>
              <a:t>LÍNGUA PORTUGUESA | 6º ANO</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89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C82BC3-D5E1-4626-8677-336B0E01199F}"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1063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EC8E5A2-3126-44F8-9C56-6EDD153A0FD7}"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66780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DBD303-F70B-4E0D-A145-0F5ECE46376A}"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2791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5AE79C8-ADBA-4624-94CF-074D3D6995C9}" type="datetime1">
              <a:rPr lang="en-US" smtClean="0"/>
              <a:t>6/2/2023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pt-BR"/>
              <a:t>LÍNGUA PORTUGUESA | 6º ANO</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27149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1ABF08C-916D-4001-9F15-3C2A61570199}" type="datetime1">
              <a:rPr lang="en-US" smtClean="0"/>
              <a:t>6/2/2023</a:t>
            </a:fld>
            <a:endParaRPr lang="en-US"/>
          </a:p>
        </p:txBody>
      </p:sp>
      <p:sp>
        <p:nvSpPr>
          <p:cNvPr id="6" name="Footer Placeholder 5"/>
          <p:cNvSpPr>
            <a:spLocks noGrp="1"/>
          </p:cNvSpPr>
          <p:nvPr>
            <p:ph type="ftr" sz="quarter" idx="11"/>
          </p:nvPr>
        </p:nvSpPr>
        <p:spPr/>
        <p:txBody>
          <a:bodyPr/>
          <a:lstStyle/>
          <a:p>
            <a:r>
              <a:rPr lang="pt-BR"/>
              <a:t>LÍNGUA PORTUGUESA | 6º ANO</a:t>
            </a:r>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898356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B767435-C718-40F9-ADFE-5B3B3923B0AD}" type="datetime1">
              <a:rPr lang="en-US" smtClean="0"/>
              <a:t>6/2/2023</a:t>
            </a:fld>
            <a:endParaRPr lang="en-US"/>
          </a:p>
        </p:txBody>
      </p:sp>
      <p:sp>
        <p:nvSpPr>
          <p:cNvPr id="8" name="Footer Placeholder 7"/>
          <p:cNvSpPr>
            <a:spLocks noGrp="1"/>
          </p:cNvSpPr>
          <p:nvPr>
            <p:ph type="ftr" sz="quarter" idx="11"/>
          </p:nvPr>
        </p:nvSpPr>
        <p:spPr/>
        <p:txBody>
          <a:bodyPr/>
          <a:lstStyle/>
          <a:p>
            <a:r>
              <a:rPr lang="pt-BR"/>
              <a:t>LÍNGUA PORTUGUESA | 6º ANO</a:t>
            </a:r>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2732941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75865A9-B9D4-4181-BA9B-1475B9191F56}" type="datetime1">
              <a:rPr lang="en-US" smtClean="0"/>
              <a:t>6/2/2023</a:t>
            </a:fld>
            <a:endParaRPr lang="en-US"/>
          </a:p>
        </p:txBody>
      </p:sp>
      <p:sp>
        <p:nvSpPr>
          <p:cNvPr id="4" name="Footer Placeholder 3"/>
          <p:cNvSpPr>
            <a:spLocks noGrp="1"/>
          </p:cNvSpPr>
          <p:nvPr>
            <p:ph type="ftr" sz="quarter" idx="11"/>
          </p:nvPr>
        </p:nvSpPr>
        <p:spPr/>
        <p:txBody>
          <a:bodyPr/>
          <a:lstStyle/>
          <a:p>
            <a:r>
              <a:rPr lang="pt-BR"/>
              <a:t>LÍNGUA PORTUGUESA | 6º ANO</a:t>
            </a:r>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3171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6024B-C2AC-44A3-8DB3-43F1039C3765}" type="datetime1">
              <a:rPr lang="en-US" smtClean="0"/>
              <a:t>6/2/2023</a:t>
            </a:fld>
            <a:endParaRPr lang="en-US"/>
          </a:p>
        </p:txBody>
      </p:sp>
      <p:sp>
        <p:nvSpPr>
          <p:cNvPr id="3" name="Footer Placeholder 2"/>
          <p:cNvSpPr>
            <a:spLocks noGrp="1"/>
          </p:cNvSpPr>
          <p:nvPr>
            <p:ph type="ftr" sz="quarter" idx="11"/>
          </p:nvPr>
        </p:nvSpPr>
        <p:spPr/>
        <p:txBody>
          <a:bodyPr/>
          <a:lstStyle/>
          <a:p>
            <a:r>
              <a:rPr lang="pt-BR"/>
              <a:t>LÍNGUA PORTUGUESA | 6º ANO</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1576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4AEFF97A-050E-4764-B6B7-86BA58E9CED2}" type="datetime1">
              <a:rPr lang="en-US" smtClean="0"/>
              <a:t>6/2/2023</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pt-BR"/>
              <a:t>LÍNGUA PORTUGUESA | 6º ANO</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646692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20555F75-058F-47CD-9DAA-6EA82BA9B963}" type="datetime1">
              <a:rPr lang="en-US" smtClean="0"/>
              <a:t>6/2/2023</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pt-BR"/>
              <a:t>LÍNGUA PORTUGUESA | 6º ANO</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3503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6525978-335E-440D-B693-6D20869E1262}" type="datetime1">
              <a:rPr lang="en-US" smtClean="0"/>
              <a:t>6/2/2023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pt-BR"/>
              <a:t>LÍNGUA PORTUGUESA | 6º ANO</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038965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Fundo do vetor de cores vibrantes salpicando">
            <a:extLst>
              <a:ext uri="{FF2B5EF4-FFF2-40B4-BE49-F238E27FC236}">
                <a16:creationId xmlns:a16="http://schemas.microsoft.com/office/drawing/2014/main" id="{A148C287-A62D-B5AB-4A96-D7760B083642}"/>
              </a:ext>
            </a:extLst>
          </p:cNvPr>
          <p:cNvPicPr>
            <a:picLocks noGrp="1" noRot="1" noChangeAspect="1" noMove="1" noResize="1" noEditPoints="1" noAdjustHandles="1" noChangeArrowheads="1" noChangeShapeType="1" noCrop="1"/>
          </p:cNvPicPr>
          <p:nvPr/>
        </p:nvPicPr>
        <p:blipFill rotWithShape="1">
          <a:blip r:embed="rId2"/>
          <a:srcRect l="34968" r="27065" b="-1"/>
          <a:stretch/>
        </p:blipFill>
        <p:spPr>
          <a:xfrm>
            <a:off x="8362943" y="10"/>
            <a:ext cx="3829057" cy="6857990"/>
          </a:xfrm>
          <a:prstGeom prst="rect">
            <a:avLst/>
          </a:prstGeom>
        </p:spPr>
      </p:pic>
      <p:sp>
        <p:nvSpPr>
          <p:cNvPr id="25"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D79B971F-3E57-C7FE-B7F7-E74C40487244}"/>
              </a:ext>
            </a:extLst>
          </p:cNvPr>
          <p:cNvSpPr>
            <a:spLocks noGrp="1"/>
          </p:cNvSpPr>
          <p:nvPr>
            <p:ph type="ctrTitle"/>
          </p:nvPr>
        </p:nvSpPr>
        <p:spPr>
          <a:xfrm>
            <a:off x="544403" y="1098388"/>
            <a:ext cx="7818540" cy="4394988"/>
          </a:xfrm>
        </p:spPr>
        <p:txBody>
          <a:bodyPr>
            <a:normAutofit/>
          </a:bodyPr>
          <a:lstStyle/>
          <a:p>
            <a:pPr algn="l"/>
            <a:r>
              <a:rPr lang="pt-BR" dirty="0"/>
              <a:t>LÍNGUA PORTUGUESA</a:t>
            </a:r>
          </a:p>
        </p:txBody>
      </p:sp>
      <p:sp>
        <p:nvSpPr>
          <p:cNvPr id="3" name="Subtítulo 2">
            <a:extLst>
              <a:ext uri="{FF2B5EF4-FFF2-40B4-BE49-F238E27FC236}">
                <a16:creationId xmlns:a16="http://schemas.microsoft.com/office/drawing/2014/main" id="{3401F2B9-DED7-ECD2-C18E-78D0731F8249}"/>
              </a:ext>
            </a:extLst>
          </p:cNvPr>
          <p:cNvSpPr>
            <a:spLocks noGrp="1"/>
          </p:cNvSpPr>
          <p:nvPr>
            <p:ph type="subTitle" idx="1"/>
          </p:nvPr>
        </p:nvSpPr>
        <p:spPr>
          <a:xfrm>
            <a:off x="544403" y="5563388"/>
            <a:ext cx="7818540" cy="742279"/>
          </a:xfrm>
        </p:spPr>
        <p:txBody>
          <a:bodyPr>
            <a:normAutofit/>
          </a:bodyPr>
          <a:lstStyle/>
          <a:p>
            <a:pPr algn="l">
              <a:lnSpc>
                <a:spcPct val="90000"/>
              </a:lnSpc>
            </a:pPr>
            <a:r>
              <a:rPr lang="pt-BR" dirty="0">
                <a:solidFill>
                  <a:srgbClr val="2F2F2E"/>
                </a:solidFill>
              </a:rPr>
              <a:t>6</a:t>
            </a:r>
            <a:r>
              <a:rPr lang="pt-BR" u="sng" cap="none" baseline="30000" dirty="0">
                <a:solidFill>
                  <a:srgbClr val="2F2F2E"/>
                </a:solidFill>
              </a:rPr>
              <a:t>o</a:t>
            </a:r>
            <a:r>
              <a:rPr lang="pt-BR" dirty="0">
                <a:solidFill>
                  <a:srgbClr val="2F2F2E"/>
                </a:solidFill>
              </a:rPr>
              <a:t> ANO</a:t>
            </a:r>
          </a:p>
          <a:p>
            <a:pPr algn="l">
              <a:lnSpc>
                <a:spcPct val="90000"/>
              </a:lnSpc>
            </a:pPr>
            <a:r>
              <a:rPr lang="pt-BR" dirty="0">
                <a:solidFill>
                  <a:srgbClr val="2F2F2E"/>
                </a:solidFill>
              </a:rPr>
              <a:t>APOIO PARA AULAS E ESTUDOS</a:t>
            </a:r>
          </a:p>
        </p:txBody>
      </p:sp>
      <p:sp>
        <p:nvSpPr>
          <p:cNvPr id="31" name="Rectangle 30">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
        <p:nvSpPr>
          <p:cNvPr id="5" name="Espaço Reservado para Rodapé 3">
            <a:extLst>
              <a:ext uri="{FF2B5EF4-FFF2-40B4-BE49-F238E27FC236}">
                <a16:creationId xmlns:a16="http://schemas.microsoft.com/office/drawing/2014/main" id="{37B8433B-03D5-2523-FE45-4657342C48F6}"/>
              </a:ext>
            </a:extLst>
          </p:cNvPr>
          <p:cNvSpPr>
            <a:spLocks noGrp="1"/>
          </p:cNvSpPr>
          <p:nvPr>
            <p:ph type="ftr" sz="quarter" idx="11"/>
          </p:nvPr>
        </p:nvSpPr>
        <p:spPr>
          <a:xfrm>
            <a:off x="4038595" y="121419"/>
            <a:ext cx="4114800" cy="345796"/>
          </a:xfrm>
        </p:spPr>
        <p:txBody>
          <a:bodyPr>
            <a:noAutofit/>
          </a:bodyPr>
          <a:lstStyle/>
          <a:p>
            <a:pPr>
              <a:spcAft>
                <a:spcPts val="600"/>
              </a:spcAft>
            </a:pPr>
            <a:r>
              <a:rPr lang="pt-BR" sz="1800" b="1" dirty="0">
                <a:solidFill>
                  <a:schemeClr val="tx2"/>
                </a:solidFill>
              </a:rPr>
              <a:t>CONJUNTO 1</a:t>
            </a:r>
          </a:p>
        </p:txBody>
      </p:sp>
    </p:spTree>
    <p:extLst>
      <p:ext uri="{BB962C8B-B14F-4D97-AF65-F5344CB8AC3E}">
        <p14:creationId xmlns:p14="http://schemas.microsoft.com/office/powerpoint/2010/main" val="5342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228F51E4-E47A-656F-4650-2462F030CFEE}"/>
              </a:ext>
            </a:extLst>
          </p:cNvPr>
          <p:cNvPicPr>
            <a:picLocks noChangeAspect="1"/>
          </p:cNvPicPr>
          <p:nvPr/>
        </p:nvPicPr>
        <p:blipFill>
          <a:blip r:embed="rId2"/>
          <a:stretch>
            <a:fillRect/>
          </a:stretch>
        </p:blipFill>
        <p:spPr>
          <a:xfrm>
            <a:off x="6624218" y="1142678"/>
            <a:ext cx="5026542" cy="5330290"/>
          </a:xfrm>
          <a:prstGeom prst="rect">
            <a:avLst/>
          </a:prstGeom>
          <a:ln>
            <a:solidFill>
              <a:srgbClr val="2F2F2E"/>
            </a:solidFill>
          </a:ln>
          <a:effectLst>
            <a:outerShdw blurRad="50800" dist="38100" dir="13500000" algn="br"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10</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8510FE40-4CAA-BABC-C423-15C2DE6AA95F}"/>
              </a:ext>
            </a:extLst>
          </p:cNvPr>
          <p:cNvSpPr txBox="1"/>
          <p:nvPr/>
        </p:nvSpPr>
        <p:spPr>
          <a:xfrm>
            <a:off x="767006" y="348799"/>
            <a:ext cx="5661503" cy="954107"/>
          </a:xfrm>
          <a:prstGeom prst="rect">
            <a:avLst/>
          </a:prstGeom>
          <a:noFill/>
        </p:spPr>
        <p:txBody>
          <a:bodyPr wrap="square" rtlCol="0">
            <a:spAutoFit/>
          </a:bodyPr>
          <a:lstStyle/>
          <a:p>
            <a:r>
              <a:rPr lang="pt-BR" sz="3200" dirty="0">
                <a:solidFill>
                  <a:schemeClr val="tx2"/>
                </a:solidFill>
                <a:latin typeface="+mj-lt"/>
              </a:rPr>
              <a:t>ESTUDO DE ESCRITA E ORALIDADE</a:t>
            </a:r>
          </a:p>
          <a:p>
            <a:r>
              <a:rPr lang="pt-BR" sz="2400" dirty="0">
                <a:solidFill>
                  <a:schemeClr val="tx2"/>
                </a:solidFill>
                <a:latin typeface="+mj-lt"/>
              </a:rPr>
              <a:t>Pontuação: oração coordenada assindética</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AB2CC42B-9FB6-009B-12B4-12BBAFB9F3BF}"/>
              </a:ext>
            </a:extLst>
          </p:cNvPr>
          <p:cNvSpPr txBox="1"/>
          <p:nvPr/>
        </p:nvSpPr>
        <p:spPr>
          <a:xfrm>
            <a:off x="767006" y="1651705"/>
            <a:ext cx="5026543" cy="1200329"/>
          </a:xfrm>
          <a:prstGeom prst="rect">
            <a:avLst/>
          </a:prstGeom>
          <a:noFill/>
          <a:ln>
            <a:solidFill>
              <a:schemeClr val="accent1"/>
            </a:solidFill>
          </a:ln>
        </p:spPr>
        <p:txBody>
          <a:bodyPr wrap="square">
            <a:spAutoFit/>
          </a:bodyPr>
          <a:lstStyle/>
          <a:p>
            <a:pPr indent="457200" algn="just"/>
            <a:r>
              <a:rPr lang="pt-BR" dirty="0">
                <a:solidFill>
                  <a:srgbClr val="2F2F2E"/>
                </a:solidFill>
              </a:rPr>
              <a:t>As orações </a:t>
            </a:r>
            <a:r>
              <a:rPr lang="pt-BR" b="1" dirty="0">
                <a:solidFill>
                  <a:srgbClr val="2F2F2E"/>
                </a:solidFill>
              </a:rPr>
              <a:t>coordenadas assindéticas </a:t>
            </a:r>
            <a:r>
              <a:rPr lang="pt-BR" dirty="0">
                <a:solidFill>
                  <a:srgbClr val="2F2F2E"/>
                </a:solidFill>
              </a:rPr>
              <a:t>são separadas por </a:t>
            </a:r>
            <a:r>
              <a:rPr lang="pt-BR" b="1" dirty="0">
                <a:solidFill>
                  <a:srgbClr val="2F2F2E"/>
                </a:solidFill>
              </a:rPr>
              <a:t>sinais de pontuação</a:t>
            </a:r>
            <a:r>
              <a:rPr lang="pt-BR" dirty="0">
                <a:solidFill>
                  <a:srgbClr val="2F2F2E"/>
                </a:solidFill>
              </a:rPr>
              <a:t>. Os sinais geralmente usados são vírgula, dois-pontos ou ponto e vírgula. </a:t>
            </a:r>
          </a:p>
        </p:txBody>
      </p:sp>
      <p:sp>
        <p:nvSpPr>
          <p:cNvPr id="11" name="Balão de Fala: Retângulo 10">
            <a:extLst>
              <a:ext uri="{FF2B5EF4-FFF2-40B4-BE49-F238E27FC236}">
                <a16:creationId xmlns:a16="http://schemas.microsoft.com/office/drawing/2014/main" id="{6804393F-F261-E336-6928-97CAA87FB297}"/>
              </a:ext>
            </a:extLst>
          </p:cNvPr>
          <p:cNvSpPr/>
          <p:nvPr/>
        </p:nvSpPr>
        <p:spPr>
          <a:xfrm>
            <a:off x="1939850" y="3425595"/>
            <a:ext cx="2680854" cy="1628314"/>
          </a:xfrm>
          <a:prstGeom prst="wedgeRectCallout">
            <a:avLst>
              <a:gd name="adj1" fmla="val -20800"/>
              <a:gd name="adj2" fmla="val -65294"/>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Os sinais de pontuação são essenciais para construir os sentidos nas orações coordenadas</a:t>
            </a:r>
          </a:p>
          <a:p>
            <a:pPr algn="ctr"/>
            <a:r>
              <a:rPr lang="pt-BR" dirty="0">
                <a:solidFill>
                  <a:srgbClr val="2F2F2E"/>
                </a:solidFill>
              </a:rPr>
              <a:t>assindéticas.</a:t>
            </a:r>
          </a:p>
        </p:txBody>
      </p:sp>
      <p:sp>
        <p:nvSpPr>
          <p:cNvPr id="14" name="CaixaDeTexto 13">
            <a:extLst>
              <a:ext uri="{FF2B5EF4-FFF2-40B4-BE49-F238E27FC236}">
                <a16:creationId xmlns:a16="http://schemas.microsoft.com/office/drawing/2014/main" id="{63EFA584-965B-1C64-9BDC-59FA2861EE57}"/>
              </a:ext>
            </a:extLst>
          </p:cNvPr>
          <p:cNvSpPr txBox="1"/>
          <p:nvPr/>
        </p:nvSpPr>
        <p:spPr>
          <a:xfrm rot="16200000">
            <a:off x="10572077" y="5233558"/>
            <a:ext cx="2297655" cy="123111"/>
          </a:xfrm>
          <a:prstGeom prst="rect">
            <a:avLst/>
          </a:prstGeom>
          <a:noFill/>
        </p:spPr>
        <p:txBody>
          <a:bodyPr wrap="square" lIns="0" tIns="0" rIns="0" bIns="0" anchor="b">
            <a:spAutoFit/>
          </a:bodyPr>
          <a:lstStyle/>
          <a:p>
            <a:r>
              <a:rPr lang="pt-BR" sz="800" b="0" i="0" u="none" strike="noStrike" baseline="0" dirty="0">
                <a:solidFill>
                  <a:srgbClr val="2F2F2E"/>
                </a:solidFill>
              </a:rPr>
              <a:t>SECRETARIA DE SAÚDE DO ESTADO DA BAHIA</a:t>
            </a:r>
            <a:endParaRPr lang="pt-BR" sz="800" dirty="0"/>
          </a:p>
        </p:txBody>
      </p:sp>
      <p:sp>
        <p:nvSpPr>
          <p:cNvPr id="16" name="CaixaDeTexto 15">
            <a:extLst>
              <a:ext uri="{FF2B5EF4-FFF2-40B4-BE49-F238E27FC236}">
                <a16:creationId xmlns:a16="http://schemas.microsoft.com/office/drawing/2014/main" id="{2CD153CA-02DE-35F4-D87A-C5987CEE5FCA}"/>
              </a:ext>
            </a:extLst>
          </p:cNvPr>
          <p:cNvSpPr txBox="1"/>
          <p:nvPr/>
        </p:nvSpPr>
        <p:spPr>
          <a:xfrm>
            <a:off x="2616020" y="5627470"/>
            <a:ext cx="3881017" cy="811367"/>
          </a:xfrm>
          <a:prstGeom prst="rect">
            <a:avLst/>
          </a:prstGeom>
          <a:noFill/>
          <a:ln>
            <a:noFill/>
          </a:ln>
          <a:effectLst/>
        </p:spPr>
        <p:txBody>
          <a:bodyPr wrap="square" lIns="0" tIns="36000" rIns="0" bIns="36000" anchor="b">
            <a:spAutoFit/>
          </a:bodyPr>
          <a:lstStyle/>
          <a:p>
            <a:pPr algn="r"/>
            <a:r>
              <a:rPr lang="pt-BR" sz="1600" dirty="0">
                <a:solidFill>
                  <a:srgbClr val="2F2F2E"/>
                </a:solidFill>
              </a:rPr>
              <a:t>Folheto de campanha de doação de órgãos, da Secretaria de Saúde do Estado da Bahia (SESAB), em 2011.</a:t>
            </a:r>
          </a:p>
        </p:txBody>
      </p:sp>
    </p:spTree>
    <p:extLst>
      <p:ext uri="{BB962C8B-B14F-4D97-AF65-F5344CB8AC3E}">
        <p14:creationId xmlns:p14="http://schemas.microsoft.com/office/powerpoint/2010/main" val="3075467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Imagem 14">
            <a:extLst>
              <a:ext uri="{FF2B5EF4-FFF2-40B4-BE49-F238E27FC236}">
                <a16:creationId xmlns:a16="http://schemas.microsoft.com/office/drawing/2014/main" id="{A0EB01AF-B6F6-80D8-C86A-F2F6BA2A1BEA}"/>
              </a:ext>
            </a:extLst>
          </p:cNvPr>
          <p:cNvPicPr>
            <a:picLocks noChangeAspect="1"/>
          </p:cNvPicPr>
          <p:nvPr/>
        </p:nvPicPr>
        <p:blipFill>
          <a:blip r:embed="rId2"/>
          <a:stretch>
            <a:fillRect/>
          </a:stretch>
        </p:blipFill>
        <p:spPr>
          <a:xfrm>
            <a:off x="-6" y="-1"/>
            <a:ext cx="8013459" cy="6492587"/>
          </a:xfrm>
          <a:prstGeom prst="rect">
            <a:avLst/>
          </a:prstGeom>
          <a:effectLst>
            <a:outerShdw blurRad="50800" dist="38100" algn="l"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11</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34AC7293-CA68-8FB5-391C-8207FE9A2158}"/>
              </a:ext>
            </a:extLst>
          </p:cNvPr>
          <p:cNvSpPr txBox="1"/>
          <p:nvPr/>
        </p:nvSpPr>
        <p:spPr>
          <a:xfrm>
            <a:off x="8354291" y="348799"/>
            <a:ext cx="3075709" cy="1446550"/>
          </a:xfrm>
          <a:prstGeom prst="rect">
            <a:avLst/>
          </a:prstGeom>
          <a:noFill/>
        </p:spPr>
        <p:txBody>
          <a:bodyPr wrap="square" rtlCol="0">
            <a:spAutoFit/>
          </a:bodyPr>
          <a:lstStyle/>
          <a:p>
            <a:r>
              <a:rPr lang="pt-BR" sz="3200" dirty="0">
                <a:solidFill>
                  <a:schemeClr val="tx2"/>
                </a:solidFill>
                <a:latin typeface="+mj-lt"/>
              </a:rPr>
              <a:t>OUTRAS LINGUAGENS</a:t>
            </a:r>
          </a:p>
          <a:p>
            <a:r>
              <a:rPr lang="pt-BR" sz="2400" dirty="0">
                <a:solidFill>
                  <a:schemeClr val="tx2"/>
                </a:solidFill>
                <a:latin typeface="+mj-lt"/>
              </a:rPr>
              <a:t>A arte é para todos</a:t>
            </a:r>
            <a:endParaRPr lang="pt-BR" sz="2400" i="1" dirty="0">
              <a:solidFill>
                <a:schemeClr val="tx2"/>
              </a:solidFill>
              <a:latin typeface="+mj-lt"/>
            </a:endParaRPr>
          </a:p>
        </p:txBody>
      </p:sp>
      <p:sp>
        <p:nvSpPr>
          <p:cNvPr id="3" name="Balão de Fala: Retângulo 2">
            <a:extLst>
              <a:ext uri="{FF2B5EF4-FFF2-40B4-BE49-F238E27FC236}">
                <a16:creationId xmlns:a16="http://schemas.microsoft.com/office/drawing/2014/main" id="{727EE9A8-B17C-3F28-FD1C-AB452A55DC1E}"/>
              </a:ext>
            </a:extLst>
          </p:cNvPr>
          <p:cNvSpPr/>
          <p:nvPr/>
        </p:nvSpPr>
        <p:spPr>
          <a:xfrm>
            <a:off x="8423696" y="2713319"/>
            <a:ext cx="3012530" cy="1254242"/>
          </a:xfrm>
          <a:prstGeom prst="wedgeRectCallout">
            <a:avLst>
              <a:gd name="adj1" fmla="val -24030"/>
              <a:gd name="adj2" fmla="val -69847"/>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 arte também pode ser uma maneira de lutar por um mundo melhor.</a:t>
            </a:r>
          </a:p>
        </p:txBody>
      </p:sp>
      <p:sp>
        <p:nvSpPr>
          <p:cNvPr id="13" name="CaixaDeTexto 12">
            <a:extLst>
              <a:ext uri="{FF2B5EF4-FFF2-40B4-BE49-F238E27FC236}">
                <a16:creationId xmlns:a16="http://schemas.microsoft.com/office/drawing/2014/main" id="{91C9DCD9-21A0-D104-2376-7BF4DAFD9AF6}"/>
              </a:ext>
            </a:extLst>
          </p:cNvPr>
          <p:cNvSpPr txBox="1"/>
          <p:nvPr/>
        </p:nvSpPr>
        <p:spPr>
          <a:xfrm>
            <a:off x="8065714" y="4885532"/>
            <a:ext cx="3359277" cy="1550031"/>
          </a:xfrm>
          <a:prstGeom prst="rect">
            <a:avLst/>
          </a:prstGeom>
          <a:noFill/>
          <a:ln>
            <a:noFill/>
          </a:ln>
          <a:effectLst/>
        </p:spPr>
        <p:txBody>
          <a:bodyPr wrap="square" lIns="0" tIns="36000" rIns="0" bIns="36000" anchor="b">
            <a:spAutoFit/>
          </a:bodyPr>
          <a:lstStyle/>
          <a:p>
            <a:pPr marL="108000" algn="l"/>
            <a:r>
              <a:rPr lang="pt-BR" sz="1600" dirty="0">
                <a:solidFill>
                  <a:srgbClr val="2F2F2E"/>
                </a:solidFill>
              </a:rPr>
              <a:t>Fotografia do espetáculo </a:t>
            </a:r>
            <a:r>
              <a:rPr lang="pt-BR" sz="1600" b="1" dirty="0">
                <a:solidFill>
                  <a:srgbClr val="2F2F2E"/>
                </a:solidFill>
              </a:rPr>
              <a:t>Die Einen, Die </a:t>
            </a:r>
            <a:r>
              <a:rPr lang="pt-BR" sz="1600" b="1" dirty="0" err="1">
                <a:solidFill>
                  <a:srgbClr val="2F2F2E"/>
                </a:solidFill>
              </a:rPr>
              <a:t>Anderen</a:t>
            </a:r>
            <a:r>
              <a:rPr lang="pt-BR" sz="1600" b="1" dirty="0">
                <a:solidFill>
                  <a:srgbClr val="2F2F2E"/>
                </a:solidFill>
              </a:rPr>
              <a:t> (Alguns outros)</a:t>
            </a:r>
            <a:r>
              <a:rPr lang="pt-BR" sz="1600" dirty="0">
                <a:solidFill>
                  <a:srgbClr val="2F2F2E"/>
                </a:solidFill>
              </a:rPr>
              <a:t>, do grupo </a:t>
            </a:r>
            <a:r>
              <a:rPr lang="pt-BR" sz="1600" dirty="0" err="1">
                <a:solidFill>
                  <a:srgbClr val="2F2F2E"/>
                </a:solidFill>
              </a:rPr>
              <a:t>Giradança</a:t>
            </a:r>
            <a:r>
              <a:rPr lang="pt-BR" sz="1600" dirty="0">
                <a:solidFill>
                  <a:srgbClr val="2F2F2E"/>
                </a:solidFill>
              </a:rPr>
              <a:t> em parceria com a Cie. Toula </a:t>
            </a:r>
            <a:r>
              <a:rPr lang="pt-BR" sz="1600" dirty="0" err="1">
                <a:solidFill>
                  <a:srgbClr val="2F2F2E"/>
                </a:solidFill>
              </a:rPr>
              <a:t>Limnaios</a:t>
            </a:r>
            <a:r>
              <a:rPr lang="pt-BR" sz="1600" dirty="0">
                <a:solidFill>
                  <a:srgbClr val="2F2F2E"/>
                </a:solidFill>
              </a:rPr>
              <a:t>, de Berlim, (Alemanha). Parnamirim (RN). Fotografia de 2017.</a:t>
            </a:r>
          </a:p>
        </p:txBody>
      </p:sp>
      <p:sp>
        <p:nvSpPr>
          <p:cNvPr id="14" name="CaixaDeTexto 13">
            <a:extLst>
              <a:ext uri="{FF2B5EF4-FFF2-40B4-BE49-F238E27FC236}">
                <a16:creationId xmlns:a16="http://schemas.microsoft.com/office/drawing/2014/main" id="{1ADB9198-BCB7-9691-E82B-F6EABC7E0F8A}"/>
              </a:ext>
            </a:extLst>
          </p:cNvPr>
          <p:cNvSpPr txBox="1"/>
          <p:nvPr/>
        </p:nvSpPr>
        <p:spPr>
          <a:xfrm rot="16200000">
            <a:off x="7124065" y="1364086"/>
            <a:ext cx="2006410" cy="123111"/>
          </a:xfrm>
          <a:prstGeom prst="rect">
            <a:avLst/>
          </a:prstGeom>
          <a:noFill/>
        </p:spPr>
        <p:txBody>
          <a:bodyPr wrap="square" lIns="0" tIns="0" rIns="0" bIns="0" anchor="b">
            <a:spAutoFit/>
          </a:bodyPr>
          <a:lstStyle/>
          <a:p>
            <a:pPr algn="r"/>
            <a:r>
              <a:rPr lang="pt-BR" sz="800" b="0" i="0" u="none" strike="noStrike" baseline="0" dirty="0">
                <a:solidFill>
                  <a:srgbClr val="2F2F2E"/>
                </a:solidFill>
              </a:rPr>
              <a:t>BRUNNO MARTINS</a:t>
            </a:r>
            <a:endParaRPr lang="pt-BR" sz="800" dirty="0"/>
          </a:p>
        </p:txBody>
      </p:sp>
    </p:spTree>
    <p:extLst>
      <p:ext uri="{BB962C8B-B14F-4D97-AF65-F5344CB8AC3E}">
        <p14:creationId xmlns:p14="http://schemas.microsoft.com/office/powerpoint/2010/main" val="329630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2</a:t>
            </a:fld>
            <a:endParaRPr lang="en-US" dirty="0">
              <a:solidFill>
                <a:schemeClr val="tx2"/>
              </a:solidFill>
            </a:endParaRPr>
          </a:p>
        </p:txBody>
      </p:sp>
      <p:sp>
        <p:nvSpPr>
          <p:cNvPr id="2" name="Título 1">
            <a:extLst>
              <a:ext uri="{FF2B5EF4-FFF2-40B4-BE49-F238E27FC236}">
                <a16:creationId xmlns:a16="http://schemas.microsoft.com/office/drawing/2014/main" id="{9F5CB940-327D-0D4C-6B92-5129638DF340}"/>
              </a:ext>
            </a:extLst>
          </p:cNvPr>
          <p:cNvSpPr>
            <a:spLocks noGrp="1"/>
          </p:cNvSpPr>
          <p:nvPr>
            <p:ph type="title"/>
          </p:nvPr>
        </p:nvSpPr>
        <p:spPr>
          <a:xfrm>
            <a:off x="765051" y="382385"/>
            <a:ext cx="6633276" cy="913270"/>
          </a:xfrm>
        </p:spPr>
        <p:txBody>
          <a:bodyPr>
            <a:normAutofit/>
          </a:bodyPr>
          <a:lstStyle/>
          <a:p>
            <a:r>
              <a:rPr lang="pt-BR" sz="5000" dirty="0"/>
              <a:t>MÓDULO 7</a:t>
            </a:r>
          </a:p>
        </p:txBody>
      </p:sp>
      <p:graphicFrame>
        <p:nvGraphicFramePr>
          <p:cNvPr id="3" name="Espaço Reservado para Conteúdo 2">
            <a:extLst>
              <a:ext uri="{FF2B5EF4-FFF2-40B4-BE49-F238E27FC236}">
                <a16:creationId xmlns:a16="http://schemas.microsoft.com/office/drawing/2014/main" id="{78414C2B-1EDF-5300-29DB-A69C05ABF628}"/>
              </a:ext>
            </a:extLst>
          </p:cNvPr>
          <p:cNvGraphicFramePr>
            <a:graphicFrameLocks/>
          </p:cNvGraphicFramePr>
          <p:nvPr>
            <p:extLst>
              <p:ext uri="{D42A27DB-BD31-4B8C-83A1-F6EECF244321}">
                <p14:modId xmlns:p14="http://schemas.microsoft.com/office/powerpoint/2010/main" val="56738669"/>
              </p:ext>
            </p:extLst>
          </p:nvPr>
        </p:nvGraphicFramePr>
        <p:xfrm>
          <a:off x="765050" y="1678040"/>
          <a:ext cx="10664949" cy="454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0153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m 13" descr="Pessoas na rua&#10;&#10;Descrição gerada automaticamente">
            <a:extLst>
              <a:ext uri="{FF2B5EF4-FFF2-40B4-BE49-F238E27FC236}">
                <a16:creationId xmlns:a16="http://schemas.microsoft.com/office/drawing/2014/main" id="{09E38D38-CC4B-740D-FC32-E3C41D3C33C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 y="0"/>
            <a:ext cx="12191998" cy="6838382"/>
          </a:xfrm>
          <a:prstGeom prst="rect">
            <a:avLst/>
          </a:prstGeom>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3</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15" name="CaixaDeTexto 14">
            <a:extLst>
              <a:ext uri="{FF2B5EF4-FFF2-40B4-BE49-F238E27FC236}">
                <a16:creationId xmlns:a16="http://schemas.microsoft.com/office/drawing/2014/main" id="{C2D62248-891A-7012-F72C-6BE3A0ACF80A}"/>
              </a:ext>
            </a:extLst>
          </p:cNvPr>
          <p:cNvSpPr txBox="1"/>
          <p:nvPr/>
        </p:nvSpPr>
        <p:spPr>
          <a:xfrm>
            <a:off x="771311" y="471804"/>
            <a:ext cx="3135672" cy="811367"/>
          </a:xfrm>
          <a:prstGeom prst="rect">
            <a:avLst/>
          </a:prstGeom>
          <a:solidFill>
            <a:schemeClr val="accent1">
              <a:alpha val="95000"/>
            </a:schemeClr>
          </a:solidFill>
          <a:ln>
            <a:solidFill>
              <a:schemeClr val="accent1"/>
            </a:solidFill>
          </a:ln>
          <a:effectLst/>
        </p:spPr>
        <p:txBody>
          <a:bodyPr wrap="square" lIns="0" tIns="36000" rIns="0" bIns="36000" anchor="b">
            <a:spAutoFit/>
          </a:bodyPr>
          <a:lstStyle/>
          <a:p>
            <a:pPr marL="108000" algn="l"/>
            <a:r>
              <a:rPr lang="pt-BR" sz="1600" dirty="0">
                <a:solidFill>
                  <a:srgbClr val="2F2F2E"/>
                </a:solidFill>
              </a:rPr>
              <a:t>Estudantes durante manifestação por melhorias na educação. Juiz de Fora (MG). Fotografia de 2019.</a:t>
            </a:r>
          </a:p>
        </p:txBody>
      </p:sp>
      <p:sp>
        <p:nvSpPr>
          <p:cNvPr id="16" name="CaixaDeTexto 15">
            <a:extLst>
              <a:ext uri="{FF2B5EF4-FFF2-40B4-BE49-F238E27FC236}">
                <a16:creationId xmlns:a16="http://schemas.microsoft.com/office/drawing/2014/main" id="{B52545CA-6446-A9C7-85B3-953502C5648C}"/>
              </a:ext>
            </a:extLst>
          </p:cNvPr>
          <p:cNvSpPr txBox="1"/>
          <p:nvPr/>
        </p:nvSpPr>
        <p:spPr>
          <a:xfrm rot="16200000">
            <a:off x="10790500" y="1879820"/>
            <a:ext cx="1482435" cy="246221"/>
          </a:xfrm>
          <a:prstGeom prst="rect">
            <a:avLst/>
          </a:prstGeom>
          <a:noFill/>
        </p:spPr>
        <p:txBody>
          <a:bodyPr wrap="square" lIns="0" tIns="0" rIns="0" bIns="0" anchor="b">
            <a:spAutoFit/>
          </a:bodyPr>
          <a:lstStyle/>
          <a:p>
            <a:pPr algn="r"/>
            <a:r>
              <a:rPr lang="pt-BR" sz="800" b="0" i="0" u="none" strike="noStrike" baseline="0" dirty="0">
                <a:solidFill>
                  <a:srgbClr val="2F2F2E"/>
                </a:solidFill>
              </a:rPr>
              <a:t>RONALDO ALMEIDA/SHUTTERSTOCK.COM</a:t>
            </a:r>
            <a:endParaRPr lang="pt-BR" sz="800" dirty="0"/>
          </a:p>
        </p:txBody>
      </p:sp>
    </p:spTree>
    <p:extLst>
      <p:ext uri="{BB962C8B-B14F-4D97-AF65-F5344CB8AC3E}">
        <p14:creationId xmlns:p14="http://schemas.microsoft.com/office/powerpoint/2010/main" val="46255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4</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BFE6CC0A-C8D9-3D9D-085C-2AA1563062B5}"/>
              </a:ext>
            </a:extLst>
          </p:cNvPr>
          <p:cNvSpPr txBox="1"/>
          <p:nvPr/>
        </p:nvSpPr>
        <p:spPr>
          <a:xfrm>
            <a:off x="767008" y="348799"/>
            <a:ext cx="3271587"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Carta de solicitação</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183909C9-CA2D-1B8E-93CE-B02D2BD3C7CC}"/>
              </a:ext>
            </a:extLst>
          </p:cNvPr>
          <p:cNvSpPr txBox="1"/>
          <p:nvPr/>
        </p:nvSpPr>
        <p:spPr>
          <a:xfrm>
            <a:off x="767008" y="1651705"/>
            <a:ext cx="10662992" cy="1754326"/>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carta de solicitação </a:t>
            </a:r>
            <a:r>
              <a:rPr lang="pt-BR" dirty="0">
                <a:solidFill>
                  <a:srgbClr val="2F2F2E"/>
                </a:solidFill>
              </a:rPr>
              <a:t>é um texto escrito formal, por meio do qual o remetente pede algo a um destinatário devidamente escolhido com o objetivo de que seu pedido seja atendido. Em geral, as cartas de solicitação têm como destinatários autoridades (escolares ou governamentais, por exemplo) ou pessoas com competência para atender ao que está sendo pedido. Na construção do texto, o autor seleciona argumentos que levem o leitor a entender a necessidade de que suas demandas sejam atendidas.  As cartas de solicitação podem ser encontradas em plataformas digitais ou canais de comunicação de empresas e de órgãos públicos.</a:t>
            </a:r>
          </a:p>
        </p:txBody>
      </p:sp>
      <p:sp>
        <p:nvSpPr>
          <p:cNvPr id="11" name="CaixaDeTexto 10">
            <a:extLst>
              <a:ext uri="{FF2B5EF4-FFF2-40B4-BE49-F238E27FC236}">
                <a16:creationId xmlns:a16="http://schemas.microsoft.com/office/drawing/2014/main" id="{41A7857F-4EEA-B91F-913B-46A9F24184CE}"/>
              </a:ext>
            </a:extLst>
          </p:cNvPr>
          <p:cNvSpPr txBox="1"/>
          <p:nvPr/>
        </p:nvSpPr>
        <p:spPr>
          <a:xfrm>
            <a:off x="767008" y="4629647"/>
            <a:ext cx="10662992" cy="1477328"/>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carta de solicitação </a:t>
            </a:r>
            <a:r>
              <a:rPr lang="pt-BR" dirty="0">
                <a:solidFill>
                  <a:srgbClr val="2F2F2E"/>
                </a:solidFill>
              </a:rPr>
              <a:t>é um texto argumentativo, que respeita a estrutura convencional de uma carta: local e data, vocativo com emprego adequado do pronome de tratamento, corpo do texto, despedida e assinatura. No corpo da carta, que é dividido em parágrafos, estão os argumentos apresentados pelo remetente para fundamentar sua solicitação. Trata-se de um texto conciso escrito na modalidade formal da língua portuguesa.</a:t>
            </a:r>
          </a:p>
        </p:txBody>
      </p:sp>
      <p:sp>
        <p:nvSpPr>
          <p:cNvPr id="12" name="Balão de Fala: Retângulo 11">
            <a:extLst>
              <a:ext uri="{FF2B5EF4-FFF2-40B4-BE49-F238E27FC236}">
                <a16:creationId xmlns:a16="http://schemas.microsoft.com/office/drawing/2014/main" id="{5AE2B424-C222-14E7-B4C5-A01E055BBEE7}"/>
              </a:ext>
            </a:extLst>
          </p:cNvPr>
          <p:cNvSpPr/>
          <p:nvPr/>
        </p:nvSpPr>
        <p:spPr>
          <a:xfrm>
            <a:off x="4184073" y="420168"/>
            <a:ext cx="7240919" cy="954107"/>
          </a:xfrm>
          <a:prstGeom prst="wedgeRectCallout">
            <a:avLst>
              <a:gd name="adj1" fmla="val -53866"/>
              <a:gd name="adj2" fmla="val 20269"/>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 carta de solicitação é uma correspondência oficial dirigida a uma autoridade, portanto o tratamento com o interlocutor é formal, daí o emprego de pronomes de tratamento específicos como os do texto.</a:t>
            </a:r>
          </a:p>
        </p:txBody>
      </p:sp>
      <p:sp>
        <p:nvSpPr>
          <p:cNvPr id="13" name="Balão de Fala: Retângulo 12">
            <a:extLst>
              <a:ext uri="{FF2B5EF4-FFF2-40B4-BE49-F238E27FC236}">
                <a16:creationId xmlns:a16="http://schemas.microsoft.com/office/drawing/2014/main" id="{BEC46FF0-D463-930D-168F-7E919198FD07}"/>
              </a:ext>
            </a:extLst>
          </p:cNvPr>
          <p:cNvSpPr/>
          <p:nvPr/>
        </p:nvSpPr>
        <p:spPr>
          <a:xfrm>
            <a:off x="1959469" y="3612155"/>
            <a:ext cx="8273052" cy="811367"/>
          </a:xfrm>
          <a:prstGeom prst="wedgeRectCallout">
            <a:avLst>
              <a:gd name="adj1" fmla="val -53506"/>
              <a:gd name="adj2" fmla="val 19422"/>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 carta de solicitação é um texto argumentativo porque o autor precisa utilizar vários argumentos consistentes para convencer o destinatário a aceitar suas reivindicações.</a:t>
            </a:r>
          </a:p>
        </p:txBody>
      </p:sp>
    </p:spTree>
    <p:extLst>
      <p:ext uri="{BB962C8B-B14F-4D97-AF65-F5344CB8AC3E}">
        <p14:creationId xmlns:p14="http://schemas.microsoft.com/office/powerpoint/2010/main" val="11201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A2C5AE55-91A7-6FD3-4185-1250D34713FC}"/>
              </a:ext>
            </a:extLst>
          </p:cNvPr>
          <p:cNvPicPr>
            <a:picLocks noChangeAspect="1"/>
          </p:cNvPicPr>
          <p:nvPr/>
        </p:nvPicPr>
        <p:blipFill>
          <a:blip r:embed="rId2"/>
          <a:stretch>
            <a:fillRect/>
          </a:stretch>
        </p:blipFill>
        <p:spPr>
          <a:xfrm>
            <a:off x="7949877" y="2191983"/>
            <a:ext cx="4242113" cy="4430872"/>
          </a:xfrm>
          <a:prstGeom prst="rect">
            <a:avLst/>
          </a:prstGeom>
          <a:effectLst>
            <a:outerShdw blurRad="50800" dist="38100" dir="13500000" algn="br" rotWithShape="0">
              <a:prstClr val="black">
                <a:alpha val="40000"/>
              </a:prstClr>
            </a:outerShdw>
          </a:effectLst>
        </p:spPr>
      </p:pic>
      <p:pic>
        <p:nvPicPr>
          <p:cNvPr id="12" name="Imagem 11">
            <a:extLst>
              <a:ext uri="{FF2B5EF4-FFF2-40B4-BE49-F238E27FC236}">
                <a16:creationId xmlns:a16="http://schemas.microsoft.com/office/drawing/2014/main" id="{1FB0D0D1-B3B0-E9E1-68BE-E18664F15AEF}"/>
              </a:ext>
            </a:extLst>
          </p:cNvPr>
          <p:cNvPicPr>
            <a:picLocks noChangeAspect="1"/>
          </p:cNvPicPr>
          <p:nvPr/>
        </p:nvPicPr>
        <p:blipFill>
          <a:blip r:embed="rId3"/>
          <a:stretch>
            <a:fillRect/>
          </a:stretch>
        </p:blipFill>
        <p:spPr>
          <a:xfrm>
            <a:off x="-9" y="2178246"/>
            <a:ext cx="3939340" cy="4417951"/>
          </a:xfrm>
          <a:prstGeom prst="rect">
            <a:avLst/>
          </a:prstGeom>
          <a:effectLst>
            <a:outerShdw blurRad="50800" dist="38100" dir="18900000" algn="bl"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5</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4868AC19-A2A1-C04D-44F9-B23C24BBB510}"/>
              </a:ext>
            </a:extLst>
          </p:cNvPr>
          <p:cNvSpPr txBox="1"/>
          <p:nvPr/>
        </p:nvSpPr>
        <p:spPr>
          <a:xfrm>
            <a:off x="767008" y="348799"/>
            <a:ext cx="4220628"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Carta de solicitação e estatuto</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D2E64213-7D14-CE7B-A437-8B6697BC4457}"/>
              </a:ext>
            </a:extLst>
          </p:cNvPr>
          <p:cNvSpPr txBox="1"/>
          <p:nvPr/>
        </p:nvSpPr>
        <p:spPr>
          <a:xfrm>
            <a:off x="5555673" y="348799"/>
            <a:ext cx="5869319" cy="1477328"/>
          </a:xfrm>
          <a:prstGeom prst="rect">
            <a:avLst/>
          </a:prstGeom>
          <a:noFill/>
          <a:ln>
            <a:solidFill>
              <a:schemeClr val="accent1"/>
            </a:solidFill>
          </a:ln>
        </p:spPr>
        <p:txBody>
          <a:bodyPr wrap="square">
            <a:spAutoFit/>
          </a:bodyPr>
          <a:lstStyle/>
          <a:p>
            <a:pPr indent="457200" algn="just"/>
            <a:r>
              <a:rPr lang="pt-BR" dirty="0">
                <a:solidFill>
                  <a:srgbClr val="2F2F2E"/>
                </a:solidFill>
              </a:rPr>
              <a:t>As pessoas com deficiência (</a:t>
            </a:r>
            <a:r>
              <a:rPr lang="pt-BR" dirty="0" err="1">
                <a:solidFill>
                  <a:srgbClr val="2F2F2E"/>
                </a:solidFill>
              </a:rPr>
              <a:t>PcD</a:t>
            </a:r>
            <a:r>
              <a:rPr lang="pt-BR" dirty="0">
                <a:solidFill>
                  <a:srgbClr val="2F2F2E"/>
                </a:solidFill>
              </a:rPr>
              <a:t>) enfrentam muitos obstáculos e, para ter seus direitos assegurados, contam com a Lei Brasileira de Inclusão da Pessoa com Deficiência ou Estatuto da Pessoa com Deficiência, instituído pela Lei n</a:t>
            </a:r>
            <a:r>
              <a:rPr lang="pt-BR" u="sng" baseline="30000" dirty="0">
                <a:solidFill>
                  <a:srgbClr val="2F2F2E"/>
                </a:solidFill>
              </a:rPr>
              <a:t>o</a:t>
            </a:r>
            <a:r>
              <a:rPr lang="pt-BR" dirty="0">
                <a:solidFill>
                  <a:srgbClr val="2F2F2E"/>
                </a:solidFill>
              </a:rPr>
              <a:t> 13.146 de 2015.</a:t>
            </a:r>
          </a:p>
        </p:txBody>
      </p:sp>
      <p:sp>
        <p:nvSpPr>
          <p:cNvPr id="16" name="CaixaDeTexto 15">
            <a:extLst>
              <a:ext uri="{FF2B5EF4-FFF2-40B4-BE49-F238E27FC236}">
                <a16:creationId xmlns:a16="http://schemas.microsoft.com/office/drawing/2014/main" id="{16E1F54E-999D-BE1B-F9ED-ED2EF43FC306}"/>
              </a:ext>
            </a:extLst>
          </p:cNvPr>
          <p:cNvSpPr txBox="1"/>
          <p:nvPr/>
        </p:nvSpPr>
        <p:spPr>
          <a:xfrm>
            <a:off x="3933729" y="5395963"/>
            <a:ext cx="3243888" cy="1057588"/>
          </a:xfrm>
          <a:prstGeom prst="rect">
            <a:avLst/>
          </a:prstGeom>
          <a:noFill/>
          <a:ln>
            <a:noFill/>
          </a:ln>
          <a:effectLst/>
        </p:spPr>
        <p:txBody>
          <a:bodyPr wrap="square" lIns="0" tIns="36000" rIns="0" bIns="36000" anchor="b">
            <a:spAutoFit/>
          </a:bodyPr>
          <a:lstStyle/>
          <a:p>
            <a:pPr marL="108000" algn="l"/>
            <a:r>
              <a:rPr lang="pt-BR" sz="1600" dirty="0">
                <a:solidFill>
                  <a:srgbClr val="2F2F2E"/>
                </a:solidFill>
              </a:rPr>
              <a:t>Pessoa com deficiência visual locomovendo-se em uma calçada adaptada com piso tátil, na cidade de São Paulo (SP). Fotografia de 2022.</a:t>
            </a:r>
          </a:p>
        </p:txBody>
      </p:sp>
      <p:sp>
        <p:nvSpPr>
          <p:cNvPr id="17" name="CaixaDeTexto 16">
            <a:extLst>
              <a:ext uri="{FF2B5EF4-FFF2-40B4-BE49-F238E27FC236}">
                <a16:creationId xmlns:a16="http://schemas.microsoft.com/office/drawing/2014/main" id="{CCD6A9CF-C320-8C55-1C8E-3816080068CC}"/>
              </a:ext>
            </a:extLst>
          </p:cNvPr>
          <p:cNvSpPr txBox="1"/>
          <p:nvPr/>
        </p:nvSpPr>
        <p:spPr>
          <a:xfrm>
            <a:off x="4591633" y="2193031"/>
            <a:ext cx="3243888" cy="1303809"/>
          </a:xfrm>
          <a:prstGeom prst="rect">
            <a:avLst/>
          </a:prstGeom>
          <a:noFill/>
          <a:ln>
            <a:noFill/>
          </a:ln>
          <a:effectLst/>
        </p:spPr>
        <p:txBody>
          <a:bodyPr wrap="square" lIns="0" tIns="36000" rIns="0" bIns="36000" anchor="b">
            <a:spAutoFit/>
          </a:bodyPr>
          <a:lstStyle/>
          <a:p>
            <a:pPr marL="108000" algn="r"/>
            <a:r>
              <a:rPr lang="pt-BR" sz="1600" dirty="0">
                <a:solidFill>
                  <a:srgbClr val="2F2F2E"/>
                </a:solidFill>
              </a:rPr>
              <a:t>Pessoa em cadeira de rodas entrando em um ônibus com rampa de acesso para população com deficiência motora, na cidade de São Caetano do Sul (SP). Fotografia de 2015.</a:t>
            </a:r>
          </a:p>
        </p:txBody>
      </p:sp>
      <p:sp>
        <p:nvSpPr>
          <p:cNvPr id="18" name="CaixaDeTexto 17">
            <a:extLst>
              <a:ext uri="{FF2B5EF4-FFF2-40B4-BE49-F238E27FC236}">
                <a16:creationId xmlns:a16="http://schemas.microsoft.com/office/drawing/2014/main" id="{8098117F-38B4-DD8B-22D1-8937BEE9F35C}"/>
              </a:ext>
            </a:extLst>
          </p:cNvPr>
          <p:cNvSpPr txBox="1"/>
          <p:nvPr/>
        </p:nvSpPr>
        <p:spPr>
          <a:xfrm rot="16200000">
            <a:off x="3289913" y="2857909"/>
            <a:ext cx="1482435" cy="123111"/>
          </a:xfrm>
          <a:prstGeom prst="rect">
            <a:avLst/>
          </a:prstGeom>
          <a:noFill/>
        </p:spPr>
        <p:txBody>
          <a:bodyPr wrap="square" lIns="0" tIns="0" rIns="0" bIns="0" anchor="b">
            <a:spAutoFit/>
          </a:bodyPr>
          <a:lstStyle/>
          <a:p>
            <a:pPr algn="r"/>
            <a:r>
              <a:rPr lang="pt-BR" sz="800" b="0" i="0" u="none" strike="noStrike" baseline="0" dirty="0">
                <a:solidFill>
                  <a:srgbClr val="2F2F2E"/>
                </a:solidFill>
              </a:rPr>
              <a:t>DOTTA2</a:t>
            </a:r>
            <a:endParaRPr lang="pt-BR" sz="800" dirty="0"/>
          </a:p>
        </p:txBody>
      </p:sp>
      <p:sp>
        <p:nvSpPr>
          <p:cNvPr id="19" name="CaixaDeTexto 18">
            <a:extLst>
              <a:ext uri="{FF2B5EF4-FFF2-40B4-BE49-F238E27FC236}">
                <a16:creationId xmlns:a16="http://schemas.microsoft.com/office/drawing/2014/main" id="{2E3C3E2A-D353-6DB1-9CC2-90192BE43A44}"/>
              </a:ext>
            </a:extLst>
          </p:cNvPr>
          <p:cNvSpPr txBox="1"/>
          <p:nvPr/>
        </p:nvSpPr>
        <p:spPr>
          <a:xfrm rot="16200000">
            <a:off x="6820755" y="5345612"/>
            <a:ext cx="2048359" cy="123111"/>
          </a:xfrm>
          <a:prstGeom prst="rect">
            <a:avLst/>
          </a:prstGeom>
          <a:noFill/>
        </p:spPr>
        <p:txBody>
          <a:bodyPr wrap="square" lIns="0" tIns="0" rIns="0" bIns="0" anchor="b">
            <a:spAutoFit/>
          </a:bodyPr>
          <a:lstStyle/>
          <a:p>
            <a:r>
              <a:rPr lang="pt-BR" sz="800" b="0" i="0" u="none" strike="noStrike" baseline="0" dirty="0">
                <a:solidFill>
                  <a:srgbClr val="2F2F2E"/>
                </a:solidFill>
              </a:rPr>
              <a:t>FERNANDO FAVORETTO/CRIAR IMAGEM</a:t>
            </a:r>
            <a:endParaRPr lang="pt-BR" sz="800" dirty="0"/>
          </a:p>
        </p:txBody>
      </p:sp>
    </p:spTree>
    <p:extLst>
      <p:ext uri="{BB962C8B-B14F-4D97-AF65-F5344CB8AC3E}">
        <p14:creationId xmlns:p14="http://schemas.microsoft.com/office/powerpoint/2010/main" val="3232696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6</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BABD1B00-E143-41C0-A951-0321F4A4B4F8}"/>
              </a:ext>
            </a:extLst>
          </p:cNvPr>
          <p:cNvSpPr txBox="1"/>
          <p:nvPr/>
        </p:nvSpPr>
        <p:spPr>
          <a:xfrm>
            <a:off x="767008" y="348799"/>
            <a:ext cx="4220628"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Concordância verbal</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8BA65FD7-82FC-1D76-3545-3FFA6A368254}"/>
              </a:ext>
            </a:extLst>
          </p:cNvPr>
          <p:cNvSpPr txBox="1"/>
          <p:nvPr/>
        </p:nvSpPr>
        <p:spPr>
          <a:xfrm>
            <a:off x="767008" y="1651705"/>
            <a:ext cx="6616881" cy="646331"/>
          </a:xfrm>
          <a:prstGeom prst="rect">
            <a:avLst/>
          </a:prstGeom>
          <a:noFill/>
        </p:spPr>
        <p:txBody>
          <a:bodyPr wrap="square">
            <a:spAutoFit/>
          </a:bodyPr>
          <a:lstStyle/>
          <a:p>
            <a:pPr indent="457200" algn="just"/>
            <a:r>
              <a:rPr lang="pt-BR" dirty="0">
                <a:solidFill>
                  <a:srgbClr val="2F2F2E"/>
                </a:solidFill>
              </a:rPr>
              <a:t>A forma verbal de uma oração deve concordar, na maioria das vezes, com o sujeito ao qual está ligado.</a:t>
            </a:r>
          </a:p>
        </p:txBody>
      </p:sp>
      <p:sp>
        <p:nvSpPr>
          <p:cNvPr id="12" name="CaixaDeTexto 11">
            <a:extLst>
              <a:ext uri="{FF2B5EF4-FFF2-40B4-BE49-F238E27FC236}">
                <a16:creationId xmlns:a16="http://schemas.microsoft.com/office/drawing/2014/main" id="{7ED99869-91EC-4664-1B13-E2512110A1E4}"/>
              </a:ext>
            </a:extLst>
          </p:cNvPr>
          <p:cNvSpPr txBox="1"/>
          <p:nvPr/>
        </p:nvSpPr>
        <p:spPr>
          <a:xfrm>
            <a:off x="764499" y="2646835"/>
            <a:ext cx="6619390" cy="646331"/>
          </a:xfrm>
          <a:prstGeom prst="rect">
            <a:avLst/>
          </a:prstGeom>
          <a:noFill/>
          <a:ln>
            <a:solidFill>
              <a:schemeClr val="accent1"/>
            </a:solidFill>
          </a:ln>
        </p:spPr>
        <p:txBody>
          <a:bodyPr wrap="square">
            <a:spAutoFit/>
          </a:bodyPr>
          <a:lstStyle/>
          <a:p>
            <a:pPr indent="457200" algn="just"/>
            <a:r>
              <a:rPr lang="pt-BR" dirty="0">
                <a:solidFill>
                  <a:srgbClr val="2F2F2E"/>
                </a:solidFill>
              </a:rPr>
              <a:t>A </a:t>
            </a:r>
            <a:r>
              <a:rPr lang="pt-BR" b="1" dirty="0">
                <a:solidFill>
                  <a:srgbClr val="2F2F2E"/>
                </a:solidFill>
              </a:rPr>
              <a:t>concordância verbal </a:t>
            </a:r>
            <a:r>
              <a:rPr lang="pt-BR" dirty="0">
                <a:solidFill>
                  <a:srgbClr val="2F2F2E"/>
                </a:solidFill>
              </a:rPr>
              <a:t>é a combinação da forma verbal, em número e pessoa, com o sujeito a que se refere.</a:t>
            </a:r>
          </a:p>
        </p:txBody>
      </p:sp>
      <p:sp>
        <p:nvSpPr>
          <p:cNvPr id="15" name="Balão de Fala: Retângulo 14">
            <a:extLst>
              <a:ext uri="{FF2B5EF4-FFF2-40B4-BE49-F238E27FC236}">
                <a16:creationId xmlns:a16="http://schemas.microsoft.com/office/drawing/2014/main" id="{9BDD3C47-75DF-A8AF-16F0-902FC3D13BEB}"/>
              </a:ext>
            </a:extLst>
          </p:cNvPr>
          <p:cNvSpPr/>
          <p:nvPr/>
        </p:nvSpPr>
        <p:spPr>
          <a:xfrm>
            <a:off x="8150896" y="1651705"/>
            <a:ext cx="3274096" cy="2322413"/>
          </a:xfrm>
          <a:prstGeom prst="wedgeRectCallout">
            <a:avLst>
              <a:gd name="adj1" fmla="val -66226"/>
              <a:gd name="adj2" fmla="val 9138"/>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Como o sujeito da oração pode se apresentar de diferentes maneiras – simples, composto, com nomes no plural, no singular etc. –, há também diferentes modos de fazer concordância verbal.</a:t>
            </a:r>
          </a:p>
        </p:txBody>
      </p:sp>
      <p:sp>
        <p:nvSpPr>
          <p:cNvPr id="16" name="CaixaDeTexto 15">
            <a:extLst>
              <a:ext uri="{FF2B5EF4-FFF2-40B4-BE49-F238E27FC236}">
                <a16:creationId xmlns:a16="http://schemas.microsoft.com/office/drawing/2014/main" id="{6EE2DF3D-0A5A-99FE-C8FB-30C01B87C2C6}"/>
              </a:ext>
            </a:extLst>
          </p:cNvPr>
          <p:cNvSpPr txBox="1"/>
          <p:nvPr/>
        </p:nvSpPr>
        <p:spPr>
          <a:xfrm>
            <a:off x="764499" y="5705266"/>
            <a:ext cx="6561455" cy="565146"/>
          </a:xfrm>
          <a:prstGeom prst="rect">
            <a:avLst/>
          </a:prstGeom>
          <a:noFill/>
          <a:ln>
            <a:noFill/>
          </a:ln>
          <a:effectLst/>
        </p:spPr>
        <p:txBody>
          <a:bodyPr wrap="square" lIns="0" tIns="36000" rIns="0" bIns="36000" anchor="b">
            <a:spAutoFit/>
          </a:bodyPr>
          <a:lstStyle/>
          <a:p>
            <a:pPr algn="l"/>
            <a:r>
              <a:rPr lang="pt-BR" sz="1600" dirty="0">
                <a:solidFill>
                  <a:srgbClr val="2F2F2E"/>
                </a:solidFill>
              </a:rPr>
              <a:t>GOUVEIA, </a:t>
            </a:r>
            <a:r>
              <a:rPr lang="pt-BR" sz="1600" dirty="0" err="1">
                <a:solidFill>
                  <a:srgbClr val="2F2F2E"/>
                </a:solidFill>
              </a:rPr>
              <a:t>Luis</a:t>
            </a:r>
            <a:r>
              <a:rPr lang="pt-BR" sz="1600" dirty="0">
                <a:solidFill>
                  <a:srgbClr val="2F2F2E"/>
                </a:solidFill>
              </a:rPr>
              <a:t> Augusto. [Eles falam e ouvem, é verdade...]. </a:t>
            </a:r>
            <a:r>
              <a:rPr lang="pt-BR" sz="1600" b="1" dirty="0">
                <a:solidFill>
                  <a:srgbClr val="2F2F2E"/>
                </a:solidFill>
              </a:rPr>
              <a:t>Fala, menino!</a:t>
            </a:r>
            <a:r>
              <a:rPr lang="pt-BR" sz="1600" dirty="0">
                <a:solidFill>
                  <a:srgbClr val="2F2F2E"/>
                </a:solidFill>
              </a:rPr>
              <a:t> Salvador: FMP! Editora, 2000, v. 2, p. 16.</a:t>
            </a:r>
          </a:p>
        </p:txBody>
      </p:sp>
      <p:sp>
        <p:nvSpPr>
          <p:cNvPr id="17" name="CaixaDeTexto 16">
            <a:extLst>
              <a:ext uri="{FF2B5EF4-FFF2-40B4-BE49-F238E27FC236}">
                <a16:creationId xmlns:a16="http://schemas.microsoft.com/office/drawing/2014/main" id="{10B065E1-A395-B56A-ACD0-2BD3D9FDE35C}"/>
              </a:ext>
            </a:extLst>
          </p:cNvPr>
          <p:cNvSpPr txBox="1"/>
          <p:nvPr/>
        </p:nvSpPr>
        <p:spPr>
          <a:xfrm rot="16200000">
            <a:off x="6676517" y="4868362"/>
            <a:ext cx="1482435" cy="123111"/>
          </a:xfrm>
          <a:prstGeom prst="rect">
            <a:avLst/>
          </a:prstGeom>
          <a:noFill/>
        </p:spPr>
        <p:txBody>
          <a:bodyPr wrap="square" lIns="0" tIns="0" rIns="0" bIns="0" anchor="b">
            <a:spAutoFit/>
          </a:bodyPr>
          <a:lstStyle/>
          <a:p>
            <a:r>
              <a:rPr lang="pt-BR" sz="800" b="0" i="0" u="none" strike="noStrike" baseline="0" dirty="0">
                <a:solidFill>
                  <a:srgbClr val="2F2F2E"/>
                </a:solidFill>
              </a:rPr>
              <a:t>LUIS AUGUSTO GOUVEIA</a:t>
            </a:r>
            <a:endParaRPr lang="pt-BR" sz="800" dirty="0"/>
          </a:p>
        </p:txBody>
      </p:sp>
      <p:pic>
        <p:nvPicPr>
          <p:cNvPr id="19" name="Imagem 18">
            <a:extLst>
              <a:ext uri="{FF2B5EF4-FFF2-40B4-BE49-F238E27FC236}">
                <a16:creationId xmlns:a16="http://schemas.microsoft.com/office/drawing/2014/main" id="{EA1FC57E-BB61-C416-2676-83E53BD145FF}"/>
              </a:ext>
            </a:extLst>
          </p:cNvPr>
          <p:cNvPicPr>
            <a:picLocks noChangeAspect="1"/>
          </p:cNvPicPr>
          <p:nvPr/>
        </p:nvPicPr>
        <p:blipFill>
          <a:blip r:embed="rId2"/>
          <a:stretch>
            <a:fillRect/>
          </a:stretch>
        </p:blipFill>
        <p:spPr>
          <a:xfrm>
            <a:off x="8825" y="3627830"/>
            <a:ext cx="7303274" cy="2057160"/>
          </a:xfrm>
          <a:prstGeom prst="rect">
            <a:avLst/>
          </a:prstGeom>
          <a:ln>
            <a:solidFill>
              <a:srgbClr val="2F2F2E"/>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4808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7</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6AA44BC5-D3ED-54D7-C055-FFD518B42130}"/>
              </a:ext>
            </a:extLst>
          </p:cNvPr>
          <p:cNvSpPr txBox="1"/>
          <p:nvPr/>
        </p:nvSpPr>
        <p:spPr>
          <a:xfrm>
            <a:off x="767008" y="348799"/>
            <a:ext cx="4220628" cy="954107"/>
          </a:xfrm>
          <a:prstGeom prst="rect">
            <a:avLst/>
          </a:prstGeom>
          <a:noFill/>
        </p:spPr>
        <p:txBody>
          <a:bodyPr wrap="square" rtlCol="0">
            <a:spAutoFit/>
          </a:bodyPr>
          <a:lstStyle/>
          <a:p>
            <a:r>
              <a:rPr lang="pt-BR" sz="3200" dirty="0">
                <a:solidFill>
                  <a:schemeClr val="tx2"/>
                </a:solidFill>
                <a:latin typeface="+mj-lt"/>
              </a:rPr>
              <a:t>ESTUDO DOS SENTIDOS</a:t>
            </a:r>
          </a:p>
          <a:p>
            <a:r>
              <a:rPr lang="pt-BR" sz="2400" dirty="0">
                <a:solidFill>
                  <a:schemeClr val="tx2"/>
                </a:solidFill>
                <a:latin typeface="+mj-lt"/>
              </a:rPr>
              <a:t>Palavras homônimas</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9F8D5401-4019-17CA-4B00-8BC284A04DE7}"/>
              </a:ext>
            </a:extLst>
          </p:cNvPr>
          <p:cNvSpPr txBox="1"/>
          <p:nvPr/>
        </p:nvSpPr>
        <p:spPr>
          <a:xfrm>
            <a:off x="765753" y="1807506"/>
            <a:ext cx="10525702" cy="646331"/>
          </a:xfrm>
          <a:prstGeom prst="rect">
            <a:avLst/>
          </a:prstGeom>
          <a:noFill/>
          <a:ln>
            <a:solidFill>
              <a:schemeClr val="accent1"/>
            </a:solidFill>
          </a:ln>
        </p:spPr>
        <p:txBody>
          <a:bodyPr wrap="square">
            <a:spAutoFit/>
          </a:bodyPr>
          <a:lstStyle/>
          <a:p>
            <a:pPr indent="457200" algn="just"/>
            <a:r>
              <a:rPr lang="pt-BR" b="1" dirty="0">
                <a:solidFill>
                  <a:srgbClr val="2F2F2E"/>
                </a:solidFill>
              </a:rPr>
              <a:t>Homônimos</a:t>
            </a:r>
            <a:r>
              <a:rPr lang="pt-BR" dirty="0">
                <a:solidFill>
                  <a:srgbClr val="2F2F2E"/>
                </a:solidFill>
              </a:rPr>
              <a:t> são palavras que têm a mesma pronúncia e às vezes a mesma grafia, mas têm significados diferentes.</a:t>
            </a:r>
          </a:p>
        </p:txBody>
      </p:sp>
      <p:sp>
        <p:nvSpPr>
          <p:cNvPr id="13" name="Balão de Fala: Retângulo 12">
            <a:extLst>
              <a:ext uri="{FF2B5EF4-FFF2-40B4-BE49-F238E27FC236}">
                <a16:creationId xmlns:a16="http://schemas.microsoft.com/office/drawing/2014/main" id="{77B2751D-2948-5D92-0781-BE1F45C76FDB}"/>
              </a:ext>
            </a:extLst>
          </p:cNvPr>
          <p:cNvSpPr/>
          <p:nvPr/>
        </p:nvSpPr>
        <p:spPr>
          <a:xfrm>
            <a:off x="5888182" y="348799"/>
            <a:ext cx="5403273" cy="1133637"/>
          </a:xfrm>
          <a:prstGeom prst="wedgeRectCallout">
            <a:avLst>
              <a:gd name="adj1" fmla="val -56459"/>
              <a:gd name="adj2" fmla="val 52524"/>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Nos textos, as palavras podem expressar diferentes relações de sentidos, como semelhança de significados (</a:t>
            </a:r>
            <a:r>
              <a:rPr lang="pt-BR" b="1" dirty="0">
                <a:solidFill>
                  <a:srgbClr val="2F2F2E"/>
                </a:solidFill>
              </a:rPr>
              <a:t>sinônimos</a:t>
            </a:r>
            <a:r>
              <a:rPr lang="pt-BR" dirty="0">
                <a:solidFill>
                  <a:srgbClr val="2F2F2E"/>
                </a:solidFill>
              </a:rPr>
              <a:t>) e oposição (</a:t>
            </a:r>
            <a:r>
              <a:rPr lang="pt-BR" b="1" dirty="0">
                <a:solidFill>
                  <a:srgbClr val="2F2F2E"/>
                </a:solidFill>
              </a:rPr>
              <a:t>antônimos</a:t>
            </a:r>
            <a:r>
              <a:rPr lang="pt-BR" dirty="0">
                <a:solidFill>
                  <a:srgbClr val="2F2F2E"/>
                </a:solidFill>
              </a:rPr>
              <a:t>).</a:t>
            </a:r>
          </a:p>
        </p:txBody>
      </p:sp>
      <p:sp>
        <p:nvSpPr>
          <p:cNvPr id="16" name="CaixaDeTexto 15">
            <a:extLst>
              <a:ext uri="{FF2B5EF4-FFF2-40B4-BE49-F238E27FC236}">
                <a16:creationId xmlns:a16="http://schemas.microsoft.com/office/drawing/2014/main" id="{03085271-4357-AFF4-1144-7D5220AD57AF}"/>
              </a:ext>
            </a:extLst>
          </p:cNvPr>
          <p:cNvSpPr txBox="1"/>
          <p:nvPr/>
        </p:nvSpPr>
        <p:spPr>
          <a:xfrm>
            <a:off x="2242457" y="5267247"/>
            <a:ext cx="7707086" cy="565146"/>
          </a:xfrm>
          <a:prstGeom prst="rect">
            <a:avLst/>
          </a:prstGeom>
          <a:noFill/>
          <a:ln>
            <a:noFill/>
          </a:ln>
          <a:effectLst/>
        </p:spPr>
        <p:txBody>
          <a:bodyPr wrap="square" lIns="0" tIns="36000" rIns="0" bIns="36000" anchor="b">
            <a:spAutoFit/>
          </a:bodyPr>
          <a:lstStyle/>
          <a:p>
            <a:pPr algn="l"/>
            <a:r>
              <a:rPr lang="pt-BR" sz="1600" dirty="0">
                <a:solidFill>
                  <a:srgbClr val="2F2F2E"/>
                </a:solidFill>
              </a:rPr>
              <a:t>SOUSA, Mauricio de. [Ônibus tem acento?] </a:t>
            </a:r>
            <a:r>
              <a:rPr lang="pt-BR" sz="1600" b="1" dirty="0">
                <a:solidFill>
                  <a:srgbClr val="2F2F2E"/>
                </a:solidFill>
              </a:rPr>
              <a:t>Turma da Mônica</a:t>
            </a:r>
            <a:r>
              <a:rPr lang="pt-BR" sz="1600" dirty="0">
                <a:solidFill>
                  <a:srgbClr val="2F2F2E"/>
                </a:solidFill>
              </a:rPr>
              <a:t>. n. 6169. São Paulo: Mauricio de Sousa Produções, [1989].</a:t>
            </a:r>
          </a:p>
        </p:txBody>
      </p:sp>
      <p:sp>
        <p:nvSpPr>
          <p:cNvPr id="17" name="CaixaDeTexto 16">
            <a:extLst>
              <a:ext uri="{FF2B5EF4-FFF2-40B4-BE49-F238E27FC236}">
                <a16:creationId xmlns:a16="http://schemas.microsoft.com/office/drawing/2014/main" id="{65B76551-88C1-F0B8-049C-CD99797CEF15}"/>
              </a:ext>
            </a:extLst>
          </p:cNvPr>
          <p:cNvSpPr txBox="1"/>
          <p:nvPr/>
        </p:nvSpPr>
        <p:spPr>
          <a:xfrm rot="16200000">
            <a:off x="1092933" y="3917518"/>
            <a:ext cx="2168560" cy="123111"/>
          </a:xfrm>
          <a:prstGeom prst="rect">
            <a:avLst/>
          </a:prstGeom>
          <a:noFill/>
        </p:spPr>
        <p:txBody>
          <a:bodyPr wrap="square" lIns="0" tIns="0" rIns="0" bIns="0" anchor="b">
            <a:spAutoFit/>
          </a:bodyPr>
          <a:lstStyle/>
          <a:p>
            <a:pPr algn="r"/>
            <a:r>
              <a:rPr lang="pt-BR" sz="800" b="0" i="0" u="none" strike="noStrike" baseline="0" dirty="0">
                <a:solidFill>
                  <a:srgbClr val="2F2F2E"/>
                </a:solidFill>
              </a:rPr>
              <a:t>©MAURICIO DE SOUSA EDITORA LTDA</a:t>
            </a:r>
            <a:endParaRPr lang="pt-BR" sz="800" dirty="0"/>
          </a:p>
        </p:txBody>
      </p:sp>
      <p:pic>
        <p:nvPicPr>
          <p:cNvPr id="12" name="Imagem 11">
            <a:extLst>
              <a:ext uri="{FF2B5EF4-FFF2-40B4-BE49-F238E27FC236}">
                <a16:creationId xmlns:a16="http://schemas.microsoft.com/office/drawing/2014/main" id="{4A3E6C68-9A3D-396C-6C4D-73082D249E5E}"/>
              </a:ext>
            </a:extLst>
          </p:cNvPr>
          <p:cNvPicPr>
            <a:picLocks noChangeAspect="1"/>
          </p:cNvPicPr>
          <p:nvPr/>
        </p:nvPicPr>
        <p:blipFill>
          <a:blip r:embed="rId2"/>
          <a:stretch>
            <a:fillRect/>
          </a:stretch>
        </p:blipFill>
        <p:spPr>
          <a:xfrm>
            <a:off x="2270703" y="2894792"/>
            <a:ext cx="7809331" cy="2372455"/>
          </a:xfrm>
          <a:prstGeom prst="rect">
            <a:avLst/>
          </a:prstGeom>
          <a:ln>
            <a:solidFill>
              <a:srgbClr val="2F2F2E"/>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4253887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8</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2326A5E8-70E1-7EC2-6F86-46D95B69C199}"/>
              </a:ext>
            </a:extLst>
          </p:cNvPr>
          <p:cNvSpPr txBox="1"/>
          <p:nvPr/>
        </p:nvSpPr>
        <p:spPr>
          <a:xfrm>
            <a:off x="767008" y="348799"/>
            <a:ext cx="4220628"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Abaixo-assinado</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9040C904-15E5-F222-CAF3-972E4228C650}"/>
              </a:ext>
            </a:extLst>
          </p:cNvPr>
          <p:cNvSpPr txBox="1"/>
          <p:nvPr/>
        </p:nvSpPr>
        <p:spPr>
          <a:xfrm>
            <a:off x="767008" y="1651705"/>
            <a:ext cx="10525702" cy="1477328"/>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abaixo-assinado</a:t>
            </a:r>
            <a:r>
              <a:rPr lang="pt-BR" dirty="0">
                <a:solidFill>
                  <a:srgbClr val="2F2F2E"/>
                </a:solidFill>
              </a:rPr>
              <a:t> é um texto reivindicatório por meio do qual um indivíduo ou uma instituição pode convocar um grupo de pessoas para exercerem seu papel cidadão na defesa de seus direitos. Esse texto é direcionado a autoridades ou a pessoas influentes. O abaixo-assinado pode ser impresso ou digital, sendo a versão </a:t>
            </a:r>
            <a:r>
              <a:rPr lang="pt-BR" i="1" dirty="0">
                <a:solidFill>
                  <a:srgbClr val="2F2F2E"/>
                </a:solidFill>
              </a:rPr>
              <a:t>on-line</a:t>
            </a:r>
            <a:r>
              <a:rPr lang="pt-BR" dirty="0">
                <a:solidFill>
                  <a:srgbClr val="2F2F2E"/>
                </a:solidFill>
              </a:rPr>
              <a:t> a que costuma atingir mais rapidamente e, muitas vezes, em maior quantidade o público favorável à sua assinatura.</a:t>
            </a:r>
          </a:p>
        </p:txBody>
      </p:sp>
      <p:sp>
        <p:nvSpPr>
          <p:cNvPr id="11" name="CaixaDeTexto 10">
            <a:extLst>
              <a:ext uri="{FF2B5EF4-FFF2-40B4-BE49-F238E27FC236}">
                <a16:creationId xmlns:a16="http://schemas.microsoft.com/office/drawing/2014/main" id="{308C7B86-9C00-6649-B801-CCE38887470E}"/>
              </a:ext>
            </a:extLst>
          </p:cNvPr>
          <p:cNvSpPr txBox="1"/>
          <p:nvPr/>
        </p:nvSpPr>
        <p:spPr>
          <a:xfrm>
            <a:off x="767008" y="4960268"/>
            <a:ext cx="10525702" cy="1200329"/>
          </a:xfrm>
          <a:prstGeom prst="rect">
            <a:avLst/>
          </a:prstGeom>
          <a:noFill/>
          <a:ln>
            <a:solidFill>
              <a:schemeClr val="accent1"/>
            </a:solidFill>
          </a:ln>
        </p:spPr>
        <p:txBody>
          <a:bodyPr wrap="square">
            <a:spAutoFit/>
          </a:bodyPr>
          <a:lstStyle/>
          <a:p>
            <a:pPr indent="457200" algn="just"/>
            <a:r>
              <a:rPr lang="pt-BR" dirty="0">
                <a:solidFill>
                  <a:srgbClr val="2F2F2E"/>
                </a:solidFill>
              </a:rPr>
              <a:t>O </a:t>
            </a:r>
            <a:r>
              <a:rPr lang="pt-BR" b="1" dirty="0">
                <a:solidFill>
                  <a:srgbClr val="2F2F2E"/>
                </a:solidFill>
              </a:rPr>
              <a:t>abaixo-assinado</a:t>
            </a:r>
            <a:r>
              <a:rPr lang="pt-BR" dirty="0">
                <a:solidFill>
                  <a:srgbClr val="2F2F2E"/>
                </a:solidFill>
              </a:rPr>
              <a:t> é um texto em que o autor apresenta argumentos que buscam convencer os leitores a aderir à causa manifestada mediante sua assinatura.</a:t>
            </a:r>
          </a:p>
          <a:p>
            <a:pPr indent="457200" algn="just"/>
            <a:r>
              <a:rPr lang="pt-BR" dirty="0">
                <a:solidFill>
                  <a:srgbClr val="2F2F2E"/>
                </a:solidFill>
              </a:rPr>
              <a:t>A linguagem adotada é formal, com marcas verbais na 1</a:t>
            </a:r>
            <a:r>
              <a:rPr lang="pt-BR" u="sng" baseline="30000" dirty="0">
                <a:solidFill>
                  <a:srgbClr val="2F2F2E"/>
                </a:solidFill>
              </a:rPr>
              <a:t>a</a:t>
            </a:r>
            <a:r>
              <a:rPr lang="pt-BR" dirty="0">
                <a:solidFill>
                  <a:srgbClr val="2F2F2E"/>
                </a:solidFill>
              </a:rPr>
              <a:t> pessoa do plural, que garantem o tom de coletividade ao texto, que se encerra com assinaturas de quem aderiu à causa. </a:t>
            </a:r>
          </a:p>
        </p:txBody>
      </p:sp>
      <p:sp>
        <p:nvSpPr>
          <p:cNvPr id="12" name="Balão de Fala: Retângulo 11">
            <a:extLst>
              <a:ext uri="{FF2B5EF4-FFF2-40B4-BE49-F238E27FC236}">
                <a16:creationId xmlns:a16="http://schemas.microsoft.com/office/drawing/2014/main" id="{74738876-AA4C-2CD9-ACDA-EB9E2040D9A9}"/>
              </a:ext>
            </a:extLst>
          </p:cNvPr>
          <p:cNvSpPr/>
          <p:nvPr/>
        </p:nvSpPr>
        <p:spPr>
          <a:xfrm>
            <a:off x="1297276" y="3477832"/>
            <a:ext cx="9462655" cy="1133637"/>
          </a:xfrm>
          <a:prstGeom prst="wedgeRectCallout">
            <a:avLst>
              <a:gd name="adj1" fmla="val -39182"/>
              <a:gd name="adj2" fmla="val -68467"/>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Na versão digital, a lista de assinaturas é substituída por um </a:t>
            </a:r>
            <a:r>
              <a:rPr lang="pt-BR" i="1" dirty="0">
                <a:solidFill>
                  <a:srgbClr val="2F2F2E"/>
                </a:solidFill>
              </a:rPr>
              <a:t>link</a:t>
            </a:r>
            <a:r>
              <a:rPr lang="pt-BR" dirty="0">
                <a:solidFill>
                  <a:srgbClr val="2F2F2E"/>
                </a:solidFill>
              </a:rPr>
              <a:t> que deve ser acessado por quem deseja assinar. Quando veiculado em plataformas digitais, costuma apresentar um título e uma fotografia relacionados ao assunto, a fim de chamar a atenção de quem navega no </a:t>
            </a:r>
            <a:r>
              <a:rPr lang="pt-BR" i="1" dirty="0">
                <a:solidFill>
                  <a:srgbClr val="2F2F2E"/>
                </a:solidFill>
              </a:rPr>
              <a:t>site</a:t>
            </a:r>
            <a:r>
              <a:rPr lang="pt-BR" dirty="0">
                <a:solidFill>
                  <a:srgbClr val="2F2F2E"/>
                </a:solidFill>
              </a:rPr>
              <a:t>.</a:t>
            </a:r>
          </a:p>
        </p:txBody>
      </p:sp>
    </p:spTree>
    <p:extLst>
      <p:ext uri="{BB962C8B-B14F-4D97-AF65-F5344CB8AC3E}">
        <p14:creationId xmlns:p14="http://schemas.microsoft.com/office/powerpoint/2010/main" val="342936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9</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7</a:t>
              </a:r>
            </a:p>
          </p:txBody>
        </p:sp>
      </p:grpSp>
      <p:sp>
        <p:nvSpPr>
          <p:cNvPr id="2" name="CaixaDeTexto 1">
            <a:extLst>
              <a:ext uri="{FF2B5EF4-FFF2-40B4-BE49-F238E27FC236}">
                <a16:creationId xmlns:a16="http://schemas.microsoft.com/office/drawing/2014/main" id="{4541A33C-7C69-A5C3-1032-E1719C1856F6}"/>
              </a:ext>
            </a:extLst>
          </p:cNvPr>
          <p:cNvSpPr txBox="1"/>
          <p:nvPr/>
        </p:nvSpPr>
        <p:spPr>
          <a:xfrm>
            <a:off x="767007" y="348799"/>
            <a:ext cx="4802519"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Período composto por coordenação</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D0DCB4AC-60A4-E4AB-1996-FA219F542BB2}"/>
              </a:ext>
            </a:extLst>
          </p:cNvPr>
          <p:cNvSpPr txBox="1"/>
          <p:nvPr/>
        </p:nvSpPr>
        <p:spPr>
          <a:xfrm>
            <a:off x="767007" y="1651705"/>
            <a:ext cx="10524448" cy="646331"/>
          </a:xfrm>
          <a:prstGeom prst="rect">
            <a:avLst/>
          </a:prstGeom>
          <a:noFill/>
        </p:spPr>
        <p:txBody>
          <a:bodyPr wrap="square">
            <a:spAutoFit/>
          </a:bodyPr>
          <a:lstStyle/>
          <a:p>
            <a:pPr indent="457200" algn="just"/>
            <a:r>
              <a:rPr lang="pt-BR" dirty="0">
                <a:solidFill>
                  <a:srgbClr val="2F2F2E"/>
                </a:solidFill>
              </a:rPr>
              <a:t>Na produção de um texto, </a:t>
            </a:r>
            <a:r>
              <a:rPr lang="pt-BR" b="1" dirty="0">
                <a:solidFill>
                  <a:srgbClr val="2F2F2E"/>
                </a:solidFill>
              </a:rPr>
              <a:t>períodos</a:t>
            </a:r>
            <a:r>
              <a:rPr lang="pt-BR" dirty="0">
                <a:solidFill>
                  <a:srgbClr val="2F2F2E"/>
                </a:solidFill>
              </a:rPr>
              <a:t> e </a:t>
            </a:r>
            <a:r>
              <a:rPr lang="pt-BR" b="1" dirty="0">
                <a:solidFill>
                  <a:srgbClr val="2F2F2E"/>
                </a:solidFill>
              </a:rPr>
              <a:t>orações</a:t>
            </a:r>
            <a:r>
              <a:rPr lang="pt-BR" dirty="0">
                <a:solidFill>
                  <a:srgbClr val="2F2F2E"/>
                </a:solidFill>
              </a:rPr>
              <a:t> são organizados de forma a construir e dar sentidos às ideias e aos propósitos comunicativos do autor.</a:t>
            </a:r>
          </a:p>
        </p:txBody>
      </p:sp>
      <p:sp>
        <p:nvSpPr>
          <p:cNvPr id="12" name="CaixaDeTexto 11">
            <a:extLst>
              <a:ext uri="{FF2B5EF4-FFF2-40B4-BE49-F238E27FC236}">
                <a16:creationId xmlns:a16="http://schemas.microsoft.com/office/drawing/2014/main" id="{B0A83DD1-C499-3F82-E08D-6A8AEA6BEA8F}"/>
              </a:ext>
            </a:extLst>
          </p:cNvPr>
          <p:cNvSpPr txBox="1"/>
          <p:nvPr/>
        </p:nvSpPr>
        <p:spPr>
          <a:xfrm>
            <a:off x="767006" y="2922344"/>
            <a:ext cx="6962577" cy="646331"/>
          </a:xfrm>
          <a:prstGeom prst="rect">
            <a:avLst/>
          </a:prstGeom>
          <a:noFill/>
          <a:ln>
            <a:solidFill>
              <a:schemeClr val="accent1"/>
            </a:solidFill>
          </a:ln>
        </p:spPr>
        <p:txBody>
          <a:bodyPr wrap="square">
            <a:spAutoFit/>
          </a:bodyPr>
          <a:lstStyle/>
          <a:p>
            <a:pPr indent="457200" algn="just"/>
            <a:r>
              <a:rPr lang="pt-BR" dirty="0">
                <a:solidFill>
                  <a:srgbClr val="2F2F2E"/>
                </a:solidFill>
              </a:rPr>
              <a:t>As </a:t>
            </a:r>
            <a:r>
              <a:rPr lang="pt-BR" b="1" dirty="0">
                <a:solidFill>
                  <a:srgbClr val="2F2F2E"/>
                </a:solidFill>
              </a:rPr>
              <a:t>orações coordenadas </a:t>
            </a:r>
            <a:r>
              <a:rPr lang="pt-BR" dirty="0">
                <a:solidFill>
                  <a:srgbClr val="2F2F2E"/>
                </a:solidFill>
              </a:rPr>
              <a:t>são orações de sentidos independentes. Elas são interligadas por conectivos ou por sinais de pontuação.</a:t>
            </a:r>
          </a:p>
        </p:txBody>
      </p:sp>
      <p:sp>
        <p:nvSpPr>
          <p:cNvPr id="13" name="CaixaDeTexto 12">
            <a:extLst>
              <a:ext uri="{FF2B5EF4-FFF2-40B4-BE49-F238E27FC236}">
                <a16:creationId xmlns:a16="http://schemas.microsoft.com/office/drawing/2014/main" id="{5AD2DCBC-651C-C4D4-F05D-8568CFCA2EFC}"/>
              </a:ext>
            </a:extLst>
          </p:cNvPr>
          <p:cNvSpPr txBox="1"/>
          <p:nvPr/>
        </p:nvSpPr>
        <p:spPr>
          <a:xfrm>
            <a:off x="767005" y="3960975"/>
            <a:ext cx="6962577" cy="1200329"/>
          </a:xfrm>
          <a:prstGeom prst="rect">
            <a:avLst/>
          </a:prstGeom>
          <a:noFill/>
          <a:ln>
            <a:solidFill>
              <a:schemeClr val="accent1"/>
            </a:solidFill>
          </a:ln>
        </p:spPr>
        <p:txBody>
          <a:bodyPr wrap="square">
            <a:spAutoFit/>
          </a:bodyPr>
          <a:lstStyle/>
          <a:p>
            <a:pPr indent="457200" algn="just"/>
            <a:r>
              <a:rPr lang="pt-BR" dirty="0">
                <a:solidFill>
                  <a:srgbClr val="2F2F2E"/>
                </a:solidFill>
              </a:rPr>
              <a:t>As palavras que podem ser usadas como conectivo para ligar essas orações são as </a:t>
            </a:r>
            <a:r>
              <a:rPr lang="pt-BR" b="1" dirty="0">
                <a:solidFill>
                  <a:srgbClr val="2F2F2E"/>
                </a:solidFill>
              </a:rPr>
              <a:t>conjunções coordenativas</a:t>
            </a:r>
            <a:r>
              <a:rPr lang="pt-BR" dirty="0">
                <a:solidFill>
                  <a:srgbClr val="2F2F2E"/>
                </a:solidFill>
              </a:rPr>
              <a:t>.</a:t>
            </a:r>
          </a:p>
          <a:p>
            <a:pPr indent="457200" algn="just"/>
            <a:r>
              <a:rPr lang="pt-BR" dirty="0">
                <a:solidFill>
                  <a:srgbClr val="2F2F2E"/>
                </a:solidFill>
              </a:rPr>
              <a:t>Os </a:t>
            </a:r>
            <a:r>
              <a:rPr lang="pt-BR" b="1" dirty="0">
                <a:solidFill>
                  <a:srgbClr val="2F2F2E"/>
                </a:solidFill>
              </a:rPr>
              <a:t>conectivos</a:t>
            </a:r>
            <a:r>
              <a:rPr lang="pt-BR" dirty="0">
                <a:solidFill>
                  <a:srgbClr val="2F2F2E"/>
                </a:solidFill>
              </a:rPr>
              <a:t> ajudam a dar coesão e sentido às orações e, consequentemente, ao período.</a:t>
            </a:r>
          </a:p>
        </p:txBody>
      </p:sp>
      <p:sp>
        <p:nvSpPr>
          <p:cNvPr id="14" name="Balão de Fala: Retângulo 13">
            <a:extLst>
              <a:ext uri="{FF2B5EF4-FFF2-40B4-BE49-F238E27FC236}">
                <a16:creationId xmlns:a16="http://schemas.microsoft.com/office/drawing/2014/main" id="{8082F4F9-B902-A6F4-AD95-8E6E1A3768CC}"/>
              </a:ext>
            </a:extLst>
          </p:cNvPr>
          <p:cNvSpPr/>
          <p:nvPr/>
        </p:nvSpPr>
        <p:spPr>
          <a:xfrm>
            <a:off x="8610601" y="3206922"/>
            <a:ext cx="2680854" cy="1508106"/>
          </a:xfrm>
          <a:prstGeom prst="wedgeRectCallout">
            <a:avLst>
              <a:gd name="adj1" fmla="val -62661"/>
              <a:gd name="adj2" fmla="val 24045"/>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Conectivo</a:t>
            </a:r>
            <a:r>
              <a:rPr lang="pt-BR" dirty="0">
                <a:solidFill>
                  <a:srgbClr val="2F2F2E"/>
                </a:solidFill>
              </a:rPr>
              <a:t> é a palavra que liga duas orações ou termos semelhantes de uma mesma oração.</a:t>
            </a:r>
          </a:p>
        </p:txBody>
      </p:sp>
    </p:spTree>
    <p:extLst>
      <p:ext uri="{BB962C8B-B14F-4D97-AF65-F5344CB8AC3E}">
        <p14:creationId xmlns:p14="http://schemas.microsoft.com/office/powerpoint/2010/main" val="193293016"/>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4001</TotalTime>
  <Words>1183</Words>
  <Application>Microsoft Office PowerPoint</Application>
  <PresentationFormat>Widescreen</PresentationFormat>
  <Paragraphs>96</Paragraphs>
  <Slides>11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Gill Sans MT</vt:lpstr>
      <vt:lpstr>Impact</vt:lpstr>
      <vt:lpstr>Selo</vt:lpstr>
      <vt:lpstr>LÍNGUA PORTUGUESA</vt:lpstr>
      <vt:lpstr>MÓDULO 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PORTUGUESA</dc:title>
  <dc:creator>André Saretto</dc:creator>
  <cp:lastModifiedBy> </cp:lastModifiedBy>
  <cp:revision>10</cp:revision>
  <dcterms:created xsi:type="dcterms:W3CDTF">2023-05-09T16:52:21Z</dcterms:created>
  <dcterms:modified xsi:type="dcterms:W3CDTF">2023-06-02T17:43:36Z</dcterms:modified>
</cp:coreProperties>
</file>