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91" r:id="rId1"/>
  </p:sldMasterIdLst>
  <p:notesMasterIdLst>
    <p:notesMasterId r:id="rId15"/>
  </p:notesMasterIdLst>
  <p:handoutMasterIdLst>
    <p:handoutMasterId r:id="rId16"/>
  </p:handoutMasterIdLst>
  <p:sldIdLst>
    <p:sldId id="256" r:id="rId2"/>
    <p:sldId id="328" r:id="rId3"/>
    <p:sldId id="329" r:id="rId4"/>
    <p:sldId id="330" r:id="rId5"/>
    <p:sldId id="331" r:id="rId6"/>
    <p:sldId id="333" r:id="rId7"/>
    <p:sldId id="332" r:id="rId8"/>
    <p:sldId id="334" r:id="rId9"/>
    <p:sldId id="335" r:id="rId10"/>
    <p:sldId id="336" r:id="rId11"/>
    <p:sldId id="337" r:id="rId12"/>
    <p:sldId id="338" r:id="rId13"/>
    <p:sldId id="33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3CE3BC9-2531-A829-715D-7FC058EFBD80}" name="André Saretto" initials="AS" userId="S::ed-andres@ftd.com.br::b239a105-e8bc-4162-9e0d-5eaa1bcd07e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2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9A5F62-AC01-4143-B0B4-0BF7F8AA24CF}" v="16" dt="2023-05-19T17:40:25.381"/>
    <p1510:client id="{CD4C17AF-4E25-9E84-0E50-44965633A6CD}" v="21" dt="2023-05-23T13:18:27.6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3.xml"/><Relationship Id="rId3" Type="http://schemas.openxmlformats.org/officeDocument/2006/relationships/slide" Target="../slides/slide6.xml"/><Relationship Id="rId7" Type="http://schemas.openxmlformats.org/officeDocument/2006/relationships/slide" Target="../slides/slide11.xml"/><Relationship Id="rId2" Type="http://schemas.openxmlformats.org/officeDocument/2006/relationships/slide" Target="../slides/slide4.xml"/><Relationship Id="rId1" Type="http://schemas.openxmlformats.org/officeDocument/2006/relationships/slide" Target="../slides/slide3.xml"/><Relationship Id="rId6" Type="http://schemas.openxmlformats.org/officeDocument/2006/relationships/slide" Target="../slides/slide9.xml"/><Relationship Id="rId5" Type="http://schemas.openxmlformats.org/officeDocument/2006/relationships/slide" Target="../slides/slide8.xml"/><Relationship Id="rId4" Type="http://schemas.openxmlformats.org/officeDocument/2006/relationships/slide" Target="../slides/slide7.xml"/><Relationship Id="rId9" Type="http://schemas.openxmlformats.org/officeDocument/2006/relationships/slide" Target="../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9C0E9A-327C-40DB-A9EB-983EC9E0D98F}" type="doc">
      <dgm:prSet loTypeId="urn:microsoft.com/office/officeart/2008/layout/LinedList" loCatId="list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0D4A4E5-B87F-4FD6-95A8-366532276A02}">
      <dgm:prSet custT="1"/>
      <dgm:spPr/>
      <dgm:t>
        <a:bodyPr/>
        <a:lstStyle/>
        <a:p>
          <a:r>
            <a:rPr lang="pt-BR" sz="1600" b="1" noProof="0" dirty="0">
              <a:hlinkClick xmlns:r="http://schemas.openxmlformats.org/officeDocument/2006/relationships" r:id="rId1" action="ppaction://hlinksldjump"/>
            </a:rPr>
            <a:t>Imagem</a:t>
          </a:r>
          <a:r>
            <a:rPr lang="en-US" sz="1600" b="1" dirty="0">
              <a:hlinkClick xmlns:r="http://schemas.openxmlformats.org/officeDocument/2006/relationships" r:id="rId1" action="ppaction://hlinksldjump"/>
            </a:rPr>
            <a:t> de </a:t>
          </a:r>
          <a:r>
            <a:rPr lang="pt-BR" sz="1600" b="1" noProof="0" dirty="0">
              <a:hlinkClick xmlns:r="http://schemas.openxmlformats.org/officeDocument/2006/relationships" r:id="rId1" action="ppaction://hlinksldjump"/>
            </a:rPr>
            <a:t>abertura</a:t>
          </a:r>
          <a:endParaRPr lang="pt-BR" sz="1600" b="1" noProof="0" dirty="0"/>
        </a:p>
      </dgm:t>
    </dgm:pt>
    <dgm:pt modelId="{353AC31F-7D9C-42BB-9E96-468AF42982B7}" type="parTrans" cxnId="{B86ADA12-3BDD-4D1C-9645-455E91BCEFFC}">
      <dgm:prSet/>
      <dgm:spPr/>
      <dgm:t>
        <a:bodyPr/>
        <a:lstStyle/>
        <a:p>
          <a:endParaRPr lang="pt-BR"/>
        </a:p>
      </dgm:t>
    </dgm:pt>
    <dgm:pt modelId="{4DE8CDCF-9E51-4296-8706-7B9B079875C9}" type="sibTrans" cxnId="{B86ADA12-3BDD-4D1C-9645-455E91BCEFFC}">
      <dgm:prSet/>
      <dgm:spPr/>
      <dgm:t>
        <a:bodyPr/>
        <a:lstStyle/>
        <a:p>
          <a:endParaRPr lang="pt-BR"/>
        </a:p>
      </dgm:t>
    </dgm:pt>
    <dgm:pt modelId="{96A403E9-6A57-439F-AE3C-ACB1E98D52E5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2" action="ppaction://hlinksldjump"/>
            </a:rPr>
            <a:t>Estudo do texto </a:t>
          </a:r>
          <a:r>
            <a:rPr lang="pt-BR" sz="1600" dirty="0">
              <a:hlinkClick xmlns:r="http://schemas.openxmlformats.org/officeDocument/2006/relationships" r:id="rId2" action="ppaction://hlinksldjump"/>
            </a:rPr>
            <a:t>– Artigo de opinião</a:t>
          </a:r>
          <a:endParaRPr lang="en-US" sz="1600" dirty="0"/>
        </a:p>
      </dgm:t>
    </dgm:pt>
    <dgm:pt modelId="{2FCEE944-5DD4-4E52-B8C3-A5EB7A0EA7EC}" type="parTrans" cxnId="{7D006C63-7F68-440F-A01F-97DD7E9E03FC}">
      <dgm:prSet/>
      <dgm:spPr/>
      <dgm:t>
        <a:bodyPr/>
        <a:lstStyle/>
        <a:p>
          <a:endParaRPr lang="pt-BR"/>
        </a:p>
      </dgm:t>
    </dgm:pt>
    <dgm:pt modelId="{9C40A9C9-FFFD-4EAB-9C0D-9377601939F7}" type="sibTrans" cxnId="{7D006C63-7F68-440F-A01F-97DD7E9E03FC}">
      <dgm:prSet/>
      <dgm:spPr/>
      <dgm:t>
        <a:bodyPr/>
        <a:lstStyle/>
        <a:p>
          <a:endParaRPr lang="pt-BR"/>
        </a:p>
      </dgm:t>
    </dgm:pt>
    <dgm:pt modelId="{F8C16C8B-1ADB-4771-8C8B-CF50261127D4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3" action="ppaction://hlinksldjump"/>
            </a:rPr>
            <a:t>Estudo do texto </a:t>
          </a:r>
          <a:r>
            <a:rPr lang="pt-BR" sz="1600" dirty="0">
              <a:hlinkClick xmlns:r="http://schemas.openxmlformats.org/officeDocument/2006/relationships" r:id="rId3" action="ppaction://hlinksldjump"/>
            </a:rPr>
            <a:t>– Artigo de opinião e entrevista</a:t>
          </a:r>
          <a:endParaRPr lang="en-US" sz="1600" i="1" dirty="0"/>
        </a:p>
      </dgm:t>
    </dgm:pt>
    <dgm:pt modelId="{C3F148C4-6F86-4CB4-899A-BD9336BD3D7C}" type="parTrans" cxnId="{8CB6A700-CE65-462E-803D-303A2B78902E}">
      <dgm:prSet/>
      <dgm:spPr/>
      <dgm:t>
        <a:bodyPr/>
        <a:lstStyle/>
        <a:p>
          <a:endParaRPr lang="pt-BR"/>
        </a:p>
      </dgm:t>
    </dgm:pt>
    <dgm:pt modelId="{C52BFECD-EE0C-41E7-89C4-E7F38CD41623}" type="sibTrans" cxnId="{8CB6A700-CE65-462E-803D-303A2B78902E}">
      <dgm:prSet/>
      <dgm:spPr/>
      <dgm:t>
        <a:bodyPr/>
        <a:lstStyle/>
        <a:p>
          <a:endParaRPr lang="pt-BR"/>
        </a:p>
      </dgm:t>
    </dgm:pt>
    <dgm:pt modelId="{A795869B-2350-4FBA-A648-488F765ECF25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4" action="ppaction://hlinksldjump"/>
            </a:rPr>
            <a:t>Estudo da língua </a:t>
          </a:r>
          <a:r>
            <a:rPr lang="pt-BR" sz="1600" dirty="0">
              <a:hlinkClick xmlns:r="http://schemas.openxmlformats.org/officeDocument/2006/relationships" r:id="rId4" action="ppaction://hlinksldjump"/>
            </a:rPr>
            <a:t>– Sujeito e predicado</a:t>
          </a:r>
          <a:endParaRPr lang="en-US" sz="1600" dirty="0"/>
        </a:p>
      </dgm:t>
    </dgm:pt>
    <dgm:pt modelId="{6862EC3F-ECF4-48B2-BE1A-584644FB1377}" type="parTrans" cxnId="{562AB39A-8F9E-4E7D-9BED-42FF841F94FA}">
      <dgm:prSet/>
      <dgm:spPr/>
      <dgm:t>
        <a:bodyPr/>
        <a:lstStyle/>
        <a:p>
          <a:endParaRPr lang="pt-BR"/>
        </a:p>
      </dgm:t>
    </dgm:pt>
    <dgm:pt modelId="{96D40CA8-40D2-4EB9-AAF8-3EA6CFC21AC1}" type="sibTrans" cxnId="{562AB39A-8F9E-4E7D-9BED-42FF841F94FA}">
      <dgm:prSet/>
      <dgm:spPr/>
      <dgm:t>
        <a:bodyPr/>
        <a:lstStyle/>
        <a:p>
          <a:endParaRPr lang="pt-BR"/>
        </a:p>
      </dgm:t>
    </dgm:pt>
    <dgm:pt modelId="{6B892BF3-DDAF-4786-9610-B16D09ACFC77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5" action="ppaction://hlinksldjump"/>
            </a:rPr>
            <a:t>Estudo dos sentidos </a:t>
          </a:r>
          <a:r>
            <a:rPr lang="pt-BR" sz="1600" dirty="0">
              <a:hlinkClick xmlns:r="http://schemas.openxmlformats.org/officeDocument/2006/relationships" r:id="rId5" action="ppaction://hlinksldjump"/>
            </a:rPr>
            <a:t>– Neologismo</a:t>
          </a:r>
          <a:endParaRPr lang="en-US" sz="1600" dirty="0"/>
        </a:p>
      </dgm:t>
    </dgm:pt>
    <dgm:pt modelId="{0AD295E7-E9F3-462D-AB14-F969AA469D0F}" type="parTrans" cxnId="{7057A130-676A-47D3-871E-F9D0DDB5F69D}">
      <dgm:prSet/>
      <dgm:spPr/>
      <dgm:t>
        <a:bodyPr/>
        <a:lstStyle/>
        <a:p>
          <a:endParaRPr lang="pt-BR"/>
        </a:p>
      </dgm:t>
    </dgm:pt>
    <dgm:pt modelId="{AB1CB823-C2D8-429E-94D9-CB3DE49D2135}" type="sibTrans" cxnId="{7057A130-676A-47D3-871E-F9D0DDB5F69D}">
      <dgm:prSet/>
      <dgm:spPr/>
      <dgm:t>
        <a:bodyPr/>
        <a:lstStyle/>
        <a:p>
          <a:endParaRPr lang="pt-BR"/>
        </a:p>
      </dgm:t>
    </dgm:pt>
    <dgm:pt modelId="{239D6F45-1DD9-4E73-8414-D38F851F2DCB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6" action="ppaction://hlinksldjump"/>
            </a:rPr>
            <a:t>Estudo do texto </a:t>
          </a:r>
          <a:r>
            <a:rPr lang="pt-BR" sz="1600" dirty="0">
              <a:hlinkClick xmlns:r="http://schemas.openxmlformats.org/officeDocument/2006/relationships" r:id="rId6" action="ppaction://hlinksldjump"/>
            </a:rPr>
            <a:t>– Peça de campanha</a:t>
          </a:r>
          <a:endParaRPr lang="en-US" sz="1600" dirty="0"/>
        </a:p>
      </dgm:t>
    </dgm:pt>
    <dgm:pt modelId="{3058BCFA-4BE6-4A2C-AEE6-D99504F34E5E}" type="parTrans" cxnId="{D6FC350D-DBCF-4F7B-9C27-66A2C5F3F961}">
      <dgm:prSet/>
      <dgm:spPr/>
      <dgm:t>
        <a:bodyPr/>
        <a:lstStyle/>
        <a:p>
          <a:endParaRPr lang="pt-BR"/>
        </a:p>
      </dgm:t>
    </dgm:pt>
    <dgm:pt modelId="{25EFB516-5901-4AA8-B9A1-0D6C38F88A22}" type="sibTrans" cxnId="{D6FC350D-DBCF-4F7B-9C27-66A2C5F3F961}">
      <dgm:prSet/>
      <dgm:spPr/>
      <dgm:t>
        <a:bodyPr/>
        <a:lstStyle/>
        <a:p>
          <a:endParaRPr lang="pt-BR"/>
        </a:p>
      </dgm:t>
    </dgm:pt>
    <dgm:pt modelId="{015ADE67-51B0-495C-80D7-A4A6A4491830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7" action="ppaction://hlinksldjump"/>
            </a:rPr>
            <a:t>Estudo da língua </a:t>
          </a:r>
          <a:r>
            <a:rPr lang="pt-BR" sz="1600" dirty="0">
              <a:hlinkClick xmlns:r="http://schemas.openxmlformats.org/officeDocument/2006/relationships" r:id="rId7" action="ppaction://hlinksldjump"/>
            </a:rPr>
            <a:t>– Sujeito simples e sujeito composto</a:t>
          </a:r>
          <a:endParaRPr lang="en-US" sz="1600" dirty="0"/>
        </a:p>
      </dgm:t>
    </dgm:pt>
    <dgm:pt modelId="{4EC7D662-4153-4FEC-9486-42339AE0A75F}" type="parTrans" cxnId="{DB0C481E-4EC9-4C2F-AE87-E9BADF7704EB}">
      <dgm:prSet/>
      <dgm:spPr/>
      <dgm:t>
        <a:bodyPr/>
        <a:lstStyle/>
        <a:p>
          <a:endParaRPr lang="pt-BR"/>
        </a:p>
      </dgm:t>
    </dgm:pt>
    <dgm:pt modelId="{A45E1333-6B40-43B0-A1A7-08C985B321ED}" type="sibTrans" cxnId="{DB0C481E-4EC9-4C2F-AE87-E9BADF7704EB}">
      <dgm:prSet/>
      <dgm:spPr/>
      <dgm:t>
        <a:bodyPr/>
        <a:lstStyle/>
        <a:p>
          <a:endParaRPr lang="pt-BR"/>
        </a:p>
      </dgm:t>
    </dgm:pt>
    <dgm:pt modelId="{2A11A640-3558-4C9C-8C9D-3AB933C9F1CA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8" action="ppaction://hlinksldjump"/>
            </a:rPr>
            <a:t>Outras linguagens </a:t>
          </a:r>
          <a:r>
            <a:rPr lang="pt-BR" sz="1600" dirty="0">
              <a:hlinkClick xmlns:r="http://schemas.openxmlformats.org/officeDocument/2006/relationships" r:id="rId8" action="ppaction://hlinksldjump"/>
            </a:rPr>
            <a:t>– A </a:t>
          </a:r>
          <a:r>
            <a:rPr lang="pt-BR" sz="1600" i="1" dirty="0">
              <a:hlinkClick xmlns:r="http://schemas.openxmlformats.org/officeDocument/2006/relationships" r:id="rId8" action="ppaction://hlinksldjump"/>
            </a:rPr>
            <a:t>bike</a:t>
          </a:r>
          <a:r>
            <a:rPr lang="pt-BR" sz="1600" dirty="0">
              <a:hlinkClick xmlns:r="http://schemas.openxmlformats.org/officeDocument/2006/relationships" r:id="rId8" action="ppaction://hlinksldjump"/>
            </a:rPr>
            <a:t> além do transporte</a:t>
          </a:r>
          <a:endParaRPr lang="en-US" sz="1600" dirty="0"/>
        </a:p>
      </dgm:t>
    </dgm:pt>
    <dgm:pt modelId="{C3B05D61-7489-4F9F-9F37-C784FBE23D99}" type="parTrans" cxnId="{4880EF92-A3F3-4156-870D-1B41B842CEE1}">
      <dgm:prSet/>
      <dgm:spPr/>
      <dgm:t>
        <a:bodyPr/>
        <a:lstStyle/>
        <a:p>
          <a:endParaRPr lang="pt-BR"/>
        </a:p>
      </dgm:t>
    </dgm:pt>
    <dgm:pt modelId="{6E25C68D-55A2-4748-9C9B-ABFFACFC3F6A}" type="sibTrans" cxnId="{4880EF92-A3F3-4156-870D-1B41B842CEE1}">
      <dgm:prSet/>
      <dgm:spPr/>
      <dgm:t>
        <a:bodyPr/>
        <a:lstStyle/>
        <a:p>
          <a:endParaRPr lang="pt-BR"/>
        </a:p>
      </dgm:t>
    </dgm:pt>
    <dgm:pt modelId="{1D5B7069-F280-4388-B5F8-3B275DD3BB33}">
      <dgm:prSet custT="1"/>
      <dgm:spPr/>
      <dgm:t>
        <a:bodyPr/>
        <a:lstStyle/>
        <a:p>
          <a:r>
            <a:rPr lang="en-US" sz="1600" b="1" dirty="0">
              <a:hlinkClick xmlns:r="http://schemas.openxmlformats.org/officeDocument/2006/relationships" r:id="rId9" action="ppaction://hlinksldjump"/>
            </a:rPr>
            <a:t>Estudo de escrita e oralidade </a:t>
          </a:r>
          <a:r>
            <a:rPr lang="en-US" sz="1600" dirty="0">
              <a:hlinkClick xmlns:r="http://schemas.openxmlformats.org/officeDocument/2006/relationships" r:id="rId9" action="ppaction://hlinksldjump"/>
            </a:rPr>
            <a:t>– </a:t>
          </a:r>
          <a:r>
            <a:rPr lang="pt-BR" sz="1600" dirty="0">
              <a:hlinkClick xmlns:r="http://schemas.openxmlformats.org/officeDocument/2006/relationships" r:id="rId9" action="ppaction://hlinksldjump"/>
            </a:rPr>
            <a:t>Recursos persuasivos</a:t>
          </a:r>
          <a:endParaRPr lang="en-US" sz="1600" dirty="0"/>
        </a:p>
      </dgm:t>
    </dgm:pt>
    <dgm:pt modelId="{9C8BE061-AEAF-4E74-BD32-2703B2D7DA18}" type="parTrans" cxnId="{321B6FFB-E990-4179-8C9A-06F6CAB7FEC9}">
      <dgm:prSet/>
      <dgm:spPr/>
      <dgm:t>
        <a:bodyPr/>
        <a:lstStyle/>
        <a:p>
          <a:endParaRPr lang="pt-BR"/>
        </a:p>
      </dgm:t>
    </dgm:pt>
    <dgm:pt modelId="{91363F88-787A-4BC5-B218-440AD05A9A8F}" type="sibTrans" cxnId="{321B6FFB-E990-4179-8C9A-06F6CAB7FEC9}">
      <dgm:prSet/>
      <dgm:spPr/>
      <dgm:t>
        <a:bodyPr/>
        <a:lstStyle/>
        <a:p>
          <a:endParaRPr lang="pt-BR"/>
        </a:p>
      </dgm:t>
    </dgm:pt>
    <dgm:pt modelId="{983EBE8F-2CFB-4918-8A71-8FB6106D1EE5}" type="pres">
      <dgm:prSet presAssocID="{9D9C0E9A-327C-40DB-A9EB-983EC9E0D98F}" presName="vert0" presStyleCnt="0">
        <dgm:presLayoutVars>
          <dgm:dir/>
          <dgm:animOne val="branch"/>
          <dgm:animLvl val="lvl"/>
        </dgm:presLayoutVars>
      </dgm:prSet>
      <dgm:spPr/>
    </dgm:pt>
    <dgm:pt modelId="{F676CC95-B65C-489A-97C1-DD3F5726BB73}" type="pres">
      <dgm:prSet presAssocID="{00D4A4E5-B87F-4FD6-95A8-366532276A02}" presName="thickLine" presStyleLbl="alignNode1" presStyleIdx="0" presStyleCnt="9"/>
      <dgm:spPr/>
    </dgm:pt>
    <dgm:pt modelId="{593D31F7-BE91-4F11-BE88-746F47D7321A}" type="pres">
      <dgm:prSet presAssocID="{00D4A4E5-B87F-4FD6-95A8-366532276A02}" presName="horz1" presStyleCnt="0"/>
      <dgm:spPr/>
    </dgm:pt>
    <dgm:pt modelId="{DBF86662-0E6D-440F-968E-5B5E57FBB264}" type="pres">
      <dgm:prSet presAssocID="{00D4A4E5-B87F-4FD6-95A8-366532276A02}" presName="tx1" presStyleLbl="revTx" presStyleIdx="0" presStyleCnt="9"/>
      <dgm:spPr/>
    </dgm:pt>
    <dgm:pt modelId="{6ED7848D-AF23-4B80-9CFE-5690AC4806C2}" type="pres">
      <dgm:prSet presAssocID="{00D4A4E5-B87F-4FD6-95A8-366532276A02}" presName="vert1" presStyleCnt="0"/>
      <dgm:spPr/>
    </dgm:pt>
    <dgm:pt modelId="{560CC59C-442A-412C-A269-DE36EC58359C}" type="pres">
      <dgm:prSet presAssocID="{96A403E9-6A57-439F-AE3C-ACB1E98D52E5}" presName="thickLine" presStyleLbl="alignNode1" presStyleIdx="1" presStyleCnt="9"/>
      <dgm:spPr/>
    </dgm:pt>
    <dgm:pt modelId="{B2139582-4513-423B-8BEC-BD04C0B08AB3}" type="pres">
      <dgm:prSet presAssocID="{96A403E9-6A57-439F-AE3C-ACB1E98D52E5}" presName="horz1" presStyleCnt="0"/>
      <dgm:spPr/>
    </dgm:pt>
    <dgm:pt modelId="{952F36FE-ACF8-4C1F-B2B4-75F61B83D493}" type="pres">
      <dgm:prSet presAssocID="{96A403E9-6A57-439F-AE3C-ACB1E98D52E5}" presName="tx1" presStyleLbl="revTx" presStyleIdx="1" presStyleCnt="9"/>
      <dgm:spPr/>
    </dgm:pt>
    <dgm:pt modelId="{8C786FEE-7ED7-4432-B1E8-766C61CD9A52}" type="pres">
      <dgm:prSet presAssocID="{96A403E9-6A57-439F-AE3C-ACB1E98D52E5}" presName="vert1" presStyleCnt="0"/>
      <dgm:spPr/>
    </dgm:pt>
    <dgm:pt modelId="{FC02BE45-23EB-4A98-A5F5-B734A857C47B}" type="pres">
      <dgm:prSet presAssocID="{F8C16C8B-1ADB-4771-8C8B-CF50261127D4}" presName="thickLine" presStyleLbl="alignNode1" presStyleIdx="2" presStyleCnt="9"/>
      <dgm:spPr/>
    </dgm:pt>
    <dgm:pt modelId="{EF92412C-5849-4689-B833-B76CE8A73D06}" type="pres">
      <dgm:prSet presAssocID="{F8C16C8B-1ADB-4771-8C8B-CF50261127D4}" presName="horz1" presStyleCnt="0"/>
      <dgm:spPr/>
    </dgm:pt>
    <dgm:pt modelId="{EADF0BFB-207A-4322-9452-3A3B3E03DFB2}" type="pres">
      <dgm:prSet presAssocID="{F8C16C8B-1ADB-4771-8C8B-CF50261127D4}" presName="tx1" presStyleLbl="revTx" presStyleIdx="2" presStyleCnt="9"/>
      <dgm:spPr/>
    </dgm:pt>
    <dgm:pt modelId="{55FECAB1-9818-4840-AD7F-19231E366954}" type="pres">
      <dgm:prSet presAssocID="{F8C16C8B-1ADB-4771-8C8B-CF50261127D4}" presName="vert1" presStyleCnt="0"/>
      <dgm:spPr/>
    </dgm:pt>
    <dgm:pt modelId="{5438480D-9F46-49BF-851E-7C076FDF14B6}" type="pres">
      <dgm:prSet presAssocID="{A795869B-2350-4FBA-A648-488F765ECF25}" presName="thickLine" presStyleLbl="alignNode1" presStyleIdx="3" presStyleCnt="9"/>
      <dgm:spPr/>
    </dgm:pt>
    <dgm:pt modelId="{D72A7A94-DDE9-4D5A-B432-8D7DB7E391E3}" type="pres">
      <dgm:prSet presAssocID="{A795869B-2350-4FBA-A648-488F765ECF25}" presName="horz1" presStyleCnt="0"/>
      <dgm:spPr/>
    </dgm:pt>
    <dgm:pt modelId="{EE571E50-C416-4801-9874-41460A91ACC8}" type="pres">
      <dgm:prSet presAssocID="{A795869B-2350-4FBA-A648-488F765ECF25}" presName="tx1" presStyleLbl="revTx" presStyleIdx="3" presStyleCnt="9"/>
      <dgm:spPr/>
    </dgm:pt>
    <dgm:pt modelId="{4B7619A3-AB5C-44B0-80E7-D4E69C25E654}" type="pres">
      <dgm:prSet presAssocID="{A795869B-2350-4FBA-A648-488F765ECF25}" presName="vert1" presStyleCnt="0"/>
      <dgm:spPr/>
    </dgm:pt>
    <dgm:pt modelId="{129894B7-A238-4BE0-AEE7-E6C1C349E3EA}" type="pres">
      <dgm:prSet presAssocID="{6B892BF3-DDAF-4786-9610-B16D09ACFC77}" presName="thickLine" presStyleLbl="alignNode1" presStyleIdx="4" presStyleCnt="9"/>
      <dgm:spPr/>
    </dgm:pt>
    <dgm:pt modelId="{8362D2A9-C8A2-4EC7-A0EE-D3AB0725CAB9}" type="pres">
      <dgm:prSet presAssocID="{6B892BF3-DDAF-4786-9610-B16D09ACFC77}" presName="horz1" presStyleCnt="0"/>
      <dgm:spPr/>
    </dgm:pt>
    <dgm:pt modelId="{B1479FFC-F61F-4702-A1D8-92EB5FDB4CFB}" type="pres">
      <dgm:prSet presAssocID="{6B892BF3-DDAF-4786-9610-B16D09ACFC77}" presName="tx1" presStyleLbl="revTx" presStyleIdx="4" presStyleCnt="9"/>
      <dgm:spPr/>
    </dgm:pt>
    <dgm:pt modelId="{12081D40-70AB-4FFE-8E18-3CC5FABD3223}" type="pres">
      <dgm:prSet presAssocID="{6B892BF3-DDAF-4786-9610-B16D09ACFC77}" presName="vert1" presStyleCnt="0"/>
      <dgm:spPr/>
    </dgm:pt>
    <dgm:pt modelId="{36F81B3D-FCAA-4A80-A1D4-9257B5A8A1E0}" type="pres">
      <dgm:prSet presAssocID="{239D6F45-1DD9-4E73-8414-D38F851F2DCB}" presName="thickLine" presStyleLbl="alignNode1" presStyleIdx="5" presStyleCnt="9"/>
      <dgm:spPr/>
    </dgm:pt>
    <dgm:pt modelId="{9C557297-4574-44C3-8059-29E4ED9517FB}" type="pres">
      <dgm:prSet presAssocID="{239D6F45-1DD9-4E73-8414-D38F851F2DCB}" presName="horz1" presStyleCnt="0"/>
      <dgm:spPr/>
    </dgm:pt>
    <dgm:pt modelId="{09E5F85F-3E01-4F14-8C46-508BE95176C7}" type="pres">
      <dgm:prSet presAssocID="{239D6F45-1DD9-4E73-8414-D38F851F2DCB}" presName="tx1" presStyleLbl="revTx" presStyleIdx="5" presStyleCnt="9"/>
      <dgm:spPr/>
    </dgm:pt>
    <dgm:pt modelId="{770C4CFE-7B5C-4CBA-8901-BB1654B3CFD0}" type="pres">
      <dgm:prSet presAssocID="{239D6F45-1DD9-4E73-8414-D38F851F2DCB}" presName="vert1" presStyleCnt="0"/>
      <dgm:spPr/>
    </dgm:pt>
    <dgm:pt modelId="{724FAD0B-0E9D-4CB2-A61A-FC4E0913F60A}" type="pres">
      <dgm:prSet presAssocID="{015ADE67-51B0-495C-80D7-A4A6A4491830}" presName="thickLine" presStyleLbl="alignNode1" presStyleIdx="6" presStyleCnt="9"/>
      <dgm:spPr/>
    </dgm:pt>
    <dgm:pt modelId="{2D707D39-D64E-433D-880C-A086E708BA00}" type="pres">
      <dgm:prSet presAssocID="{015ADE67-51B0-495C-80D7-A4A6A4491830}" presName="horz1" presStyleCnt="0"/>
      <dgm:spPr/>
    </dgm:pt>
    <dgm:pt modelId="{05D5BE46-6E1A-41DF-9D9A-63029587232D}" type="pres">
      <dgm:prSet presAssocID="{015ADE67-51B0-495C-80D7-A4A6A4491830}" presName="tx1" presStyleLbl="revTx" presStyleIdx="6" presStyleCnt="9"/>
      <dgm:spPr/>
    </dgm:pt>
    <dgm:pt modelId="{A4A21EA1-CB4D-464B-AE1D-14B6A3CC0BB9}" type="pres">
      <dgm:prSet presAssocID="{015ADE67-51B0-495C-80D7-A4A6A4491830}" presName="vert1" presStyleCnt="0"/>
      <dgm:spPr/>
    </dgm:pt>
    <dgm:pt modelId="{11F1C6D2-156F-4ED6-8C44-EAAFE54654CD}" type="pres">
      <dgm:prSet presAssocID="{1D5B7069-F280-4388-B5F8-3B275DD3BB33}" presName="thickLine" presStyleLbl="alignNode1" presStyleIdx="7" presStyleCnt="9"/>
      <dgm:spPr/>
    </dgm:pt>
    <dgm:pt modelId="{8E9CB6D8-89AE-4E89-BDD5-046F115F78D0}" type="pres">
      <dgm:prSet presAssocID="{1D5B7069-F280-4388-B5F8-3B275DD3BB33}" presName="horz1" presStyleCnt="0"/>
      <dgm:spPr/>
    </dgm:pt>
    <dgm:pt modelId="{3DD9A1D0-BDE0-4849-BA9E-A2DB5D2DE0EC}" type="pres">
      <dgm:prSet presAssocID="{1D5B7069-F280-4388-B5F8-3B275DD3BB33}" presName="tx1" presStyleLbl="revTx" presStyleIdx="7" presStyleCnt="9"/>
      <dgm:spPr/>
    </dgm:pt>
    <dgm:pt modelId="{EDFDAA2B-B879-42A6-973F-1F7C7A2B38D4}" type="pres">
      <dgm:prSet presAssocID="{1D5B7069-F280-4388-B5F8-3B275DD3BB33}" presName="vert1" presStyleCnt="0"/>
      <dgm:spPr/>
    </dgm:pt>
    <dgm:pt modelId="{1146FDF5-EEC1-4918-9A7E-6728AB6E3F52}" type="pres">
      <dgm:prSet presAssocID="{2A11A640-3558-4C9C-8C9D-3AB933C9F1CA}" presName="thickLine" presStyleLbl="alignNode1" presStyleIdx="8" presStyleCnt="9"/>
      <dgm:spPr/>
    </dgm:pt>
    <dgm:pt modelId="{D4DF3AC8-BB19-4BCA-9572-1AB594D2F19A}" type="pres">
      <dgm:prSet presAssocID="{2A11A640-3558-4C9C-8C9D-3AB933C9F1CA}" presName="horz1" presStyleCnt="0"/>
      <dgm:spPr/>
    </dgm:pt>
    <dgm:pt modelId="{167EDFB9-66E0-41DD-B8A2-F51BEC94C28B}" type="pres">
      <dgm:prSet presAssocID="{2A11A640-3558-4C9C-8C9D-3AB933C9F1CA}" presName="tx1" presStyleLbl="revTx" presStyleIdx="8" presStyleCnt="9"/>
      <dgm:spPr/>
    </dgm:pt>
    <dgm:pt modelId="{78A6A043-8420-4BDC-B44E-3271264EE184}" type="pres">
      <dgm:prSet presAssocID="{2A11A640-3558-4C9C-8C9D-3AB933C9F1CA}" presName="vert1" presStyleCnt="0"/>
      <dgm:spPr/>
    </dgm:pt>
  </dgm:ptLst>
  <dgm:cxnLst>
    <dgm:cxn modelId="{8CB6A700-CE65-462E-803D-303A2B78902E}" srcId="{9D9C0E9A-327C-40DB-A9EB-983EC9E0D98F}" destId="{F8C16C8B-1ADB-4771-8C8B-CF50261127D4}" srcOrd="2" destOrd="0" parTransId="{C3F148C4-6F86-4CB4-899A-BD9336BD3D7C}" sibTransId="{C52BFECD-EE0C-41E7-89C4-E7F38CD41623}"/>
    <dgm:cxn modelId="{D6FC350D-DBCF-4F7B-9C27-66A2C5F3F961}" srcId="{9D9C0E9A-327C-40DB-A9EB-983EC9E0D98F}" destId="{239D6F45-1DD9-4E73-8414-D38F851F2DCB}" srcOrd="5" destOrd="0" parTransId="{3058BCFA-4BE6-4A2C-AEE6-D99504F34E5E}" sibTransId="{25EFB516-5901-4AA8-B9A1-0D6C38F88A22}"/>
    <dgm:cxn modelId="{B86ADA12-3BDD-4D1C-9645-455E91BCEFFC}" srcId="{9D9C0E9A-327C-40DB-A9EB-983EC9E0D98F}" destId="{00D4A4E5-B87F-4FD6-95A8-366532276A02}" srcOrd="0" destOrd="0" parTransId="{353AC31F-7D9C-42BB-9E96-468AF42982B7}" sibTransId="{4DE8CDCF-9E51-4296-8706-7B9B079875C9}"/>
    <dgm:cxn modelId="{DB0C481E-4EC9-4C2F-AE87-E9BADF7704EB}" srcId="{9D9C0E9A-327C-40DB-A9EB-983EC9E0D98F}" destId="{015ADE67-51B0-495C-80D7-A4A6A4491830}" srcOrd="6" destOrd="0" parTransId="{4EC7D662-4153-4FEC-9486-42339AE0A75F}" sibTransId="{A45E1333-6B40-43B0-A1A7-08C985B321ED}"/>
    <dgm:cxn modelId="{7057A130-676A-47D3-871E-F9D0DDB5F69D}" srcId="{9D9C0E9A-327C-40DB-A9EB-983EC9E0D98F}" destId="{6B892BF3-DDAF-4786-9610-B16D09ACFC77}" srcOrd="4" destOrd="0" parTransId="{0AD295E7-E9F3-462D-AB14-F969AA469D0F}" sibTransId="{AB1CB823-C2D8-429E-94D9-CB3DE49D2135}"/>
    <dgm:cxn modelId="{FB34D63E-1288-41B9-A18C-76118E579E1A}" type="presOf" srcId="{9D9C0E9A-327C-40DB-A9EB-983EC9E0D98F}" destId="{983EBE8F-2CFB-4918-8A71-8FB6106D1EE5}" srcOrd="0" destOrd="0" presId="urn:microsoft.com/office/officeart/2008/layout/LinedList"/>
    <dgm:cxn modelId="{19BB5061-0806-4751-9411-15933BC99342}" type="presOf" srcId="{239D6F45-1DD9-4E73-8414-D38F851F2DCB}" destId="{09E5F85F-3E01-4F14-8C46-508BE95176C7}" srcOrd="0" destOrd="0" presId="urn:microsoft.com/office/officeart/2008/layout/LinedList"/>
    <dgm:cxn modelId="{7D006C63-7F68-440F-A01F-97DD7E9E03FC}" srcId="{9D9C0E9A-327C-40DB-A9EB-983EC9E0D98F}" destId="{96A403E9-6A57-439F-AE3C-ACB1E98D52E5}" srcOrd="1" destOrd="0" parTransId="{2FCEE944-5DD4-4E52-B8C3-A5EB7A0EA7EC}" sibTransId="{9C40A9C9-FFFD-4EAB-9C0D-9377601939F7}"/>
    <dgm:cxn modelId="{4A2F9969-E393-41B5-BDC1-DD54B202FB51}" type="presOf" srcId="{1D5B7069-F280-4388-B5F8-3B275DD3BB33}" destId="{3DD9A1D0-BDE0-4849-BA9E-A2DB5D2DE0EC}" srcOrd="0" destOrd="0" presId="urn:microsoft.com/office/officeart/2008/layout/LinedList"/>
    <dgm:cxn modelId="{B67A1475-4A11-4744-B823-DB228201C0DC}" type="presOf" srcId="{2A11A640-3558-4C9C-8C9D-3AB933C9F1CA}" destId="{167EDFB9-66E0-41DD-B8A2-F51BEC94C28B}" srcOrd="0" destOrd="0" presId="urn:microsoft.com/office/officeart/2008/layout/LinedList"/>
    <dgm:cxn modelId="{D468DA5A-783C-4C8E-B93E-4F3DF99E8F66}" type="presOf" srcId="{00D4A4E5-B87F-4FD6-95A8-366532276A02}" destId="{DBF86662-0E6D-440F-968E-5B5E57FBB264}" srcOrd="0" destOrd="0" presId="urn:microsoft.com/office/officeart/2008/layout/LinedList"/>
    <dgm:cxn modelId="{A7E62881-4D64-4BB1-990F-22940EE9C9C6}" type="presOf" srcId="{96A403E9-6A57-439F-AE3C-ACB1E98D52E5}" destId="{952F36FE-ACF8-4C1F-B2B4-75F61B83D493}" srcOrd="0" destOrd="0" presId="urn:microsoft.com/office/officeart/2008/layout/LinedList"/>
    <dgm:cxn modelId="{4880EF92-A3F3-4156-870D-1B41B842CEE1}" srcId="{9D9C0E9A-327C-40DB-A9EB-983EC9E0D98F}" destId="{2A11A640-3558-4C9C-8C9D-3AB933C9F1CA}" srcOrd="8" destOrd="0" parTransId="{C3B05D61-7489-4F9F-9F37-C784FBE23D99}" sibTransId="{6E25C68D-55A2-4748-9C9B-ABFFACFC3F6A}"/>
    <dgm:cxn modelId="{562AB39A-8F9E-4E7D-9BED-42FF841F94FA}" srcId="{9D9C0E9A-327C-40DB-A9EB-983EC9E0D98F}" destId="{A795869B-2350-4FBA-A648-488F765ECF25}" srcOrd="3" destOrd="0" parTransId="{6862EC3F-ECF4-48B2-BE1A-584644FB1377}" sibTransId="{96D40CA8-40D2-4EB9-AAF8-3EA6CFC21AC1}"/>
    <dgm:cxn modelId="{95B6C9AA-BD85-4F8A-B2B7-A6C3347623B8}" type="presOf" srcId="{015ADE67-51B0-495C-80D7-A4A6A4491830}" destId="{05D5BE46-6E1A-41DF-9D9A-63029587232D}" srcOrd="0" destOrd="0" presId="urn:microsoft.com/office/officeart/2008/layout/LinedList"/>
    <dgm:cxn modelId="{2744DAB6-4873-45CF-A4CF-59D4FA715EF0}" type="presOf" srcId="{F8C16C8B-1ADB-4771-8C8B-CF50261127D4}" destId="{EADF0BFB-207A-4322-9452-3A3B3E03DFB2}" srcOrd="0" destOrd="0" presId="urn:microsoft.com/office/officeart/2008/layout/LinedList"/>
    <dgm:cxn modelId="{DEC1F0BD-D3B3-478F-A9AD-109B064E68A5}" type="presOf" srcId="{6B892BF3-DDAF-4786-9610-B16D09ACFC77}" destId="{B1479FFC-F61F-4702-A1D8-92EB5FDB4CFB}" srcOrd="0" destOrd="0" presId="urn:microsoft.com/office/officeart/2008/layout/LinedList"/>
    <dgm:cxn modelId="{83CAE8C8-9521-4826-949B-D53C075ED9DA}" type="presOf" srcId="{A795869B-2350-4FBA-A648-488F765ECF25}" destId="{EE571E50-C416-4801-9874-41460A91ACC8}" srcOrd="0" destOrd="0" presId="urn:microsoft.com/office/officeart/2008/layout/LinedList"/>
    <dgm:cxn modelId="{321B6FFB-E990-4179-8C9A-06F6CAB7FEC9}" srcId="{9D9C0E9A-327C-40DB-A9EB-983EC9E0D98F}" destId="{1D5B7069-F280-4388-B5F8-3B275DD3BB33}" srcOrd="7" destOrd="0" parTransId="{9C8BE061-AEAF-4E74-BD32-2703B2D7DA18}" sibTransId="{91363F88-787A-4BC5-B218-440AD05A9A8F}"/>
    <dgm:cxn modelId="{D0016722-0CFF-4C26-9FFE-BBD03868285E}" type="presParOf" srcId="{983EBE8F-2CFB-4918-8A71-8FB6106D1EE5}" destId="{F676CC95-B65C-489A-97C1-DD3F5726BB73}" srcOrd="0" destOrd="0" presId="urn:microsoft.com/office/officeart/2008/layout/LinedList"/>
    <dgm:cxn modelId="{A6673C05-A11E-4473-9F21-DF040CF931C6}" type="presParOf" srcId="{983EBE8F-2CFB-4918-8A71-8FB6106D1EE5}" destId="{593D31F7-BE91-4F11-BE88-746F47D7321A}" srcOrd="1" destOrd="0" presId="urn:microsoft.com/office/officeart/2008/layout/LinedList"/>
    <dgm:cxn modelId="{404DD807-8B76-475B-87E4-36ABEFBCF407}" type="presParOf" srcId="{593D31F7-BE91-4F11-BE88-746F47D7321A}" destId="{DBF86662-0E6D-440F-968E-5B5E57FBB264}" srcOrd="0" destOrd="0" presId="urn:microsoft.com/office/officeart/2008/layout/LinedList"/>
    <dgm:cxn modelId="{CB1338F6-C14E-43D7-BA69-D7478D3098A7}" type="presParOf" srcId="{593D31F7-BE91-4F11-BE88-746F47D7321A}" destId="{6ED7848D-AF23-4B80-9CFE-5690AC4806C2}" srcOrd="1" destOrd="0" presId="urn:microsoft.com/office/officeart/2008/layout/LinedList"/>
    <dgm:cxn modelId="{1760B71D-CA04-4A2D-ABF8-3837A0406659}" type="presParOf" srcId="{983EBE8F-2CFB-4918-8A71-8FB6106D1EE5}" destId="{560CC59C-442A-412C-A269-DE36EC58359C}" srcOrd="2" destOrd="0" presId="urn:microsoft.com/office/officeart/2008/layout/LinedList"/>
    <dgm:cxn modelId="{C27BB8BA-64D7-4FAC-970F-FED31A337DC3}" type="presParOf" srcId="{983EBE8F-2CFB-4918-8A71-8FB6106D1EE5}" destId="{B2139582-4513-423B-8BEC-BD04C0B08AB3}" srcOrd="3" destOrd="0" presId="urn:microsoft.com/office/officeart/2008/layout/LinedList"/>
    <dgm:cxn modelId="{176EF6B1-F6BE-4C52-B650-31B7E1DA8F8C}" type="presParOf" srcId="{B2139582-4513-423B-8BEC-BD04C0B08AB3}" destId="{952F36FE-ACF8-4C1F-B2B4-75F61B83D493}" srcOrd="0" destOrd="0" presId="urn:microsoft.com/office/officeart/2008/layout/LinedList"/>
    <dgm:cxn modelId="{0F965E62-3D81-4BA5-9A64-75AA2446C837}" type="presParOf" srcId="{B2139582-4513-423B-8BEC-BD04C0B08AB3}" destId="{8C786FEE-7ED7-4432-B1E8-766C61CD9A52}" srcOrd="1" destOrd="0" presId="urn:microsoft.com/office/officeart/2008/layout/LinedList"/>
    <dgm:cxn modelId="{FF9BF2F2-11DD-49EA-8356-3F4B2F1758FA}" type="presParOf" srcId="{983EBE8F-2CFB-4918-8A71-8FB6106D1EE5}" destId="{FC02BE45-23EB-4A98-A5F5-B734A857C47B}" srcOrd="4" destOrd="0" presId="urn:microsoft.com/office/officeart/2008/layout/LinedList"/>
    <dgm:cxn modelId="{94EB5AD2-128D-4E40-B791-CB096E48AC85}" type="presParOf" srcId="{983EBE8F-2CFB-4918-8A71-8FB6106D1EE5}" destId="{EF92412C-5849-4689-B833-B76CE8A73D06}" srcOrd="5" destOrd="0" presId="urn:microsoft.com/office/officeart/2008/layout/LinedList"/>
    <dgm:cxn modelId="{0449B2A4-04CD-4937-A9E4-68526CA2BC62}" type="presParOf" srcId="{EF92412C-5849-4689-B833-B76CE8A73D06}" destId="{EADF0BFB-207A-4322-9452-3A3B3E03DFB2}" srcOrd="0" destOrd="0" presId="urn:microsoft.com/office/officeart/2008/layout/LinedList"/>
    <dgm:cxn modelId="{D8ECB4C7-E4D3-435F-A128-D1ECE0663525}" type="presParOf" srcId="{EF92412C-5849-4689-B833-B76CE8A73D06}" destId="{55FECAB1-9818-4840-AD7F-19231E366954}" srcOrd="1" destOrd="0" presId="urn:microsoft.com/office/officeart/2008/layout/LinedList"/>
    <dgm:cxn modelId="{95655AEE-22EC-41E0-97EC-D2EE385550CC}" type="presParOf" srcId="{983EBE8F-2CFB-4918-8A71-8FB6106D1EE5}" destId="{5438480D-9F46-49BF-851E-7C076FDF14B6}" srcOrd="6" destOrd="0" presId="urn:microsoft.com/office/officeart/2008/layout/LinedList"/>
    <dgm:cxn modelId="{BA51B5C0-C764-4622-A765-3354AC596E4C}" type="presParOf" srcId="{983EBE8F-2CFB-4918-8A71-8FB6106D1EE5}" destId="{D72A7A94-DDE9-4D5A-B432-8D7DB7E391E3}" srcOrd="7" destOrd="0" presId="urn:microsoft.com/office/officeart/2008/layout/LinedList"/>
    <dgm:cxn modelId="{E6FE0F60-CA01-45BB-A9DA-0DD2460C2991}" type="presParOf" srcId="{D72A7A94-DDE9-4D5A-B432-8D7DB7E391E3}" destId="{EE571E50-C416-4801-9874-41460A91ACC8}" srcOrd="0" destOrd="0" presId="urn:microsoft.com/office/officeart/2008/layout/LinedList"/>
    <dgm:cxn modelId="{C58F7FE4-04E3-4AE5-9AB0-759CF47098C8}" type="presParOf" srcId="{D72A7A94-DDE9-4D5A-B432-8D7DB7E391E3}" destId="{4B7619A3-AB5C-44B0-80E7-D4E69C25E654}" srcOrd="1" destOrd="0" presId="urn:microsoft.com/office/officeart/2008/layout/LinedList"/>
    <dgm:cxn modelId="{D69295CA-70F6-4D04-AA9D-E98100C267D6}" type="presParOf" srcId="{983EBE8F-2CFB-4918-8A71-8FB6106D1EE5}" destId="{129894B7-A238-4BE0-AEE7-E6C1C349E3EA}" srcOrd="8" destOrd="0" presId="urn:microsoft.com/office/officeart/2008/layout/LinedList"/>
    <dgm:cxn modelId="{CFE099D5-EA18-4557-B257-75795248A298}" type="presParOf" srcId="{983EBE8F-2CFB-4918-8A71-8FB6106D1EE5}" destId="{8362D2A9-C8A2-4EC7-A0EE-D3AB0725CAB9}" srcOrd="9" destOrd="0" presId="urn:microsoft.com/office/officeart/2008/layout/LinedList"/>
    <dgm:cxn modelId="{D326672A-3929-4DAE-9040-B3B43D2FEE82}" type="presParOf" srcId="{8362D2A9-C8A2-4EC7-A0EE-D3AB0725CAB9}" destId="{B1479FFC-F61F-4702-A1D8-92EB5FDB4CFB}" srcOrd="0" destOrd="0" presId="urn:microsoft.com/office/officeart/2008/layout/LinedList"/>
    <dgm:cxn modelId="{94F90B66-D013-49EC-A7DC-39158903FEBB}" type="presParOf" srcId="{8362D2A9-C8A2-4EC7-A0EE-D3AB0725CAB9}" destId="{12081D40-70AB-4FFE-8E18-3CC5FABD3223}" srcOrd="1" destOrd="0" presId="urn:microsoft.com/office/officeart/2008/layout/LinedList"/>
    <dgm:cxn modelId="{42113E3C-4965-47ED-B089-E4D319A8B0CB}" type="presParOf" srcId="{983EBE8F-2CFB-4918-8A71-8FB6106D1EE5}" destId="{36F81B3D-FCAA-4A80-A1D4-9257B5A8A1E0}" srcOrd="10" destOrd="0" presId="urn:microsoft.com/office/officeart/2008/layout/LinedList"/>
    <dgm:cxn modelId="{080058FF-3D36-4A39-B5C6-11707F6A0B5C}" type="presParOf" srcId="{983EBE8F-2CFB-4918-8A71-8FB6106D1EE5}" destId="{9C557297-4574-44C3-8059-29E4ED9517FB}" srcOrd="11" destOrd="0" presId="urn:microsoft.com/office/officeart/2008/layout/LinedList"/>
    <dgm:cxn modelId="{4EA2DEC3-541C-4D98-9003-E8BA9EA0886C}" type="presParOf" srcId="{9C557297-4574-44C3-8059-29E4ED9517FB}" destId="{09E5F85F-3E01-4F14-8C46-508BE95176C7}" srcOrd="0" destOrd="0" presId="urn:microsoft.com/office/officeart/2008/layout/LinedList"/>
    <dgm:cxn modelId="{2D3E051E-54AD-4C19-87AD-1C9AA8C524B0}" type="presParOf" srcId="{9C557297-4574-44C3-8059-29E4ED9517FB}" destId="{770C4CFE-7B5C-4CBA-8901-BB1654B3CFD0}" srcOrd="1" destOrd="0" presId="urn:microsoft.com/office/officeart/2008/layout/LinedList"/>
    <dgm:cxn modelId="{F6F71DDD-177D-43CA-937B-712084D19605}" type="presParOf" srcId="{983EBE8F-2CFB-4918-8A71-8FB6106D1EE5}" destId="{724FAD0B-0E9D-4CB2-A61A-FC4E0913F60A}" srcOrd="12" destOrd="0" presId="urn:microsoft.com/office/officeart/2008/layout/LinedList"/>
    <dgm:cxn modelId="{708917F8-0532-4916-9875-AA2B9D6B41C6}" type="presParOf" srcId="{983EBE8F-2CFB-4918-8A71-8FB6106D1EE5}" destId="{2D707D39-D64E-433D-880C-A086E708BA00}" srcOrd="13" destOrd="0" presId="urn:microsoft.com/office/officeart/2008/layout/LinedList"/>
    <dgm:cxn modelId="{65F9AB30-9160-4CA4-B0D1-9CF96325F932}" type="presParOf" srcId="{2D707D39-D64E-433D-880C-A086E708BA00}" destId="{05D5BE46-6E1A-41DF-9D9A-63029587232D}" srcOrd="0" destOrd="0" presId="urn:microsoft.com/office/officeart/2008/layout/LinedList"/>
    <dgm:cxn modelId="{D2559400-B197-470C-94D6-61FA7DF3505A}" type="presParOf" srcId="{2D707D39-D64E-433D-880C-A086E708BA00}" destId="{A4A21EA1-CB4D-464B-AE1D-14B6A3CC0BB9}" srcOrd="1" destOrd="0" presId="urn:microsoft.com/office/officeart/2008/layout/LinedList"/>
    <dgm:cxn modelId="{73674742-D21E-42E6-90E5-D6DCA2BF3FDB}" type="presParOf" srcId="{983EBE8F-2CFB-4918-8A71-8FB6106D1EE5}" destId="{11F1C6D2-156F-4ED6-8C44-EAAFE54654CD}" srcOrd="14" destOrd="0" presId="urn:microsoft.com/office/officeart/2008/layout/LinedList"/>
    <dgm:cxn modelId="{DF35E977-0532-40D8-8AC9-BC41EBC8722F}" type="presParOf" srcId="{983EBE8F-2CFB-4918-8A71-8FB6106D1EE5}" destId="{8E9CB6D8-89AE-4E89-BDD5-046F115F78D0}" srcOrd="15" destOrd="0" presId="urn:microsoft.com/office/officeart/2008/layout/LinedList"/>
    <dgm:cxn modelId="{473B2FAD-E9CC-43D8-94DC-21755B4CAF14}" type="presParOf" srcId="{8E9CB6D8-89AE-4E89-BDD5-046F115F78D0}" destId="{3DD9A1D0-BDE0-4849-BA9E-A2DB5D2DE0EC}" srcOrd="0" destOrd="0" presId="urn:microsoft.com/office/officeart/2008/layout/LinedList"/>
    <dgm:cxn modelId="{89D2EA06-9168-42B9-911B-D392AD84F0BA}" type="presParOf" srcId="{8E9CB6D8-89AE-4E89-BDD5-046F115F78D0}" destId="{EDFDAA2B-B879-42A6-973F-1F7C7A2B38D4}" srcOrd="1" destOrd="0" presId="urn:microsoft.com/office/officeart/2008/layout/LinedList"/>
    <dgm:cxn modelId="{58812604-F066-40FE-9066-D52CF2948C95}" type="presParOf" srcId="{983EBE8F-2CFB-4918-8A71-8FB6106D1EE5}" destId="{1146FDF5-EEC1-4918-9A7E-6728AB6E3F52}" srcOrd="16" destOrd="0" presId="urn:microsoft.com/office/officeart/2008/layout/LinedList"/>
    <dgm:cxn modelId="{FC79DC2A-F175-4F1C-AFA8-9CC04B568719}" type="presParOf" srcId="{983EBE8F-2CFB-4918-8A71-8FB6106D1EE5}" destId="{D4DF3AC8-BB19-4BCA-9572-1AB594D2F19A}" srcOrd="17" destOrd="0" presId="urn:microsoft.com/office/officeart/2008/layout/LinedList"/>
    <dgm:cxn modelId="{7D5CBEB2-B499-47B3-B0BD-A4F943B3BEF7}" type="presParOf" srcId="{D4DF3AC8-BB19-4BCA-9572-1AB594D2F19A}" destId="{167EDFB9-66E0-41DD-B8A2-F51BEC94C28B}" srcOrd="0" destOrd="0" presId="urn:microsoft.com/office/officeart/2008/layout/LinedList"/>
    <dgm:cxn modelId="{965E0659-82F2-4F39-B845-1B2DC9EE55DC}" type="presParOf" srcId="{D4DF3AC8-BB19-4BCA-9572-1AB594D2F19A}" destId="{78A6A043-8420-4BDC-B44E-3271264EE18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6CC95-B65C-489A-97C1-DD3F5726BB73}">
      <dsp:nvSpPr>
        <dsp:cNvPr id="0" name=""/>
        <dsp:cNvSpPr/>
      </dsp:nvSpPr>
      <dsp:spPr>
        <a:xfrm>
          <a:off x="0" y="555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F86662-0E6D-440F-968E-5B5E57FBB264}">
      <dsp:nvSpPr>
        <dsp:cNvPr id="0" name=""/>
        <dsp:cNvSpPr/>
      </dsp:nvSpPr>
      <dsp:spPr>
        <a:xfrm>
          <a:off x="0" y="555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noProof="0" dirty="0">
              <a:hlinkClick xmlns:r="http://schemas.openxmlformats.org/officeDocument/2006/relationships" r:id="" action="ppaction://hlinksldjump"/>
            </a:rPr>
            <a:t>Imagem</a:t>
          </a:r>
          <a:r>
            <a:rPr lang="en-US" sz="1600" b="1" kern="1200" dirty="0">
              <a:hlinkClick xmlns:r="http://schemas.openxmlformats.org/officeDocument/2006/relationships" r:id="" action="ppaction://hlinksldjump"/>
            </a:rPr>
            <a:t> de </a:t>
          </a:r>
          <a:r>
            <a:rPr lang="pt-BR" sz="1600" b="1" kern="1200" noProof="0" dirty="0">
              <a:hlinkClick xmlns:r="http://schemas.openxmlformats.org/officeDocument/2006/relationships" r:id="" action="ppaction://hlinksldjump"/>
            </a:rPr>
            <a:t>abertura</a:t>
          </a:r>
          <a:endParaRPr lang="pt-BR" sz="1600" b="1" kern="1200" noProof="0" dirty="0"/>
        </a:p>
      </dsp:txBody>
      <dsp:txXfrm>
        <a:off x="0" y="555"/>
        <a:ext cx="10664949" cy="505428"/>
      </dsp:txXfrm>
    </dsp:sp>
    <dsp:sp modelId="{560CC59C-442A-412C-A269-DE36EC58359C}">
      <dsp:nvSpPr>
        <dsp:cNvPr id="0" name=""/>
        <dsp:cNvSpPr/>
      </dsp:nvSpPr>
      <dsp:spPr>
        <a:xfrm>
          <a:off x="0" y="505983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2F36FE-ACF8-4C1F-B2B4-75F61B83D493}">
      <dsp:nvSpPr>
        <dsp:cNvPr id="0" name=""/>
        <dsp:cNvSpPr/>
      </dsp:nvSpPr>
      <dsp:spPr>
        <a:xfrm>
          <a:off x="0" y="505983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do texto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Artigo de opinião</a:t>
          </a:r>
          <a:endParaRPr lang="en-US" sz="1600" kern="1200" dirty="0"/>
        </a:p>
      </dsp:txBody>
      <dsp:txXfrm>
        <a:off x="0" y="505983"/>
        <a:ext cx="10664949" cy="505428"/>
      </dsp:txXfrm>
    </dsp:sp>
    <dsp:sp modelId="{FC02BE45-23EB-4A98-A5F5-B734A857C47B}">
      <dsp:nvSpPr>
        <dsp:cNvPr id="0" name=""/>
        <dsp:cNvSpPr/>
      </dsp:nvSpPr>
      <dsp:spPr>
        <a:xfrm>
          <a:off x="0" y="1011412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DF0BFB-207A-4322-9452-3A3B3E03DFB2}">
      <dsp:nvSpPr>
        <dsp:cNvPr id="0" name=""/>
        <dsp:cNvSpPr/>
      </dsp:nvSpPr>
      <dsp:spPr>
        <a:xfrm>
          <a:off x="0" y="1011412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do texto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Artigo de opinião e entrevista</a:t>
          </a:r>
          <a:endParaRPr lang="en-US" sz="1600" i="1" kern="1200" dirty="0"/>
        </a:p>
      </dsp:txBody>
      <dsp:txXfrm>
        <a:off x="0" y="1011412"/>
        <a:ext cx="10664949" cy="505428"/>
      </dsp:txXfrm>
    </dsp:sp>
    <dsp:sp modelId="{5438480D-9F46-49BF-851E-7C076FDF14B6}">
      <dsp:nvSpPr>
        <dsp:cNvPr id="0" name=""/>
        <dsp:cNvSpPr/>
      </dsp:nvSpPr>
      <dsp:spPr>
        <a:xfrm>
          <a:off x="0" y="1516840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571E50-C416-4801-9874-41460A91ACC8}">
      <dsp:nvSpPr>
        <dsp:cNvPr id="0" name=""/>
        <dsp:cNvSpPr/>
      </dsp:nvSpPr>
      <dsp:spPr>
        <a:xfrm>
          <a:off x="0" y="1516840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da língua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Sujeito e predicado</a:t>
          </a:r>
          <a:endParaRPr lang="en-US" sz="1600" kern="1200" dirty="0"/>
        </a:p>
      </dsp:txBody>
      <dsp:txXfrm>
        <a:off x="0" y="1516840"/>
        <a:ext cx="10664949" cy="505428"/>
      </dsp:txXfrm>
    </dsp:sp>
    <dsp:sp modelId="{129894B7-A238-4BE0-AEE7-E6C1C349E3EA}">
      <dsp:nvSpPr>
        <dsp:cNvPr id="0" name=""/>
        <dsp:cNvSpPr/>
      </dsp:nvSpPr>
      <dsp:spPr>
        <a:xfrm>
          <a:off x="0" y="2022268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479FFC-F61F-4702-A1D8-92EB5FDB4CFB}">
      <dsp:nvSpPr>
        <dsp:cNvPr id="0" name=""/>
        <dsp:cNvSpPr/>
      </dsp:nvSpPr>
      <dsp:spPr>
        <a:xfrm>
          <a:off x="0" y="2022268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dos sentidos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Neologismo</a:t>
          </a:r>
          <a:endParaRPr lang="en-US" sz="1600" kern="1200" dirty="0"/>
        </a:p>
      </dsp:txBody>
      <dsp:txXfrm>
        <a:off x="0" y="2022268"/>
        <a:ext cx="10664949" cy="505428"/>
      </dsp:txXfrm>
    </dsp:sp>
    <dsp:sp modelId="{36F81B3D-FCAA-4A80-A1D4-9257B5A8A1E0}">
      <dsp:nvSpPr>
        <dsp:cNvPr id="0" name=""/>
        <dsp:cNvSpPr/>
      </dsp:nvSpPr>
      <dsp:spPr>
        <a:xfrm>
          <a:off x="0" y="2527697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E5F85F-3E01-4F14-8C46-508BE95176C7}">
      <dsp:nvSpPr>
        <dsp:cNvPr id="0" name=""/>
        <dsp:cNvSpPr/>
      </dsp:nvSpPr>
      <dsp:spPr>
        <a:xfrm>
          <a:off x="0" y="2527697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do texto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Peça de campanha</a:t>
          </a:r>
          <a:endParaRPr lang="en-US" sz="1600" kern="1200" dirty="0"/>
        </a:p>
      </dsp:txBody>
      <dsp:txXfrm>
        <a:off x="0" y="2527697"/>
        <a:ext cx="10664949" cy="505428"/>
      </dsp:txXfrm>
    </dsp:sp>
    <dsp:sp modelId="{724FAD0B-0E9D-4CB2-A61A-FC4E0913F60A}">
      <dsp:nvSpPr>
        <dsp:cNvPr id="0" name=""/>
        <dsp:cNvSpPr/>
      </dsp:nvSpPr>
      <dsp:spPr>
        <a:xfrm>
          <a:off x="0" y="3033125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D5BE46-6E1A-41DF-9D9A-63029587232D}">
      <dsp:nvSpPr>
        <dsp:cNvPr id="0" name=""/>
        <dsp:cNvSpPr/>
      </dsp:nvSpPr>
      <dsp:spPr>
        <a:xfrm>
          <a:off x="0" y="3033125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da língua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Sujeito simples e sujeito composto</a:t>
          </a:r>
          <a:endParaRPr lang="en-US" sz="1600" kern="1200" dirty="0"/>
        </a:p>
      </dsp:txBody>
      <dsp:txXfrm>
        <a:off x="0" y="3033125"/>
        <a:ext cx="10664949" cy="505428"/>
      </dsp:txXfrm>
    </dsp:sp>
    <dsp:sp modelId="{11F1C6D2-156F-4ED6-8C44-EAAFE54654CD}">
      <dsp:nvSpPr>
        <dsp:cNvPr id="0" name=""/>
        <dsp:cNvSpPr/>
      </dsp:nvSpPr>
      <dsp:spPr>
        <a:xfrm>
          <a:off x="0" y="3538553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D9A1D0-BDE0-4849-BA9E-A2DB5D2DE0EC}">
      <dsp:nvSpPr>
        <dsp:cNvPr id="0" name=""/>
        <dsp:cNvSpPr/>
      </dsp:nvSpPr>
      <dsp:spPr>
        <a:xfrm>
          <a:off x="0" y="3538553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hlinkClick xmlns:r="http://schemas.openxmlformats.org/officeDocument/2006/relationships" r:id="" action="ppaction://hlinksldjump"/>
            </a:rPr>
            <a:t>Estudo de escrita e oralidade </a:t>
          </a:r>
          <a:r>
            <a:rPr lang="en-US" sz="1600" kern="1200" dirty="0">
              <a:hlinkClick xmlns:r="http://schemas.openxmlformats.org/officeDocument/2006/relationships" r:id="" action="ppaction://hlinksldjump"/>
            </a:rPr>
            <a:t>–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Recursos persuasivos</a:t>
          </a:r>
          <a:endParaRPr lang="en-US" sz="1600" kern="1200" dirty="0"/>
        </a:p>
      </dsp:txBody>
      <dsp:txXfrm>
        <a:off x="0" y="3538553"/>
        <a:ext cx="10664949" cy="505428"/>
      </dsp:txXfrm>
    </dsp:sp>
    <dsp:sp modelId="{1146FDF5-EEC1-4918-9A7E-6728AB6E3F52}">
      <dsp:nvSpPr>
        <dsp:cNvPr id="0" name=""/>
        <dsp:cNvSpPr/>
      </dsp:nvSpPr>
      <dsp:spPr>
        <a:xfrm>
          <a:off x="0" y="4043982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7EDFB9-66E0-41DD-B8A2-F51BEC94C28B}">
      <dsp:nvSpPr>
        <dsp:cNvPr id="0" name=""/>
        <dsp:cNvSpPr/>
      </dsp:nvSpPr>
      <dsp:spPr>
        <a:xfrm>
          <a:off x="0" y="4043982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Outras linguagens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A </a:t>
          </a:r>
          <a:r>
            <a:rPr lang="pt-BR" sz="1600" i="1" kern="1200" dirty="0">
              <a:hlinkClick xmlns:r="http://schemas.openxmlformats.org/officeDocument/2006/relationships" r:id="" action="ppaction://hlinksldjump"/>
            </a:rPr>
            <a:t>bike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 além do transporte</a:t>
          </a:r>
          <a:endParaRPr lang="en-US" sz="1600" kern="1200" dirty="0"/>
        </a:p>
      </dsp:txBody>
      <dsp:txXfrm>
        <a:off x="0" y="4043982"/>
        <a:ext cx="10664949" cy="5054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ADA6D2A1-31A4-8152-6143-C7FD8DA38B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44BF0C9-9A36-AF2B-A000-F5187686E4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F2120-3C9C-470A-A67A-0674E4A11E52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D2F7626-5BA9-033F-1F03-E2FA610702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226E861-80EB-CADA-3780-0947104A52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2611C-E948-4686-AD45-82F0DE5457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237299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2C8AF-1B4F-4BA4-9AAE-852FE3AFC137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BE22E-B3E6-4F78-BFF6-4DB3390A92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183239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F74642C-327C-40A9-818B-4E2B46C7157D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t-BR"/>
              <a:t>LÍNGUA PORTUGUESA | 6º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28977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2BC3-D5E1-4626-8677-336B0E01199F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6º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34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8E5A2-3126-44F8-9C56-6EDD153A0FD7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6º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09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D303-F70B-4E0D-A145-0F5ECE46376A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6º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08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5AE79C8-ADBA-4624-94CF-074D3D6995C9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LÍNGUA PORTUGUESA | 6º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427149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F08C-916D-4001-9F15-3C2A61570199}" type="datetime1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6º ANO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356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67435-C718-40F9-ADFE-5B3B3923B0AD}" type="datetime1">
              <a:rPr lang="en-US" smtClean="0"/>
              <a:t>6/2/2023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6º ANO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941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865A9-B9D4-4181-BA9B-1475B9191F56}" type="datetime1">
              <a:rPr lang="en-US" smtClean="0"/>
              <a:t>6/2/2023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6º ANO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10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024B-C2AC-44A3-8DB3-43F1039C3765}" type="datetime1">
              <a:rPr lang="en-US" smtClean="0"/>
              <a:t>6/2/2023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6º ANO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766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4AEFF97A-050E-4764-B6B7-86BA58E9CED2}" type="datetime1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r>
              <a:rPr lang="pt-BR"/>
              <a:t>LÍNGUA PORTUGUESA | 6º ANO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16466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20555F75-058F-47CD-9DAA-6EA82BA9B963}" type="datetime1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r>
              <a:rPr lang="pt-BR"/>
              <a:t>LÍNGUA PORTUGUESA | 6º ANO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36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6525978-335E-440D-B693-6D20869E1262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LÍNGUA PORTUGUESA | 6º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7038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89868916-58B2-48F0-B6C8-D995E8977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3" descr="Fundo do vetor de cores vibrantes salpicando">
            <a:extLst>
              <a:ext uri="{FF2B5EF4-FFF2-40B4-BE49-F238E27FC236}">
                <a16:creationId xmlns:a16="http://schemas.microsoft.com/office/drawing/2014/main" id="{A148C287-A62D-B5AB-4A96-D7760B0836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34968" r="27065" b="-1"/>
          <a:stretch/>
        </p:blipFill>
        <p:spPr>
          <a:xfrm>
            <a:off x="8362943" y="10"/>
            <a:ext cx="3829057" cy="6857990"/>
          </a:xfrm>
          <a:prstGeom prst="rect">
            <a:avLst/>
          </a:prstGeom>
        </p:spPr>
      </p:pic>
      <p:sp>
        <p:nvSpPr>
          <p:cNvPr id="25" name="Freeform 13">
            <a:extLst>
              <a:ext uri="{FF2B5EF4-FFF2-40B4-BE49-F238E27FC236}">
                <a16:creationId xmlns:a16="http://schemas.microsoft.com/office/drawing/2014/main" id="{BB82496C-9AD4-4916-BAB7-FF3CC04B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0" y="0"/>
            <a:ext cx="9807836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9B971F-3E57-C7FE-B7F7-E74C404872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403" y="1098388"/>
            <a:ext cx="7818540" cy="4394988"/>
          </a:xfrm>
        </p:spPr>
        <p:txBody>
          <a:bodyPr>
            <a:normAutofit/>
          </a:bodyPr>
          <a:lstStyle/>
          <a:p>
            <a:pPr algn="l"/>
            <a:r>
              <a:rPr lang="pt-BR" dirty="0"/>
              <a:t>LÍNGUA PORTUGUESA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401F2B9-DED7-ECD2-C18E-78D0731F8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403" y="5563388"/>
            <a:ext cx="7818540" cy="742279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pt-BR" dirty="0">
                <a:solidFill>
                  <a:srgbClr val="2F2F2E"/>
                </a:solidFill>
              </a:rPr>
              <a:t>6</a:t>
            </a:r>
            <a:r>
              <a:rPr lang="pt-BR" u="sng" cap="none" baseline="30000" dirty="0">
                <a:solidFill>
                  <a:srgbClr val="2F2F2E"/>
                </a:solidFill>
              </a:rPr>
              <a:t>o</a:t>
            </a:r>
            <a:r>
              <a:rPr lang="pt-BR" dirty="0">
                <a:solidFill>
                  <a:srgbClr val="2F2F2E"/>
                </a:solidFill>
              </a:rPr>
              <a:t> ANO</a:t>
            </a:r>
          </a:p>
          <a:p>
            <a:pPr algn="l">
              <a:lnSpc>
                <a:spcPct val="90000"/>
              </a:lnSpc>
            </a:pPr>
            <a:r>
              <a:rPr lang="pt-BR" dirty="0">
                <a:solidFill>
                  <a:srgbClr val="2F2F2E"/>
                </a:solidFill>
              </a:rPr>
              <a:t>APOIO PARA AULAS E ESTUDOS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7C1286-B472-4907-9B47-E8C9FE290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Freeform 16">
            <a:extLst>
              <a:ext uri="{FF2B5EF4-FFF2-40B4-BE49-F238E27FC236}">
                <a16:creationId xmlns:a16="http://schemas.microsoft.com/office/drawing/2014/main" id="{28B35564-38A4-457A-BD01-15D6F1659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33061" y="0"/>
            <a:ext cx="1646238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5" name="Espaço Reservado para Rodapé 3">
            <a:extLst>
              <a:ext uri="{FF2B5EF4-FFF2-40B4-BE49-F238E27FC236}">
                <a16:creationId xmlns:a16="http://schemas.microsoft.com/office/drawing/2014/main" id="{37B8433B-03D5-2523-FE45-4657342C4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5" y="121419"/>
            <a:ext cx="4114800" cy="345796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pt-BR" sz="1800" b="1" dirty="0">
                <a:solidFill>
                  <a:schemeClr val="tx2"/>
                </a:solidFill>
              </a:rPr>
              <a:t>CONJUNTO 1</a:t>
            </a:r>
          </a:p>
        </p:txBody>
      </p:sp>
    </p:spTree>
    <p:extLst>
      <p:ext uri="{BB962C8B-B14F-4D97-AF65-F5344CB8AC3E}">
        <p14:creationId xmlns:p14="http://schemas.microsoft.com/office/powerpoint/2010/main" val="534269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015B8B94-99DA-54BB-0253-9F17E451E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3541" y="1156159"/>
            <a:ext cx="3919572" cy="5310388"/>
          </a:xfrm>
          <a:prstGeom prst="rect">
            <a:avLst/>
          </a:prstGeom>
          <a:solidFill>
            <a:schemeClr val="accent2"/>
          </a:solidFill>
          <a:ln>
            <a:solidFill>
              <a:srgbClr val="2F2F2E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AC807350-F52B-6642-6F40-52013EE14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9485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Espaço Reservado para Rodapé 3">
            <a:extLst>
              <a:ext uri="{FF2B5EF4-FFF2-40B4-BE49-F238E27FC236}">
                <a16:creationId xmlns:a16="http://schemas.microsoft.com/office/drawing/2014/main" id="{9F1BB691-E1B6-CFAC-4B1F-E0B99A7A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5" y="6492586"/>
            <a:ext cx="4114800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6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Espaço Reservado para Número de Slide 4">
            <a:extLst>
              <a:ext uri="{FF2B5EF4-FFF2-40B4-BE49-F238E27FC236}">
                <a16:creationId xmlns:a16="http://schemas.microsoft.com/office/drawing/2014/main" id="{7DAAE698-1606-47E4-0521-499DC577A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492586"/>
            <a:ext cx="2819399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7B59CC3C-F358-C44D-C2F7-D22BA12CB0B8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6" name="Rectangle 22">
              <a:extLst>
                <a:ext uri="{FF2B5EF4-FFF2-40B4-BE49-F238E27FC236}">
                  <a16:creationId xmlns:a16="http://schemas.microsoft.com/office/drawing/2014/main" id="{E3DA124F-CF84-D04A-84DD-FCA138626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4B268F02-05F1-0BB4-362E-01538ABEB4BE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6</a:t>
              </a:r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AD49CEF0-648B-FAAA-9671-15774A07A6A8}"/>
              </a:ext>
            </a:extLst>
          </p:cNvPr>
          <p:cNvSpPr txBox="1"/>
          <p:nvPr/>
        </p:nvSpPr>
        <p:spPr>
          <a:xfrm rot="16200000">
            <a:off x="10876846" y="5904074"/>
            <a:ext cx="946414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F2F2E"/>
                </a:solidFill>
              </a:rPr>
              <a:t>AGÊNCIA GETZ</a:t>
            </a:r>
            <a:endParaRPr lang="pt-BR" sz="80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3474CD9-5C61-B520-81E0-E76B1B97E039}"/>
              </a:ext>
            </a:extLst>
          </p:cNvPr>
          <p:cNvSpPr txBox="1"/>
          <p:nvPr/>
        </p:nvSpPr>
        <p:spPr>
          <a:xfrm>
            <a:off x="767008" y="348799"/>
            <a:ext cx="43868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DO TEXTO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Peça de campanha</a:t>
            </a:r>
            <a:endParaRPr lang="pt-BR" sz="2400" i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D5EBFD8-D9FC-F618-611E-DBBC6F4984C6}"/>
              </a:ext>
            </a:extLst>
          </p:cNvPr>
          <p:cNvSpPr txBox="1"/>
          <p:nvPr/>
        </p:nvSpPr>
        <p:spPr>
          <a:xfrm>
            <a:off x="767008" y="1536456"/>
            <a:ext cx="5647647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indent="457200" algn="just"/>
            <a:r>
              <a:rPr lang="pt-BR" dirty="0">
                <a:solidFill>
                  <a:srgbClr val="2F2F2E"/>
                </a:solidFill>
              </a:rPr>
              <a:t>As </a:t>
            </a:r>
            <a:r>
              <a:rPr lang="pt-BR" b="1" dirty="0">
                <a:solidFill>
                  <a:srgbClr val="2F2F2E"/>
                </a:solidFill>
              </a:rPr>
              <a:t>peças de propaganda</a:t>
            </a:r>
            <a:r>
              <a:rPr lang="pt-BR" dirty="0">
                <a:solidFill>
                  <a:srgbClr val="2F2F2E"/>
                </a:solidFill>
              </a:rPr>
              <a:t>, geralmente, são compostas de texto verbal e imagem (não verbal) que se complementam para a construção dos sentidos. Fazem uso de variados recursos como imagem, diferentes tipologia e tamanho das letras, cores e formas, entre outros elementos. Costumam ter </a:t>
            </a:r>
            <a:r>
              <a:rPr lang="pt-BR" i="1" dirty="0">
                <a:solidFill>
                  <a:srgbClr val="2F2F2E"/>
                </a:solidFill>
              </a:rPr>
              <a:t>slogan</a:t>
            </a:r>
            <a:r>
              <a:rPr lang="pt-BR" dirty="0">
                <a:solidFill>
                  <a:srgbClr val="2F2F2E"/>
                </a:solidFill>
              </a:rPr>
              <a:t>, que resume a ideia central da campanha e um logotipo ou uma logomarca, que identificam o anunciante ou a própria campanha.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BEA1C26-7A64-BE1B-5330-B27036F19FFC}"/>
              </a:ext>
            </a:extLst>
          </p:cNvPr>
          <p:cNvSpPr txBox="1"/>
          <p:nvPr/>
        </p:nvSpPr>
        <p:spPr>
          <a:xfrm>
            <a:off x="767009" y="4193579"/>
            <a:ext cx="5647646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indent="457200" algn="just"/>
            <a:r>
              <a:rPr lang="pt-BR" dirty="0">
                <a:solidFill>
                  <a:srgbClr val="2F2F2E"/>
                </a:solidFill>
              </a:rPr>
              <a:t>A linguagem utiliza diversos modos de envolver o leitor e levá-lo a adotar uma postura ativa frente à causa da campanha. Isso é feito por meio das escolhas lexicais, de formas verbais no imperativo (</a:t>
            </a:r>
            <a:r>
              <a:rPr lang="pt-BR" b="1" dirty="0">
                <a:solidFill>
                  <a:srgbClr val="2F2F2E"/>
                </a:solidFill>
              </a:rPr>
              <a:t>apoie</a:t>
            </a:r>
            <a:r>
              <a:rPr lang="pt-BR" dirty="0">
                <a:solidFill>
                  <a:srgbClr val="2F2F2E"/>
                </a:solidFill>
              </a:rPr>
              <a:t>, </a:t>
            </a:r>
            <a:r>
              <a:rPr lang="pt-BR" b="1" dirty="0">
                <a:solidFill>
                  <a:srgbClr val="2F2F2E"/>
                </a:solidFill>
              </a:rPr>
              <a:t>dê</a:t>
            </a:r>
            <a:r>
              <a:rPr lang="pt-BR" dirty="0">
                <a:solidFill>
                  <a:srgbClr val="2F2F2E"/>
                </a:solidFill>
              </a:rPr>
              <a:t>, </a:t>
            </a:r>
            <a:r>
              <a:rPr lang="pt-BR" b="1" dirty="0">
                <a:solidFill>
                  <a:srgbClr val="2F2F2E"/>
                </a:solidFill>
              </a:rPr>
              <a:t>seja</a:t>
            </a:r>
            <a:r>
              <a:rPr lang="pt-BR" dirty="0">
                <a:solidFill>
                  <a:srgbClr val="2F2F2E"/>
                </a:solidFill>
              </a:rPr>
              <a:t>), do emprego de figuras de linguagem, jogos de palavras e seus diferentes significados. Todos esses aspectos procuram persuadir o leitor, levando-o a aderir à ideia apresentada.</a:t>
            </a:r>
          </a:p>
        </p:txBody>
      </p:sp>
    </p:spTree>
    <p:extLst>
      <p:ext uri="{BB962C8B-B14F-4D97-AF65-F5344CB8AC3E}">
        <p14:creationId xmlns:p14="http://schemas.microsoft.com/office/powerpoint/2010/main" val="419949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254E994A-78E7-2F23-4980-DA132DFAB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052" y="1637850"/>
            <a:ext cx="3560436" cy="4823816"/>
          </a:xfrm>
          <a:prstGeom prst="rect">
            <a:avLst/>
          </a:prstGeom>
          <a:solidFill>
            <a:schemeClr val="accent2"/>
          </a:solidFill>
          <a:ln>
            <a:solidFill>
              <a:srgbClr val="2F2F2E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AC807350-F52B-6642-6F40-52013EE14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9485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Espaço Reservado para Rodapé 3">
            <a:extLst>
              <a:ext uri="{FF2B5EF4-FFF2-40B4-BE49-F238E27FC236}">
                <a16:creationId xmlns:a16="http://schemas.microsoft.com/office/drawing/2014/main" id="{9F1BB691-E1B6-CFAC-4B1F-E0B99A7A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5" y="6492586"/>
            <a:ext cx="4114800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6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Espaço Reservado para Número de Slide 4">
            <a:extLst>
              <a:ext uri="{FF2B5EF4-FFF2-40B4-BE49-F238E27FC236}">
                <a16:creationId xmlns:a16="http://schemas.microsoft.com/office/drawing/2014/main" id="{7DAAE698-1606-47E4-0521-499DC577A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492586"/>
            <a:ext cx="2819399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7B59CC3C-F358-C44D-C2F7-D22BA12CB0B8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6" name="Rectangle 22">
              <a:extLst>
                <a:ext uri="{FF2B5EF4-FFF2-40B4-BE49-F238E27FC236}">
                  <a16:creationId xmlns:a16="http://schemas.microsoft.com/office/drawing/2014/main" id="{E3DA124F-CF84-D04A-84DD-FCA138626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4B268F02-05F1-0BB4-362E-01538ABEB4BE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6</a:t>
              </a: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9827427F-3A06-2E12-F360-5EF8F3DCF6EE}"/>
              </a:ext>
            </a:extLst>
          </p:cNvPr>
          <p:cNvSpPr txBox="1"/>
          <p:nvPr/>
        </p:nvSpPr>
        <p:spPr>
          <a:xfrm>
            <a:off x="767008" y="348799"/>
            <a:ext cx="49410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DA LÍNGUA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Sujeito simples e sujeito composto</a:t>
            </a:r>
            <a:endParaRPr lang="pt-BR" sz="2400" i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D1002C3-0088-94B7-CA47-4F7853584F5F}"/>
              </a:ext>
            </a:extLst>
          </p:cNvPr>
          <p:cNvSpPr txBox="1"/>
          <p:nvPr/>
        </p:nvSpPr>
        <p:spPr>
          <a:xfrm>
            <a:off x="5749638" y="3369765"/>
            <a:ext cx="5721926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indent="457200" algn="just"/>
            <a:r>
              <a:rPr lang="pt-BR" b="1" dirty="0">
                <a:solidFill>
                  <a:srgbClr val="2F2F2E"/>
                </a:solidFill>
              </a:rPr>
              <a:t>Sujeito simples </a:t>
            </a:r>
            <a:r>
              <a:rPr lang="pt-BR" dirty="0">
                <a:solidFill>
                  <a:srgbClr val="2F2F2E"/>
                </a:solidFill>
              </a:rPr>
              <a:t>é aquele em que o sintagma nominal tem apenas um núcleo, que pode ser substantivo ou pronome.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80FC9FB-BECF-C226-BEAE-5CB59D46B89C}"/>
              </a:ext>
            </a:extLst>
          </p:cNvPr>
          <p:cNvSpPr txBox="1"/>
          <p:nvPr/>
        </p:nvSpPr>
        <p:spPr>
          <a:xfrm>
            <a:off x="5749638" y="4560584"/>
            <a:ext cx="572192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indent="457200" algn="just"/>
            <a:r>
              <a:rPr lang="pt-BR" b="1" dirty="0">
                <a:solidFill>
                  <a:srgbClr val="2F2F2E"/>
                </a:solidFill>
              </a:rPr>
              <a:t>Sujeito composto </a:t>
            </a:r>
            <a:r>
              <a:rPr lang="pt-BR" dirty="0">
                <a:solidFill>
                  <a:srgbClr val="2F2F2E"/>
                </a:solidFill>
              </a:rPr>
              <a:t>é aquele em que o sintagma nominal apresenta mais de um núcleo.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B26EF1F-5B0E-1053-12A3-1430FA8DF644}"/>
              </a:ext>
            </a:extLst>
          </p:cNvPr>
          <p:cNvSpPr txBox="1"/>
          <p:nvPr/>
        </p:nvSpPr>
        <p:spPr>
          <a:xfrm rot="16200000">
            <a:off x="678297" y="5909178"/>
            <a:ext cx="946414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F2F2E"/>
                </a:solidFill>
              </a:rPr>
              <a:t>AGÊNCIA GETZ</a:t>
            </a:r>
            <a:endParaRPr lang="pt-BR" sz="800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74496363-6F75-3AD8-AA70-708DCC45CA1D}"/>
              </a:ext>
            </a:extLst>
          </p:cNvPr>
          <p:cNvSpPr txBox="1"/>
          <p:nvPr/>
        </p:nvSpPr>
        <p:spPr>
          <a:xfrm>
            <a:off x="5708073" y="1624948"/>
            <a:ext cx="572192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pt-BR" dirty="0">
                <a:solidFill>
                  <a:srgbClr val="2F2F2E"/>
                </a:solidFill>
              </a:rPr>
              <a:t>O sujeito e o predicado são os elementos que estruturam grande parte das orações da língua portuguesa. A posição do </a:t>
            </a:r>
            <a:r>
              <a:rPr lang="pt-BR" b="1" dirty="0">
                <a:solidFill>
                  <a:srgbClr val="2F2F2E"/>
                </a:solidFill>
              </a:rPr>
              <a:t>sujeito</a:t>
            </a:r>
            <a:r>
              <a:rPr lang="pt-BR" dirty="0">
                <a:solidFill>
                  <a:srgbClr val="2F2F2E"/>
                </a:solidFill>
              </a:rPr>
              <a:t> é preenchida, geralmente, por um termo ao qual damos o nome de </a:t>
            </a:r>
            <a:r>
              <a:rPr lang="pt-BR" b="1" dirty="0">
                <a:solidFill>
                  <a:srgbClr val="2F2F2E"/>
                </a:solidFill>
              </a:rPr>
              <a:t>sintagma nominal </a:t>
            </a:r>
            <a:r>
              <a:rPr lang="pt-BR" dirty="0">
                <a:solidFill>
                  <a:srgbClr val="2F2F2E"/>
                </a:solidFill>
              </a:rPr>
              <a:t>e o seu núcleo é um nome.</a:t>
            </a:r>
          </a:p>
        </p:txBody>
      </p:sp>
    </p:spTree>
    <p:extLst>
      <p:ext uri="{BB962C8B-B14F-4D97-AF65-F5344CB8AC3E}">
        <p14:creationId xmlns:p14="http://schemas.microsoft.com/office/powerpoint/2010/main" val="309249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AC807350-F52B-6642-6F40-52013EE14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9485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Espaço Reservado para Rodapé 3">
            <a:extLst>
              <a:ext uri="{FF2B5EF4-FFF2-40B4-BE49-F238E27FC236}">
                <a16:creationId xmlns:a16="http://schemas.microsoft.com/office/drawing/2014/main" id="{9F1BB691-E1B6-CFAC-4B1F-E0B99A7A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5" y="6492586"/>
            <a:ext cx="4114800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6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Espaço Reservado para Número de Slide 4">
            <a:extLst>
              <a:ext uri="{FF2B5EF4-FFF2-40B4-BE49-F238E27FC236}">
                <a16:creationId xmlns:a16="http://schemas.microsoft.com/office/drawing/2014/main" id="{7DAAE698-1606-47E4-0521-499DC577A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492586"/>
            <a:ext cx="2819399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7B59CC3C-F358-C44D-C2F7-D22BA12CB0B8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6" name="Rectangle 22">
              <a:extLst>
                <a:ext uri="{FF2B5EF4-FFF2-40B4-BE49-F238E27FC236}">
                  <a16:creationId xmlns:a16="http://schemas.microsoft.com/office/drawing/2014/main" id="{E3DA124F-CF84-D04A-84DD-FCA138626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4B268F02-05F1-0BB4-362E-01538ABEB4BE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6</a:t>
              </a: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970BA3B2-F5A7-DD7A-0C6A-B4C2C4E38813}"/>
              </a:ext>
            </a:extLst>
          </p:cNvPr>
          <p:cNvSpPr txBox="1"/>
          <p:nvPr/>
        </p:nvSpPr>
        <p:spPr>
          <a:xfrm>
            <a:off x="767008" y="348799"/>
            <a:ext cx="56615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DE ESCRITA E ORALIDADE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Recursos persuasivos</a:t>
            </a:r>
            <a:endParaRPr lang="pt-BR" sz="2400" i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96CEC96-64BD-42E5-B889-C75117A8AD17}"/>
              </a:ext>
            </a:extLst>
          </p:cNvPr>
          <p:cNvSpPr txBox="1"/>
          <p:nvPr/>
        </p:nvSpPr>
        <p:spPr>
          <a:xfrm>
            <a:off x="6774869" y="3721296"/>
            <a:ext cx="4738256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indent="457200" algn="just"/>
            <a:r>
              <a:rPr lang="pt-BR" b="1" dirty="0">
                <a:solidFill>
                  <a:srgbClr val="2F2F2E"/>
                </a:solidFill>
              </a:rPr>
              <a:t>Recursos persuasivos </a:t>
            </a:r>
            <a:r>
              <a:rPr lang="pt-BR" dirty="0">
                <a:solidFill>
                  <a:srgbClr val="2F2F2E"/>
                </a:solidFill>
              </a:rPr>
              <a:t>são palavras, expressões, figuras de linguagem e imagens empregadas em textos com o objetivo de convencer o leitor a fazer algo ou a aderir a uma ideia.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3777635-DE24-A70F-C976-BFF5B878756B}"/>
              </a:ext>
            </a:extLst>
          </p:cNvPr>
          <p:cNvSpPr txBox="1"/>
          <p:nvPr/>
        </p:nvSpPr>
        <p:spPr>
          <a:xfrm>
            <a:off x="6691744" y="1651705"/>
            <a:ext cx="473825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pt-BR" dirty="0">
                <a:solidFill>
                  <a:srgbClr val="2F2F2E"/>
                </a:solidFill>
              </a:rPr>
              <a:t>O artigo de opinião e as peças de propaganda são textos que tentam persuadir o leitor a aceitar um ponto de vista ou a aderir a uma ideia. Para isso, fazem uso de recursos verbais e não verbais.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EA90BEB-7CCA-6054-ADB5-85639ACEF3A5}"/>
              </a:ext>
            </a:extLst>
          </p:cNvPr>
          <p:cNvSpPr txBox="1"/>
          <p:nvPr/>
        </p:nvSpPr>
        <p:spPr>
          <a:xfrm rot="16200000">
            <a:off x="5187789" y="2647310"/>
            <a:ext cx="2107280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pt-BR" sz="800" b="0" i="0" u="none" strike="noStrike" baseline="0" dirty="0">
                <a:solidFill>
                  <a:srgbClr val="2F2F2E"/>
                </a:solidFill>
              </a:rPr>
              <a:t>MINISTÉRIO DA SAÚDE/GOVERNO FEDERAL</a:t>
            </a:r>
            <a:endParaRPr lang="pt-BR" sz="800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2823878C-731E-778F-F93D-6B187150D3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1704"/>
            <a:ext cx="6133157" cy="4647617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6406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aixaDeTexto 26">
            <a:extLst>
              <a:ext uri="{FF2B5EF4-FFF2-40B4-BE49-F238E27FC236}">
                <a16:creationId xmlns:a16="http://schemas.microsoft.com/office/drawing/2014/main" id="{8236C757-48AE-E6CB-294D-61B8051C39F7}"/>
              </a:ext>
            </a:extLst>
          </p:cNvPr>
          <p:cNvSpPr txBox="1"/>
          <p:nvPr/>
        </p:nvSpPr>
        <p:spPr>
          <a:xfrm rot="16200000">
            <a:off x="10702371" y="4757490"/>
            <a:ext cx="2107280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F2F2E"/>
                </a:solidFill>
              </a:rPr>
              <a:t>DANILO HENRIQUES/SECOM/PMU</a:t>
            </a:r>
            <a:endParaRPr lang="pt-BR" sz="800" dirty="0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CA647EB8-414F-258E-6D04-6CF7E0B0A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1703"/>
            <a:ext cx="3947719" cy="375590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B298CACB-23AA-D5E9-BD4F-8DC572E461E2}"/>
              </a:ext>
            </a:extLst>
          </p:cNvPr>
          <p:cNvSpPr txBox="1"/>
          <p:nvPr/>
        </p:nvSpPr>
        <p:spPr>
          <a:xfrm rot="16200000">
            <a:off x="2994518" y="2499099"/>
            <a:ext cx="2107280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F2F2E"/>
                </a:solidFill>
              </a:rPr>
              <a:t>MARCO CICCOLELLA/ALAMY/FOTOARENA</a:t>
            </a:r>
            <a:endParaRPr lang="pt-BR" sz="800" dirty="0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AC807350-F52B-6642-6F40-52013EE14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9485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Espaço Reservado para Rodapé 3">
            <a:extLst>
              <a:ext uri="{FF2B5EF4-FFF2-40B4-BE49-F238E27FC236}">
                <a16:creationId xmlns:a16="http://schemas.microsoft.com/office/drawing/2014/main" id="{9F1BB691-E1B6-CFAC-4B1F-E0B99A7A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5" y="6492586"/>
            <a:ext cx="4114800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6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Espaço Reservado para Número de Slide 4">
            <a:extLst>
              <a:ext uri="{FF2B5EF4-FFF2-40B4-BE49-F238E27FC236}">
                <a16:creationId xmlns:a16="http://schemas.microsoft.com/office/drawing/2014/main" id="{7DAAE698-1606-47E4-0521-499DC577A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492586"/>
            <a:ext cx="2819399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7B59CC3C-F358-C44D-C2F7-D22BA12CB0B8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6" name="Rectangle 22">
              <a:extLst>
                <a:ext uri="{FF2B5EF4-FFF2-40B4-BE49-F238E27FC236}">
                  <a16:creationId xmlns:a16="http://schemas.microsoft.com/office/drawing/2014/main" id="{E3DA124F-CF84-D04A-84DD-FCA138626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4B268F02-05F1-0BB4-362E-01538ABEB4BE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6</a:t>
              </a: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E596FC31-0785-0544-0435-E40477FFF55B}"/>
              </a:ext>
            </a:extLst>
          </p:cNvPr>
          <p:cNvSpPr txBox="1"/>
          <p:nvPr/>
        </p:nvSpPr>
        <p:spPr>
          <a:xfrm>
            <a:off x="767009" y="348799"/>
            <a:ext cx="48163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OUTRAS LINGUAGENS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A </a:t>
            </a:r>
            <a:r>
              <a:rPr lang="pt-BR" sz="2400" i="1" dirty="0">
                <a:solidFill>
                  <a:schemeClr val="tx2"/>
                </a:solidFill>
                <a:latin typeface="+mj-lt"/>
              </a:rPr>
              <a:t>bike</a:t>
            </a:r>
            <a:r>
              <a:rPr lang="pt-BR" sz="2400" dirty="0">
                <a:solidFill>
                  <a:schemeClr val="tx2"/>
                </a:solidFill>
                <a:latin typeface="+mj-lt"/>
              </a:rPr>
              <a:t>  além do transporte</a:t>
            </a:r>
            <a:endParaRPr lang="pt-BR" sz="2400" i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8" name="Balão de Fala: Retângulo 17">
            <a:extLst>
              <a:ext uri="{FF2B5EF4-FFF2-40B4-BE49-F238E27FC236}">
                <a16:creationId xmlns:a16="http://schemas.microsoft.com/office/drawing/2014/main" id="{09843BB4-12DB-1518-D443-D895855DFC9C}"/>
              </a:ext>
            </a:extLst>
          </p:cNvPr>
          <p:cNvSpPr/>
          <p:nvPr/>
        </p:nvSpPr>
        <p:spPr>
          <a:xfrm>
            <a:off x="6393873" y="420168"/>
            <a:ext cx="4433455" cy="811367"/>
          </a:xfrm>
          <a:prstGeom prst="wedgeRectCallout">
            <a:avLst>
              <a:gd name="adj1" fmla="val -59032"/>
              <a:gd name="adj2" fmla="val 34790"/>
            </a:avLst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2F2F2E"/>
                </a:solidFill>
              </a:rPr>
              <a:t>A bicicleta é utilizada também em práticas esportivas e de lazer.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BB83CE9A-9E55-7630-E69D-235D8398A5E7}"/>
              </a:ext>
            </a:extLst>
          </p:cNvPr>
          <p:cNvSpPr txBox="1"/>
          <p:nvPr/>
        </p:nvSpPr>
        <p:spPr>
          <a:xfrm>
            <a:off x="834042" y="5407607"/>
            <a:ext cx="3113677" cy="10575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 anchor="b">
            <a:spAutoFit/>
          </a:bodyPr>
          <a:lstStyle/>
          <a:p>
            <a:r>
              <a:rPr lang="pt-BR" sz="1600" dirty="0">
                <a:solidFill>
                  <a:srgbClr val="2F2F2E"/>
                </a:solidFill>
              </a:rPr>
              <a:t>Atleta italiano Alex Zanardi durante final de corrida de </a:t>
            </a:r>
            <a:r>
              <a:rPr lang="pt-BR" sz="1600" i="1" dirty="0" err="1">
                <a:solidFill>
                  <a:srgbClr val="2F2F2E"/>
                </a:solidFill>
              </a:rPr>
              <a:t>handbike</a:t>
            </a:r>
            <a:r>
              <a:rPr lang="pt-BR" sz="1600" dirty="0">
                <a:solidFill>
                  <a:srgbClr val="2F2F2E"/>
                </a:solidFill>
              </a:rPr>
              <a:t> nos jogos paralímpicos, no Rio de Janeiro (RJ). Fotografia de 2016.</a:t>
            </a:r>
            <a:endParaRPr lang="pt-BR" sz="1600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7E62B26A-0A8A-CD5B-4891-4386670CB88F}"/>
              </a:ext>
            </a:extLst>
          </p:cNvPr>
          <p:cNvSpPr txBox="1"/>
          <p:nvPr/>
        </p:nvSpPr>
        <p:spPr>
          <a:xfrm>
            <a:off x="6273604" y="5872686"/>
            <a:ext cx="5156396" cy="56514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 anchor="b">
            <a:spAutoFit/>
          </a:bodyPr>
          <a:lstStyle/>
          <a:p>
            <a:pPr algn="r"/>
            <a:r>
              <a:rPr lang="pt-BR" sz="1600" dirty="0">
                <a:solidFill>
                  <a:srgbClr val="2F2F2E"/>
                </a:solidFill>
              </a:rPr>
              <a:t>Pessoas utilizando bicicletas em momentos de lazer, no parque do Sabiá, em Uberlândia (MG). Fotografia de 2022.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F9DB8CEB-423B-48F7-E95F-B7AB8E119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967" y="1651703"/>
            <a:ext cx="6581536" cy="423403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4319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AC807350-F52B-6642-6F40-52013EE14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9485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Espaço Reservado para Rodapé 3">
            <a:extLst>
              <a:ext uri="{FF2B5EF4-FFF2-40B4-BE49-F238E27FC236}">
                <a16:creationId xmlns:a16="http://schemas.microsoft.com/office/drawing/2014/main" id="{9F1BB691-E1B6-CFAC-4B1F-E0B99A7A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5" y="6492586"/>
            <a:ext cx="4114800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6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Espaço Reservado para Número de Slide 4">
            <a:extLst>
              <a:ext uri="{FF2B5EF4-FFF2-40B4-BE49-F238E27FC236}">
                <a16:creationId xmlns:a16="http://schemas.microsoft.com/office/drawing/2014/main" id="{7DAAE698-1606-47E4-0521-499DC577A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492586"/>
            <a:ext cx="2819399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DF574C-EE4F-E8BD-8985-54BE4D939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382385"/>
            <a:ext cx="6633276" cy="913270"/>
          </a:xfrm>
        </p:spPr>
        <p:txBody>
          <a:bodyPr>
            <a:normAutofit/>
          </a:bodyPr>
          <a:lstStyle/>
          <a:p>
            <a:r>
              <a:rPr lang="pt-BR" sz="5000" dirty="0"/>
              <a:t>MÓDULO 6</a:t>
            </a:r>
          </a:p>
        </p:txBody>
      </p:sp>
      <p:graphicFrame>
        <p:nvGraphicFramePr>
          <p:cNvPr id="3" name="Espaço Reservado para Conteúdo 2">
            <a:extLst>
              <a:ext uri="{FF2B5EF4-FFF2-40B4-BE49-F238E27FC236}">
                <a16:creationId xmlns:a16="http://schemas.microsoft.com/office/drawing/2014/main" id="{61873157-B2B5-D4BB-1ADA-B1142536C6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5909808"/>
              </p:ext>
            </p:extLst>
          </p:nvPr>
        </p:nvGraphicFramePr>
        <p:xfrm>
          <a:off x="765050" y="1678040"/>
          <a:ext cx="10664949" cy="4549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2069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Desenho de personagem&#10;&#10;Descrição gerada automaticamente com confiança média">
            <a:extLst>
              <a:ext uri="{FF2B5EF4-FFF2-40B4-BE49-F238E27FC236}">
                <a16:creationId xmlns:a16="http://schemas.microsoft.com/office/drawing/2014/main" id="{4E6FE165-F9CD-8A93-1704-F9CDA045B9B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49327"/>
          </a:xfrm>
          <a:prstGeom prst="rect">
            <a:avLst/>
          </a:prstGeom>
        </p:spPr>
      </p:pic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AC807350-F52B-6642-6F40-52013EE14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9485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Espaço Reservado para Rodapé 3">
            <a:extLst>
              <a:ext uri="{FF2B5EF4-FFF2-40B4-BE49-F238E27FC236}">
                <a16:creationId xmlns:a16="http://schemas.microsoft.com/office/drawing/2014/main" id="{9F1BB691-E1B6-CFAC-4B1F-E0B99A7A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5" y="6492586"/>
            <a:ext cx="4114800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6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Espaço Reservado para Número de Slide 4">
            <a:extLst>
              <a:ext uri="{FF2B5EF4-FFF2-40B4-BE49-F238E27FC236}">
                <a16:creationId xmlns:a16="http://schemas.microsoft.com/office/drawing/2014/main" id="{7DAAE698-1606-47E4-0521-499DC577A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492586"/>
            <a:ext cx="2819399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7B59CC3C-F358-C44D-C2F7-D22BA12CB0B8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6" name="Rectangle 22">
              <a:extLst>
                <a:ext uri="{FF2B5EF4-FFF2-40B4-BE49-F238E27FC236}">
                  <a16:creationId xmlns:a16="http://schemas.microsoft.com/office/drawing/2014/main" id="{E3DA124F-CF84-D04A-84DD-FCA138626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4B268F02-05F1-0BB4-362E-01538ABEB4BE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6</a:t>
              </a:r>
            </a:p>
          </p:txBody>
        </p:sp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D193C65-591C-99C0-32F8-8FF89EE25544}"/>
              </a:ext>
            </a:extLst>
          </p:cNvPr>
          <p:cNvSpPr txBox="1"/>
          <p:nvPr/>
        </p:nvSpPr>
        <p:spPr>
          <a:xfrm>
            <a:off x="2041059" y="90776"/>
            <a:ext cx="7979241" cy="318924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solidFill>
              <a:schemeClr val="accent1"/>
            </a:solidFill>
          </a:ln>
          <a:effectLst/>
        </p:spPr>
        <p:txBody>
          <a:bodyPr wrap="square" lIns="0" tIns="36000" rIns="0" bIns="36000" anchor="b">
            <a:spAutoFit/>
          </a:bodyPr>
          <a:lstStyle/>
          <a:p>
            <a:pPr marL="108000" algn="l"/>
            <a:r>
              <a:rPr lang="pt-BR" sz="1600" dirty="0">
                <a:solidFill>
                  <a:srgbClr val="2F2F2E"/>
                </a:solidFill>
              </a:rPr>
              <a:t>FLORIO, Martín Lucas. </a:t>
            </a:r>
            <a:r>
              <a:rPr lang="pt-BR" sz="1600" b="1" dirty="0">
                <a:solidFill>
                  <a:srgbClr val="2F2F2E"/>
                </a:solidFill>
              </a:rPr>
              <a:t>Passeio por General Guido</a:t>
            </a:r>
            <a:r>
              <a:rPr lang="pt-BR" sz="1600" dirty="0">
                <a:solidFill>
                  <a:srgbClr val="2F2F2E"/>
                </a:solidFill>
              </a:rPr>
              <a:t>. 2013. Grafite. Buenos Aires, Argentina.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0D755E5-BD86-EEBA-E28E-96C0225C87F4}"/>
              </a:ext>
            </a:extLst>
          </p:cNvPr>
          <p:cNvSpPr txBox="1"/>
          <p:nvPr/>
        </p:nvSpPr>
        <p:spPr>
          <a:xfrm rot="16200000">
            <a:off x="-1088430" y="1566660"/>
            <a:ext cx="2560141" cy="24622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pt-BR" sz="800" b="0" i="0" u="none" strike="noStrike" baseline="0" dirty="0">
                <a:solidFill>
                  <a:srgbClr val="2F2F2E"/>
                </a:solidFill>
              </a:rPr>
              <a:t>FLORIO, MARTÍN LUCAS. PASEO POR GENERAL GUIDO. 2013. GRAFITE. BUENOS AIRES, ARGENTINA.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3752248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AC807350-F52B-6642-6F40-52013EE14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9485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Espaço Reservado para Rodapé 3">
            <a:extLst>
              <a:ext uri="{FF2B5EF4-FFF2-40B4-BE49-F238E27FC236}">
                <a16:creationId xmlns:a16="http://schemas.microsoft.com/office/drawing/2014/main" id="{9F1BB691-E1B6-CFAC-4B1F-E0B99A7A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5" y="6492586"/>
            <a:ext cx="4114800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6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Espaço Reservado para Número de Slide 4">
            <a:extLst>
              <a:ext uri="{FF2B5EF4-FFF2-40B4-BE49-F238E27FC236}">
                <a16:creationId xmlns:a16="http://schemas.microsoft.com/office/drawing/2014/main" id="{7DAAE698-1606-47E4-0521-499DC577A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492586"/>
            <a:ext cx="2819399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7B59CC3C-F358-C44D-C2F7-D22BA12CB0B8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6" name="Rectangle 22">
              <a:extLst>
                <a:ext uri="{FF2B5EF4-FFF2-40B4-BE49-F238E27FC236}">
                  <a16:creationId xmlns:a16="http://schemas.microsoft.com/office/drawing/2014/main" id="{E3DA124F-CF84-D04A-84DD-FCA138626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4B268F02-05F1-0BB4-362E-01538ABEB4BE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6</a:t>
              </a: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66A4A3-D7D2-68B2-8B0E-BEFCA9D925A8}"/>
              </a:ext>
            </a:extLst>
          </p:cNvPr>
          <p:cNvSpPr txBox="1"/>
          <p:nvPr/>
        </p:nvSpPr>
        <p:spPr>
          <a:xfrm>
            <a:off x="767008" y="348799"/>
            <a:ext cx="37963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DO TEXTO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Artigo de opinião</a:t>
            </a:r>
            <a:endParaRPr lang="pt-BR" sz="2400" i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A86DCD1-F608-2963-D7A1-E9785B32E09D}"/>
              </a:ext>
            </a:extLst>
          </p:cNvPr>
          <p:cNvSpPr txBox="1"/>
          <p:nvPr/>
        </p:nvSpPr>
        <p:spPr>
          <a:xfrm>
            <a:off x="767008" y="1651705"/>
            <a:ext cx="105681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indent="457200" algn="just"/>
            <a:r>
              <a:rPr lang="pt-BR" dirty="0">
                <a:solidFill>
                  <a:srgbClr val="2F2F2E"/>
                </a:solidFill>
              </a:rPr>
              <a:t>O </a:t>
            </a:r>
            <a:r>
              <a:rPr lang="pt-BR" b="1" dirty="0">
                <a:solidFill>
                  <a:srgbClr val="2F2F2E"/>
                </a:solidFill>
              </a:rPr>
              <a:t>artigo de opinião </a:t>
            </a:r>
            <a:r>
              <a:rPr lang="pt-BR" dirty="0">
                <a:solidFill>
                  <a:srgbClr val="2F2F2E"/>
                </a:solidFill>
              </a:rPr>
              <a:t>é um texto do campo jornalístico-midiático e, por isso, circula em jornais e revistas impressos ou digitais. O objetivo principal do autor desse texto é defender determinado ponto de vista sobre um assunto de interesse geral da sociedade. Por isso, geralmente, o articulista é um profissional ou especialista da área, o que garante confiabilidade às informações apresentadas no texto.</a:t>
            </a:r>
          </a:p>
        </p:txBody>
      </p:sp>
      <p:sp>
        <p:nvSpPr>
          <p:cNvPr id="12" name="Balão de Fala: Retângulo 11">
            <a:extLst>
              <a:ext uri="{FF2B5EF4-FFF2-40B4-BE49-F238E27FC236}">
                <a16:creationId xmlns:a16="http://schemas.microsoft.com/office/drawing/2014/main" id="{31E6D9FC-A31D-3C52-5523-49EBC6201654}"/>
              </a:ext>
            </a:extLst>
          </p:cNvPr>
          <p:cNvSpPr/>
          <p:nvPr/>
        </p:nvSpPr>
        <p:spPr>
          <a:xfrm>
            <a:off x="767008" y="4545505"/>
            <a:ext cx="2087029" cy="1053583"/>
          </a:xfrm>
          <a:prstGeom prst="wedgeRectCallout">
            <a:avLst>
              <a:gd name="adj1" fmla="val 5287"/>
              <a:gd name="adj2" fmla="val -78566"/>
            </a:avLst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2F2F2E"/>
                </a:solidFill>
              </a:rPr>
              <a:t>Prova concreta</a:t>
            </a:r>
            <a:r>
              <a:rPr lang="pt-BR" dirty="0">
                <a:solidFill>
                  <a:srgbClr val="2F2F2E"/>
                </a:solidFill>
              </a:rPr>
              <a:t>: apresentação de dados.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3E978D3-98D5-4A83-D6EB-D5EB8FCA9DAB}"/>
              </a:ext>
            </a:extLst>
          </p:cNvPr>
          <p:cNvSpPr txBox="1"/>
          <p:nvPr/>
        </p:nvSpPr>
        <p:spPr>
          <a:xfrm>
            <a:off x="811945" y="3041193"/>
            <a:ext cx="10568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pt-BR" dirty="0">
                <a:solidFill>
                  <a:srgbClr val="2F2F2E"/>
                </a:solidFill>
              </a:rPr>
              <a:t>No artigo de opinião, o autor apoia-se no uso de diferentes </a:t>
            </a:r>
            <a:r>
              <a:rPr lang="pt-BR" b="1" dirty="0">
                <a:solidFill>
                  <a:srgbClr val="2F2F2E"/>
                </a:solidFill>
              </a:rPr>
              <a:t>tipos de argumento </a:t>
            </a:r>
            <a:r>
              <a:rPr lang="pt-BR" dirty="0">
                <a:solidFill>
                  <a:srgbClr val="2F2F2E"/>
                </a:solidFill>
              </a:rPr>
              <a:t>para defender seu ponto de vista.</a:t>
            </a:r>
          </a:p>
        </p:txBody>
      </p:sp>
      <p:sp>
        <p:nvSpPr>
          <p:cNvPr id="14" name="Balão de Fala: Retângulo 13">
            <a:extLst>
              <a:ext uri="{FF2B5EF4-FFF2-40B4-BE49-F238E27FC236}">
                <a16:creationId xmlns:a16="http://schemas.microsoft.com/office/drawing/2014/main" id="{3AA75168-5FF1-F1B2-D4F4-CE36D77EB84C}"/>
              </a:ext>
            </a:extLst>
          </p:cNvPr>
          <p:cNvSpPr/>
          <p:nvPr/>
        </p:nvSpPr>
        <p:spPr>
          <a:xfrm>
            <a:off x="3166515" y="4222156"/>
            <a:ext cx="2785127" cy="1700282"/>
          </a:xfrm>
          <a:prstGeom prst="wedgeRectCallout">
            <a:avLst>
              <a:gd name="adj1" fmla="val -38866"/>
              <a:gd name="adj2" fmla="val -67865"/>
            </a:avLst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2F2F2E"/>
                </a:solidFill>
              </a:rPr>
              <a:t>Argumento de autoridade</a:t>
            </a:r>
            <a:r>
              <a:rPr lang="pt-BR" dirty="0">
                <a:solidFill>
                  <a:srgbClr val="2F2F2E"/>
                </a:solidFill>
              </a:rPr>
              <a:t>: citação de especialistas ou referência a órgãos reconhecidos ou a dados de pesquisa.</a:t>
            </a:r>
          </a:p>
        </p:txBody>
      </p:sp>
      <p:sp>
        <p:nvSpPr>
          <p:cNvPr id="15" name="Balão de Fala: Retângulo 14">
            <a:extLst>
              <a:ext uri="{FF2B5EF4-FFF2-40B4-BE49-F238E27FC236}">
                <a16:creationId xmlns:a16="http://schemas.microsoft.com/office/drawing/2014/main" id="{7872F16D-F566-8464-8613-F065343B917D}"/>
              </a:ext>
            </a:extLst>
          </p:cNvPr>
          <p:cNvSpPr/>
          <p:nvPr/>
        </p:nvSpPr>
        <p:spPr>
          <a:xfrm>
            <a:off x="6264121" y="4120574"/>
            <a:ext cx="2533515" cy="1903447"/>
          </a:xfrm>
          <a:prstGeom prst="wedgeRectCallout">
            <a:avLst>
              <a:gd name="adj1" fmla="val -37418"/>
              <a:gd name="adj2" fmla="val -68680"/>
            </a:avLst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2F2F2E"/>
                </a:solidFill>
              </a:rPr>
              <a:t>Causa e consequência</a:t>
            </a:r>
            <a:r>
              <a:rPr lang="pt-BR" dirty="0">
                <a:solidFill>
                  <a:srgbClr val="2F2F2E"/>
                </a:solidFill>
              </a:rPr>
              <a:t>: apresentação das causas (os motivos) e/ou das consequências (os efeitos) de algo.</a:t>
            </a:r>
          </a:p>
        </p:txBody>
      </p:sp>
      <p:sp>
        <p:nvSpPr>
          <p:cNvPr id="16" name="Balão de Fala: Retângulo 15">
            <a:extLst>
              <a:ext uri="{FF2B5EF4-FFF2-40B4-BE49-F238E27FC236}">
                <a16:creationId xmlns:a16="http://schemas.microsoft.com/office/drawing/2014/main" id="{E743E900-1AAA-E1AE-6DE6-12A29EEB56C5}"/>
              </a:ext>
            </a:extLst>
          </p:cNvPr>
          <p:cNvSpPr/>
          <p:nvPr/>
        </p:nvSpPr>
        <p:spPr>
          <a:xfrm>
            <a:off x="9110115" y="4063326"/>
            <a:ext cx="2224993" cy="2019327"/>
          </a:xfrm>
          <a:prstGeom prst="wedgeRectCallout">
            <a:avLst>
              <a:gd name="adj1" fmla="val -45839"/>
              <a:gd name="adj2" fmla="val -62247"/>
            </a:avLst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2F2F2E"/>
                </a:solidFill>
              </a:rPr>
              <a:t>Exemplificação</a:t>
            </a:r>
            <a:r>
              <a:rPr lang="pt-BR" dirty="0">
                <a:solidFill>
                  <a:srgbClr val="2F2F2E"/>
                </a:solidFill>
              </a:rPr>
              <a:t>: apresentação de um fato ou exemplo concreto para comprovar o que se afirma.</a:t>
            </a:r>
          </a:p>
        </p:txBody>
      </p:sp>
    </p:spTree>
    <p:extLst>
      <p:ext uri="{BB962C8B-B14F-4D97-AF65-F5344CB8AC3E}">
        <p14:creationId xmlns:p14="http://schemas.microsoft.com/office/powerpoint/2010/main" val="2297267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AC807350-F52B-6642-6F40-52013EE14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9485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Espaço Reservado para Rodapé 3">
            <a:extLst>
              <a:ext uri="{FF2B5EF4-FFF2-40B4-BE49-F238E27FC236}">
                <a16:creationId xmlns:a16="http://schemas.microsoft.com/office/drawing/2014/main" id="{9F1BB691-E1B6-CFAC-4B1F-E0B99A7A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5" y="6492586"/>
            <a:ext cx="4114800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6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Espaço Reservado para Número de Slide 4">
            <a:extLst>
              <a:ext uri="{FF2B5EF4-FFF2-40B4-BE49-F238E27FC236}">
                <a16:creationId xmlns:a16="http://schemas.microsoft.com/office/drawing/2014/main" id="{7DAAE698-1606-47E4-0521-499DC577A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492586"/>
            <a:ext cx="2819399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7B59CC3C-F358-C44D-C2F7-D22BA12CB0B8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6" name="Rectangle 22">
              <a:extLst>
                <a:ext uri="{FF2B5EF4-FFF2-40B4-BE49-F238E27FC236}">
                  <a16:creationId xmlns:a16="http://schemas.microsoft.com/office/drawing/2014/main" id="{E3DA124F-CF84-D04A-84DD-FCA138626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4B268F02-05F1-0BB4-362E-01538ABEB4BE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6</a:t>
              </a:r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29A87DE3-C842-7144-DF8E-9D135602DCD2}"/>
              </a:ext>
            </a:extLst>
          </p:cNvPr>
          <p:cNvSpPr txBox="1"/>
          <p:nvPr/>
        </p:nvSpPr>
        <p:spPr>
          <a:xfrm>
            <a:off x="767008" y="348799"/>
            <a:ext cx="37963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DO TEXTO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Artigo de opinião</a:t>
            </a:r>
            <a:endParaRPr lang="pt-BR" sz="2400" i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E879458-F9A6-1628-8533-E17E6C5D96EA}"/>
              </a:ext>
            </a:extLst>
          </p:cNvPr>
          <p:cNvSpPr txBox="1"/>
          <p:nvPr/>
        </p:nvSpPr>
        <p:spPr>
          <a:xfrm>
            <a:off x="767008" y="1651705"/>
            <a:ext cx="1066299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indent="457200" algn="just"/>
            <a:r>
              <a:rPr lang="pt-BR" dirty="0">
                <a:solidFill>
                  <a:srgbClr val="2F2F2E"/>
                </a:solidFill>
              </a:rPr>
              <a:t>O </a:t>
            </a:r>
            <a:r>
              <a:rPr lang="pt-BR" b="1" dirty="0">
                <a:solidFill>
                  <a:srgbClr val="2F2F2E"/>
                </a:solidFill>
              </a:rPr>
              <a:t>artigo de opinião </a:t>
            </a:r>
            <a:r>
              <a:rPr lang="pt-BR" dirty="0">
                <a:solidFill>
                  <a:srgbClr val="2F2F2E"/>
                </a:solidFill>
              </a:rPr>
              <a:t>busca a concordância do leitor por meio do uso de variados recursos, como a interlocução direta, instigando o leitor a pensar e a refletir sobre o que o articulista defende.</a:t>
            </a:r>
          </a:p>
        </p:txBody>
      </p:sp>
      <p:sp>
        <p:nvSpPr>
          <p:cNvPr id="14" name="Balão de Fala: Retângulo 13">
            <a:extLst>
              <a:ext uri="{FF2B5EF4-FFF2-40B4-BE49-F238E27FC236}">
                <a16:creationId xmlns:a16="http://schemas.microsoft.com/office/drawing/2014/main" id="{B06E8AA9-8783-B762-B04B-FFD42EC69227}"/>
              </a:ext>
            </a:extLst>
          </p:cNvPr>
          <p:cNvSpPr/>
          <p:nvPr/>
        </p:nvSpPr>
        <p:spPr>
          <a:xfrm>
            <a:off x="2446116" y="2859683"/>
            <a:ext cx="6885709" cy="1700282"/>
          </a:xfrm>
          <a:prstGeom prst="wedgeRectCallout">
            <a:avLst>
              <a:gd name="adj1" fmla="val -21160"/>
              <a:gd name="adj2" fmla="val 64954"/>
            </a:avLst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2F2F2E"/>
                </a:solidFill>
              </a:rPr>
              <a:t>No </a:t>
            </a:r>
            <a:r>
              <a:rPr lang="pt-BR" b="1" dirty="0">
                <a:solidFill>
                  <a:srgbClr val="2F2F2E"/>
                </a:solidFill>
              </a:rPr>
              <a:t>artigo de opinião</a:t>
            </a:r>
            <a:r>
              <a:rPr lang="pt-BR" dirty="0">
                <a:solidFill>
                  <a:srgbClr val="2F2F2E"/>
                </a:solidFill>
              </a:rPr>
              <a:t>, o uso da 1</a:t>
            </a:r>
            <a:r>
              <a:rPr lang="pt-BR" u="sng" baseline="30000" dirty="0">
                <a:solidFill>
                  <a:srgbClr val="2F2F2E"/>
                </a:solidFill>
              </a:rPr>
              <a:t>a</a:t>
            </a:r>
            <a:r>
              <a:rPr lang="pt-BR" dirty="0">
                <a:solidFill>
                  <a:srgbClr val="2F2F2E"/>
                </a:solidFill>
              </a:rPr>
              <a:t> pessoa do plural funciona como estratégia persuasiva ao aproximar autor e leitor, sugerindo que ambos partilham das mesmas ideias. O posicionamento do autor é demonstrado pela escolha do vocabulário e pelo emprego de determinadas classes de palavras, como adjetivo e verbo.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A10397B-F9E5-397D-C6D4-39A5A33F7C0A}"/>
              </a:ext>
            </a:extLst>
          </p:cNvPr>
          <p:cNvSpPr txBox="1"/>
          <p:nvPr/>
        </p:nvSpPr>
        <p:spPr>
          <a:xfrm>
            <a:off x="764499" y="4909045"/>
            <a:ext cx="1066299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indent="457200" algn="just"/>
            <a:r>
              <a:rPr lang="pt-BR" dirty="0">
                <a:solidFill>
                  <a:srgbClr val="2F2F2E"/>
                </a:solidFill>
              </a:rPr>
              <a:t>No </a:t>
            </a:r>
            <a:r>
              <a:rPr lang="pt-BR" b="1" dirty="0">
                <a:solidFill>
                  <a:srgbClr val="2F2F2E"/>
                </a:solidFill>
              </a:rPr>
              <a:t>artigo de opinião</a:t>
            </a:r>
            <a:r>
              <a:rPr lang="pt-BR" dirty="0">
                <a:solidFill>
                  <a:srgbClr val="2F2F2E"/>
                </a:solidFill>
              </a:rPr>
              <a:t>, há sempre a presença de argumentos. São eles que validam o ponto de vista defendido pelo articulista. O posicionamento do autor é demonstrado pela escolha do vocabulário e pelo emprego de algumas classes de palavras, como adjetivos e verbos. O artigo de opinião geralmente é escrito em 3</a:t>
            </a:r>
            <a:r>
              <a:rPr lang="pt-BR" u="sng" baseline="30000" dirty="0">
                <a:solidFill>
                  <a:srgbClr val="2F2F2E"/>
                </a:solidFill>
              </a:rPr>
              <a:t>a</a:t>
            </a:r>
            <a:r>
              <a:rPr lang="pt-BR" dirty="0">
                <a:solidFill>
                  <a:srgbClr val="2F2F2E"/>
                </a:solidFill>
              </a:rPr>
              <a:t> pessoa, mas, dependendo da intenção do articulista, pode-se fazer uso da 1</a:t>
            </a:r>
            <a:r>
              <a:rPr lang="pt-BR" u="sng" baseline="30000" dirty="0">
                <a:solidFill>
                  <a:srgbClr val="2F2F2E"/>
                </a:solidFill>
              </a:rPr>
              <a:t>a</a:t>
            </a:r>
            <a:r>
              <a:rPr lang="pt-BR" dirty="0">
                <a:solidFill>
                  <a:srgbClr val="2F2F2E"/>
                </a:solidFill>
              </a:rPr>
              <a:t> pessoa.</a:t>
            </a:r>
          </a:p>
        </p:txBody>
      </p:sp>
    </p:spTree>
    <p:extLst>
      <p:ext uri="{BB962C8B-B14F-4D97-AF65-F5344CB8AC3E}">
        <p14:creationId xmlns:p14="http://schemas.microsoft.com/office/powerpoint/2010/main" val="474756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 descr="Homem andando de bicicleta&#10;&#10;Descrição gerada automaticamente">
            <a:extLst>
              <a:ext uri="{FF2B5EF4-FFF2-40B4-BE49-F238E27FC236}">
                <a16:creationId xmlns:a16="http://schemas.microsoft.com/office/drawing/2014/main" id="{48240A4B-3DAE-3FE7-90D0-9BC2C9F4E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1520469"/>
            <a:ext cx="4932223" cy="493222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AC807350-F52B-6642-6F40-52013EE14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9485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Espaço Reservado para Rodapé 3">
            <a:extLst>
              <a:ext uri="{FF2B5EF4-FFF2-40B4-BE49-F238E27FC236}">
                <a16:creationId xmlns:a16="http://schemas.microsoft.com/office/drawing/2014/main" id="{9F1BB691-E1B6-CFAC-4B1F-E0B99A7A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5" y="6492586"/>
            <a:ext cx="4114800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6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Espaço Reservado para Número de Slide 4">
            <a:extLst>
              <a:ext uri="{FF2B5EF4-FFF2-40B4-BE49-F238E27FC236}">
                <a16:creationId xmlns:a16="http://schemas.microsoft.com/office/drawing/2014/main" id="{7DAAE698-1606-47E4-0521-499DC577A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492586"/>
            <a:ext cx="2819399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7B59CC3C-F358-C44D-C2F7-D22BA12CB0B8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6" name="Rectangle 22">
              <a:extLst>
                <a:ext uri="{FF2B5EF4-FFF2-40B4-BE49-F238E27FC236}">
                  <a16:creationId xmlns:a16="http://schemas.microsoft.com/office/drawing/2014/main" id="{E3DA124F-CF84-D04A-84DD-FCA138626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4B268F02-05F1-0BB4-362E-01538ABEB4BE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6</a:t>
              </a:r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FCF7AFFE-4915-F339-7C26-8155EDBCE3FA}"/>
              </a:ext>
            </a:extLst>
          </p:cNvPr>
          <p:cNvSpPr txBox="1"/>
          <p:nvPr/>
        </p:nvSpPr>
        <p:spPr>
          <a:xfrm>
            <a:off x="886691" y="348799"/>
            <a:ext cx="426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DO TEXTO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Artigo de opinião e entrevista</a:t>
            </a:r>
            <a:endParaRPr lang="pt-BR" sz="2400" i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3F888EE-0530-7CFE-10A9-80385D9B8196}"/>
              </a:ext>
            </a:extLst>
          </p:cNvPr>
          <p:cNvSpPr txBox="1"/>
          <p:nvPr/>
        </p:nvSpPr>
        <p:spPr>
          <a:xfrm rot="16200000">
            <a:off x="4549016" y="1932120"/>
            <a:ext cx="946414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pt-BR" sz="800" b="0" i="0" u="none" strike="noStrike" baseline="0" dirty="0">
                <a:solidFill>
                  <a:srgbClr val="2F2F2E"/>
                </a:solidFill>
              </a:rPr>
              <a:t>ACERVO PESSOAL</a:t>
            </a:r>
            <a:endParaRPr lang="pt-BR" sz="800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40D1C9B-2C8B-AB69-2ADF-373ABE830BA3}"/>
              </a:ext>
            </a:extLst>
          </p:cNvPr>
          <p:cNvSpPr txBox="1"/>
          <p:nvPr/>
        </p:nvSpPr>
        <p:spPr>
          <a:xfrm>
            <a:off x="6096000" y="1866718"/>
            <a:ext cx="53340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indent="457200" algn="just"/>
            <a:r>
              <a:rPr lang="pt-BR" dirty="0">
                <a:solidFill>
                  <a:srgbClr val="2F2F2E"/>
                </a:solidFill>
              </a:rPr>
              <a:t>Na </a:t>
            </a:r>
            <a:r>
              <a:rPr lang="pt-BR" b="1" dirty="0">
                <a:solidFill>
                  <a:srgbClr val="2F2F2E"/>
                </a:solidFill>
              </a:rPr>
              <a:t>entrevista</a:t>
            </a:r>
            <a:r>
              <a:rPr lang="pt-BR" dirty="0">
                <a:solidFill>
                  <a:srgbClr val="2F2F2E"/>
                </a:solidFill>
              </a:rPr>
              <a:t>, um entrevistador faz perguntas à pessoa entrevistada com o objetivo de colher informações, opiniões, experiências pessoais e profissionais a respeito dela.</a:t>
            </a:r>
          </a:p>
        </p:txBody>
      </p:sp>
      <p:sp>
        <p:nvSpPr>
          <p:cNvPr id="19" name="Balão de Fala: Retângulo 18">
            <a:extLst>
              <a:ext uri="{FF2B5EF4-FFF2-40B4-BE49-F238E27FC236}">
                <a16:creationId xmlns:a16="http://schemas.microsoft.com/office/drawing/2014/main" id="{2C2AB183-2106-DADE-D268-A0574299B305}"/>
              </a:ext>
            </a:extLst>
          </p:cNvPr>
          <p:cNvSpPr/>
          <p:nvPr/>
        </p:nvSpPr>
        <p:spPr>
          <a:xfrm>
            <a:off x="7370436" y="3721026"/>
            <a:ext cx="2785127" cy="1700282"/>
          </a:xfrm>
          <a:prstGeom prst="wedgeRectCallout">
            <a:avLst>
              <a:gd name="adj1" fmla="val -38866"/>
              <a:gd name="adj2" fmla="val -67865"/>
            </a:avLst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2F2F2E"/>
                </a:solidFill>
              </a:rPr>
              <a:t>A entrevista geralmente é composta de título, apresentação, perguntas e respostas.</a:t>
            </a:r>
          </a:p>
        </p:txBody>
      </p:sp>
    </p:spTree>
    <p:extLst>
      <p:ext uri="{BB962C8B-B14F-4D97-AF65-F5344CB8AC3E}">
        <p14:creationId xmlns:p14="http://schemas.microsoft.com/office/powerpoint/2010/main" val="853956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AC807350-F52B-6642-6F40-52013EE14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9485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Espaço Reservado para Rodapé 3">
            <a:extLst>
              <a:ext uri="{FF2B5EF4-FFF2-40B4-BE49-F238E27FC236}">
                <a16:creationId xmlns:a16="http://schemas.microsoft.com/office/drawing/2014/main" id="{9F1BB691-E1B6-CFAC-4B1F-E0B99A7A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5" y="6492586"/>
            <a:ext cx="4114800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6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Espaço Reservado para Número de Slide 4">
            <a:extLst>
              <a:ext uri="{FF2B5EF4-FFF2-40B4-BE49-F238E27FC236}">
                <a16:creationId xmlns:a16="http://schemas.microsoft.com/office/drawing/2014/main" id="{7DAAE698-1606-47E4-0521-499DC577A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492586"/>
            <a:ext cx="2819399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7B59CC3C-F358-C44D-C2F7-D22BA12CB0B8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6" name="Rectangle 22">
              <a:extLst>
                <a:ext uri="{FF2B5EF4-FFF2-40B4-BE49-F238E27FC236}">
                  <a16:creationId xmlns:a16="http://schemas.microsoft.com/office/drawing/2014/main" id="{E3DA124F-CF84-D04A-84DD-FCA138626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4B268F02-05F1-0BB4-362E-01538ABEB4BE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6</a:t>
              </a: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DB337796-A3C7-D0A4-1A03-4DBECDE68219}"/>
              </a:ext>
            </a:extLst>
          </p:cNvPr>
          <p:cNvSpPr txBox="1"/>
          <p:nvPr/>
        </p:nvSpPr>
        <p:spPr>
          <a:xfrm>
            <a:off x="767008" y="348799"/>
            <a:ext cx="43868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DA LÍNGUA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Sujeito e predicado</a:t>
            </a:r>
            <a:endParaRPr lang="pt-BR" sz="2400" i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379A61A-337E-54D8-078E-CC223CDF46D1}"/>
              </a:ext>
            </a:extLst>
          </p:cNvPr>
          <p:cNvSpPr txBox="1"/>
          <p:nvPr/>
        </p:nvSpPr>
        <p:spPr>
          <a:xfrm>
            <a:off x="767008" y="1651705"/>
            <a:ext cx="1066299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indent="457200" algn="just"/>
            <a:r>
              <a:rPr lang="pt-BR" dirty="0">
                <a:solidFill>
                  <a:srgbClr val="2F2F2E"/>
                </a:solidFill>
              </a:rPr>
              <a:t>O </a:t>
            </a:r>
            <a:r>
              <a:rPr lang="pt-BR" b="1" dirty="0">
                <a:solidFill>
                  <a:srgbClr val="2F2F2E"/>
                </a:solidFill>
              </a:rPr>
              <a:t>sujeito</a:t>
            </a:r>
            <a:r>
              <a:rPr lang="pt-BR" dirty="0">
                <a:solidFill>
                  <a:srgbClr val="2F2F2E"/>
                </a:solidFill>
              </a:rPr>
              <a:t> é constituído, geralmente, de um sintagma nominal; o </a:t>
            </a:r>
            <a:r>
              <a:rPr lang="pt-BR" b="1" dirty="0">
                <a:solidFill>
                  <a:srgbClr val="2F2F2E"/>
                </a:solidFill>
              </a:rPr>
              <a:t>predicado</a:t>
            </a:r>
            <a:r>
              <a:rPr lang="pt-BR" dirty="0">
                <a:solidFill>
                  <a:srgbClr val="2F2F2E"/>
                </a:solidFill>
              </a:rPr>
              <a:t> é constituído de um sintagma verbal. O sujeito e o predicado são termos essenciais que estruturam grande parte das orações.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6A45D10-46A4-C4C3-8D42-C07DB748133A}"/>
              </a:ext>
            </a:extLst>
          </p:cNvPr>
          <p:cNvSpPr txBox="1"/>
          <p:nvPr/>
        </p:nvSpPr>
        <p:spPr>
          <a:xfrm>
            <a:off x="767008" y="5164882"/>
            <a:ext cx="1066299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indent="457200" algn="just"/>
            <a:r>
              <a:rPr lang="pt-BR" dirty="0">
                <a:solidFill>
                  <a:srgbClr val="2F2F2E"/>
                </a:solidFill>
              </a:rPr>
              <a:t>O </a:t>
            </a:r>
            <a:r>
              <a:rPr lang="pt-BR" b="1" dirty="0">
                <a:solidFill>
                  <a:srgbClr val="2F2F2E"/>
                </a:solidFill>
              </a:rPr>
              <a:t>sujeito</a:t>
            </a:r>
            <a:r>
              <a:rPr lang="pt-BR" dirty="0">
                <a:solidFill>
                  <a:srgbClr val="2F2F2E"/>
                </a:solidFill>
              </a:rPr>
              <a:t> é o termo da oração sobre o qual se declara algo e com o qual o verbo concorda em número e pessoa. O </a:t>
            </a:r>
            <a:r>
              <a:rPr lang="pt-BR" b="1" dirty="0">
                <a:solidFill>
                  <a:srgbClr val="2F2F2E"/>
                </a:solidFill>
              </a:rPr>
              <a:t>predicado</a:t>
            </a:r>
            <a:r>
              <a:rPr lang="pt-BR" dirty="0">
                <a:solidFill>
                  <a:srgbClr val="2F2F2E"/>
                </a:solidFill>
              </a:rPr>
              <a:t> é o termo da oração que declara algo sobre o sujeito.</a:t>
            </a:r>
          </a:p>
        </p:txBody>
      </p:sp>
      <p:sp>
        <p:nvSpPr>
          <p:cNvPr id="12" name="Balão de Fala: Retângulo 11">
            <a:extLst>
              <a:ext uri="{FF2B5EF4-FFF2-40B4-BE49-F238E27FC236}">
                <a16:creationId xmlns:a16="http://schemas.microsoft.com/office/drawing/2014/main" id="{982C75C2-64BD-253B-2AAF-AEC06B457A0C}"/>
              </a:ext>
            </a:extLst>
          </p:cNvPr>
          <p:cNvSpPr/>
          <p:nvPr/>
        </p:nvSpPr>
        <p:spPr>
          <a:xfrm>
            <a:off x="2265970" y="2881318"/>
            <a:ext cx="2785127" cy="1700282"/>
          </a:xfrm>
          <a:prstGeom prst="wedgeRectCallout">
            <a:avLst>
              <a:gd name="adj1" fmla="val -38866"/>
              <a:gd name="adj2" fmla="val -67865"/>
            </a:avLst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2F2F2E"/>
                </a:solidFill>
              </a:rPr>
              <a:t>O </a:t>
            </a:r>
            <a:r>
              <a:rPr lang="pt-BR" b="1" dirty="0">
                <a:solidFill>
                  <a:srgbClr val="2F2F2E"/>
                </a:solidFill>
              </a:rPr>
              <a:t>sintagma nominal </a:t>
            </a:r>
            <a:r>
              <a:rPr lang="pt-BR" dirty="0">
                <a:solidFill>
                  <a:srgbClr val="2F2F2E"/>
                </a:solidFill>
              </a:rPr>
              <a:t>é a parte da oração que tem como núcleo um nome (um</a:t>
            </a:r>
          </a:p>
          <a:p>
            <a:pPr algn="ctr"/>
            <a:r>
              <a:rPr lang="pt-BR" dirty="0">
                <a:solidFill>
                  <a:srgbClr val="2F2F2E"/>
                </a:solidFill>
              </a:rPr>
              <a:t>substantivo ou pronome).</a:t>
            </a:r>
          </a:p>
        </p:txBody>
      </p:sp>
      <p:sp>
        <p:nvSpPr>
          <p:cNvPr id="13" name="Balão de Fala: Retângulo 12">
            <a:extLst>
              <a:ext uri="{FF2B5EF4-FFF2-40B4-BE49-F238E27FC236}">
                <a16:creationId xmlns:a16="http://schemas.microsoft.com/office/drawing/2014/main" id="{1467CC33-3098-C083-5CB6-71E851711D89}"/>
              </a:ext>
            </a:extLst>
          </p:cNvPr>
          <p:cNvSpPr/>
          <p:nvPr/>
        </p:nvSpPr>
        <p:spPr>
          <a:xfrm>
            <a:off x="6941127" y="2881318"/>
            <a:ext cx="2984903" cy="1700282"/>
          </a:xfrm>
          <a:prstGeom prst="wedgeRectCallout">
            <a:avLst>
              <a:gd name="adj1" fmla="val -38866"/>
              <a:gd name="adj2" fmla="val -67865"/>
            </a:avLst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2F2F2E"/>
                </a:solidFill>
              </a:rPr>
              <a:t>O </a:t>
            </a:r>
            <a:r>
              <a:rPr lang="pt-BR" b="1" dirty="0">
                <a:solidFill>
                  <a:srgbClr val="2F2F2E"/>
                </a:solidFill>
              </a:rPr>
              <a:t>sintagma verbal </a:t>
            </a:r>
            <a:r>
              <a:rPr lang="pt-BR" dirty="0">
                <a:solidFill>
                  <a:srgbClr val="2F2F2E"/>
                </a:solidFill>
              </a:rPr>
              <a:t>é a parte da oração que tem como núcleo uma forma verbal ou uma locução verbal.</a:t>
            </a:r>
          </a:p>
        </p:txBody>
      </p:sp>
    </p:spTree>
    <p:extLst>
      <p:ext uri="{BB962C8B-B14F-4D97-AF65-F5344CB8AC3E}">
        <p14:creationId xmlns:p14="http://schemas.microsoft.com/office/powerpoint/2010/main" val="1744837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AC807350-F52B-6642-6F40-52013EE14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9485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Espaço Reservado para Rodapé 3">
            <a:extLst>
              <a:ext uri="{FF2B5EF4-FFF2-40B4-BE49-F238E27FC236}">
                <a16:creationId xmlns:a16="http://schemas.microsoft.com/office/drawing/2014/main" id="{9F1BB691-E1B6-CFAC-4B1F-E0B99A7A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5" y="6492586"/>
            <a:ext cx="4114800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6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Espaço Reservado para Número de Slide 4">
            <a:extLst>
              <a:ext uri="{FF2B5EF4-FFF2-40B4-BE49-F238E27FC236}">
                <a16:creationId xmlns:a16="http://schemas.microsoft.com/office/drawing/2014/main" id="{7DAAE698-1606-47E4-0521-499DC577A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492586"/>
            <a:ext cx="2819399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7B59CC3C-F358-C44D-C2F7-D22BA12CB0B8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6" name="Rectangle 22">
              <a:extLst>
                <a:ext uri="{FF2B5EF4-FFF2-40B4-BE49-F238E27FC236}">
                  <a16:creationId xmlns:a16="http://schemas.microsoft.com/office/drawing/2014/main" id="{E3DA124F-CF84-D04A-84DD-FCA138626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4B268F02-05F1-0BB4-362E-01538ABEB4BE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6</a:t>
              </a: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4DBA387B-CF08-F657-05A1-AC5DD2ADF8A0}"/>
              </a:ext>
            </a:extLst>
          </p:cNvPr>
          <p:cNvSpPr txBox="1"/>
          <p:nvPr/>
        </p:nvSpPr>
        <p:spPr>
          <a:xfrm>
            <a:off x="767008" y="348799"/>
            <a:ext cx="43868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DOS SENTDOS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Neologismo</a:t>
            </a:r>
            <a:endParaRPr lang="pt-BR" sz="2400" i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71501F4-7EF6-2BA7-E850-53A214B2812A}"/>
              </a:ext>
            </a:extLst>
          </p:cNvPr>
          <p:cNvSpPr txBox="1"/>
          <p:nvPr/>
        </p:nvSpPr>
        <p:spPr>
          <a:xfrm>
            <a:off x="767007" y="1684321"/>
            <a:ext cx="5110617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indent="457200" algn="just"/>
            <a:r>
              <a:rPr lang="pt-BR" b="1" dirty="0">
                <a:solidFill>
                  <a:srgbClr val="2F2F2E"/>
                </a:solidFill>
              </a:rPr>
              <a:t>Neologismo</a:t>
            </a:r>
            <a:r>
              <a:rPr lang="pt-BR" dirty="0">
                <a:solidFill>
                  <a:srgbClr val="2F2F2E"/>
                </a:solidFill>
              </a:rPr>
              <a:t> é tanto o uso de palavras novas, formadas ou não a partir de outras existentes, quanto a atribuição de novos sentidos a palavras já existentes ou importadas de outra língua.</a:t>
            </a:r>
          </a:p>
        </p:txBody>
      </p:sp>
      <p:sp>
        <p:nvSpPr>
          <p:cNvPr id="11" name="Balão de Fala: Retângulo 10">
            <a:extLst>
              <a:ext uri="{FF2B5EF4-FFF2-40B4-BE49-F238E27FC236}">
                <a16:creationId xmlns:a16="http://schemas.microsoft.com/office/drawing/2014/main" id="{6B4ECF7C-DEA1-7937-B998-AAE1041C0F4C}"/>
              </a:ext>
            </a:extLst>
          </p:cNvPr>
          <p:cNvSpPr/>
          <p:nvPr/>
        </p:nvSpPr>
        <p:spPr>
          <a:xfrm>
            <a:off x="6594532" y="5045595"/>
            <a:ext cx="4830460" cy="1057588"/>
          </a:xfrm>
          <a:prstGeom prst="wedgeRectCallout">
            <a:avLst>
              <a:gd name="adj1" fmla="val -62234"/>
              <a:gd name="adj2" fmla="val -35448"/>
            </a:avLst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2F2F2E"/>
                </a:solidFill>
              </a:rPr>
              <a:t>Os neologismos surgem como uma necessidade de novas formas de expressão de conceitos.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C644F98-C617-F45C-1455-C10747DDA96E}"/>
              </a:ext>
            </a:extLst>
          </p:cNvPr>
          <p:cNvSpPr txBox="1"/>
          <p:nvPr/>
        </p:nvSpPr>
        <p:spPr>
          <a:xfrm>
            <a:off x="767008" y="3266065"/>
            <a:ext cx="511061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pt-BR" dirty="0">
                <a:solidFill>
                  <a:srgbClr val="2F2F2E"/>
                </a:solidFill>
              </a:rPr>
              <a:t>As </a:t>
            </a:r>
            <a:r>
              <a:rPr lang="pt-BR" b="1" dirty="0">
                <a:solidFill>
                  <a:srgbClr val="2F2F2E"/>
                </a:solidFill>
              </a:rPr>
              <a:t>onomatopeias</a:t>
            </a:r>
            <a:r>
              <a:rPr lang="pt-BR" dirty="0">
                <a:solidFill>
                  <a:srgbClr val="2F2F2E"/>
                </a:solidFill>
              </a:rPr>
              <a:t>, processo que forma palavras novas para tentar imitar os sons, também são consideradas </a:t>
            </a:r>
            <a:r>
              <a:rPr lang="pt-BR" b="1" dirty="0">
                <a:solidFill>
                  <a:srgbClr val="2F2F2E"/>
                </a:solidFill>
              </a:rPr>
              <a:t>neologismos</a:t>
            </a:r>
            <a:r>
              <a:rPr lang="pt-BR" dirty="0">
                <a:solidFill>
                  <a:srgbClr val="2F2F2E"/>
                </a:solidFill>
              </a:rPr>
              <a:t>, assim como os verbos que derivam desses sons. Por exemplo: </a:t>
            </a:r>
            <a:r>
              <a:rPr lang="pt-BR" b="1" dirty="0" err="1">
                <a:solidFill>
                  <a:srgbClr val="2F2F2E"/>
                </a:solidFill>
              </a:rPr>
              <a:t>trimm-trimm</a:t>
            </a:r>
            <a:r>
              <a:rPr lang="pt-BR" dirty="0">
                <a:solidFill>
                  <a:srgbClr val="2F2F2E"/>
                </a:solidFill>
              </a:rPr>
              <a:t> (para imitar o som do telefone); </a:t>
            </a:r>
            <a:r>
              <a:rPr lang="pt-BR" b="1" dirty="0" err="1">
                <a:solidFill>
                  <a:srgbClr val="2F2F2E"/>
                </a:solidFill>
              </a:rPr>
              <a:t>sniff-sniff</a:t>
            </a:r>
            <a:r>
              <a:rPr lang="pt-BR" dirty="0">
                <a:solidFill>
                  <a:srgbClr val="2F2F2E"/>
                </a:solidFill>
              </a:rPr>
              <a:t> (o som do choro); </a:t>
            </a:r>
            <a:r>
              <a:rPr lang="pt-BR" b="1" dirty="0" err="1">
                <a:solidFill>
                  <a:srgbClr val="2F2F2E"/>
                </a:solidFill>
              </a:rPr>
              <a:t>tim-tim</a:t>
            </a:r>
            <a:r>
              <a:rPr lang="pt-BR" dirty="0">
                <a:solidFill>
                  <a:srgbClr val="2F2F2E"/>
                </a:solidFill>
              </a:rPr>
              <a:t> (do som do tilintar de copos de vidro).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EACAD46-8312-E90D-1A28-A5BBBF192046}"/>
              </a:ext>
            </a:extLst>
          </p:cNvPr>
          <p:cNvSpPr txBox="1"/>
          <p:nvPr/>
        </p:nvSpPr>
        <p:spPr>
          <a:xfrm rot="16200000">
            <a:off x="11070765" y="3223374"/>
            <a:ext cx="946414" cy="123111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F2F2E"/>
                </a:solidFill>
              </a:rPr>
              <a:t>IVAN CABRAL</a:t>
            </a:r>
            <a:endParaRPr lang="pt-BR" sz="800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9095EA9-2936-205B-D9E2-A1D44EB6B147}"/>
              </a:ext>
            </a:extLst>
          </p:cNvPr>
          <p:cNvSpPr txBox="1"/>
          <p:nvPr/>
        </p:nvSpPr>
        <p:spPr>
          <a:xfrm>
            <a:off x="6594531" y="3758137"/>
            <a:ext cx="4880559" cy="10575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 anchor="b">
            <a:spAutoFit/>
          </a:bodyPr>
          <a:lstStyle/>
          <a:p>
            <a:r>
              <a:rPr lang="pt-BR" sz="1600" dirty="0">
                <a:solidFill>
                  <a:srgbClr val="2F2F2E"/>
                </a:solidFill>
              </a:rPr>
              <a:t>CABRAL, Ivan. [Charge do dia: </a:t>
            </a:r>
            <a:r>
              <a:rPr lang="pt-BR" sz="1600" dirty="0" err="1">
                <a:solidFill>
                  <a:srgbClr val="2F2F2E"/>
                </a:solidFill>
              </a:rPr>
              <a:t>Semi-ciclista</a:t>
            </a:r>
            <a:r>
              <a:rPr lang="pt-BR" sz="1600" dirty="0">
                <a:solidFill>
                  <a:srgbClr val="2F2F2E"/>
                </a:solidFill>
              </a:rPr>
              <a:t>] </a:t>
            </a:r>
            <a:r>
              <a:rPr lang="pt-BR" sz="1600" b="1" dirty="0">
                <a:solidFill>
                  <a:srgbClr val="2F2F2E"/>
                </a:solidFill>
              </a:rPr>
              <a:t>Sorriso Pensante</a:t>
            </a:r>
            <a:r>
              <a:rPr lang="pt-BR" sz="1600" dirty="0">
                <a:solidFill>
                  <a:srgbClr val="2F2F2E"/>
                </a:solidFill>
              </a:rPr>
              <a:t>. Natal, 17 set. 2015. Disponível em: https://www.ivancabral.com/2015/09/charge-do-diasemi-ciclista.html.  Acesso em: 14 abr. 2022.</a:t>
            </a:r>
            <a:endParaRPr lang="pt-BR" sz="1600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ABCC56C4-9812-869E-E289-29BB1A8D1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4531" y="-14514"/>
            <a:ext cx="4867954" cy="3758796"/>
          </a:xfrm>
          <a:prstGeom prst="rect">
            <a:avLst/>
          </a:prstGeom>
          <a:ln>
            <a:solidFill>
              <a:srgbClr val="2F2F2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4924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AC807350-F52B-6642-6F40-52013EE14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9485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Espaço Reservado para Rodapé 3">
            <a:extLst>
              <a:ext uri="{FF2B5EF4-FFF2-40B4-BE49-F238E27FC236}">
                <a16:creationId xmlns:a16="http://schemas.microsoft.com/office/drawing/2014/main" id="{9F1BB691-E1B6-CFAC-4B1F-E0B99A7A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5" y="6492586"/>
            <a:ext cx="4114800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6</a:t>
            </a:r>
            <a:r>
              <a:rPr lang="pt-BR" u="sng" baseline="45000" dirty="0">
                <a:solidFill>
                  <a:schemeClr val="tx2"/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Espaço Reservado para Número de Slide 4">
            <a:extLst>
              <a:ext uri="{FF2B5EF4-FFF2-40B4-BE49-F238E27FC236}">
                <a16:creationId xmlns:a16="http://schemas.microsoft.com/office/drawing/2014/main" id="{7DAAE698-1606-47E4-0521-499DC577A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492586"/>
            <a:ext cx="2819399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7B59CC3C-F358-C44D-C2F7-D22BA12CB0B8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6" name="Rectangle 22">
              <a:extLst>
                <a:ext uri="{FF2B5EF4-FFF2-40B4-BE49-F238E27FC236}">
                  <a16:creationId xmlns:a16="http://schemas.microsoft.com/office/drawing/2014/main" id="{E3DA124F-CF84-D04A-84DD-FCA138626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4B268F02-05F1-0BB4-362E-01538ABEB4BE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6</a:t>
              </a: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A102A975-C9A7-0A49-8C38-FEBE25A066BA}"/>
              </a:ext>
            </a:extLst>
          </p:cNvPr>
          <p:cNvSpPr txBox="1"/>
          <p:nvPr/>
        </p:nvSpPr>
        <p:spPr>
          <a:xfrm>
            <a:off x="767008" y="348799"/>
            <a:ext cx="43868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DO TEXTO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Peça de campanha</a:t>
            </a:r>
            <a:endParaRPr lang="pt-BR" sz="2400" i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4A559EC-DA65-77C4-CF8B-25A6D29EC924}"/>
              </a:ext>
            </a:extLst>
          </p:cNvPr>
          <p:cNvSpPr txBox="1"/>
          <p:nvPr/>
        </p:nvSpPr>
        <p:spPr>
          <a:xfrm>
            <a:off x="767008" y="1651705"/>
            <a:ext cx="10662992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indent="457200" algn="just"/>
            <a:r>
              <a:rPr lang="pt-BR" dirty="0">
                <a:solidFill>
                  <a:srgbClr val="2F2F2E"/>
                </a:solidFill>
              </a:rPr>
              <a:t>A </a:t>
            </a:r>
            <a:r>
              <a:rPr lang="pt-BR" b="1" dirty="0">
                <a:solidFill>
                  <a:srgbClr val="2F2F2E"/>
                </a:solidFill>
              </a:rPr>
              <a:t>propaganda</a:t>
            </a:r>
            <a:r>
              <a:rPr lang="pt-BR" dirty="0">
                <a:solidFill>
                  <a:srgbClr val="2F2F2E"/>
                </a:solidFill>
              </a:rPr>
              <a:t> tem a finalidade de persuadir o público a aderir a uma ideia e a adotar novas atitudes diante de uma questão social ou de uma causa de interesse coletivo.</a:t>
            </a:r>
          </a:p>
          <a:p>
            <a:pPr indent="457200" algn="just"/>
            <a:r>
              <a:rPr lang="pt-BR" dirty="0">
                <a:solidFill>
                  <a:srgbClr val="2F2F2E"/>
                </a:solidFill>
              </a:rPr>
              <a:t>As peças de propaganda são divulgadas em diversos meios de comunicação – internet, rádio, TV, jornais, revistas, folhetos, entre outros –, podendo ser locais, regionais ou nacionais, conforme o público que se pretende atingir.</a:t>
            </a:r>
          </a:p>
        </p:txBody>
      </p:sp>
      <p:sp>
        <p:nvSpPr>
          <p:cNvPr id="14" name="Balão de Fala: Retângulo 13">
            <a:extLst>
              <a:ext uri="{FF2B5EF4-FFF2-40B4-BE49-F238E27FC236}">
                <a16:creationId xmlns:a16="http://schemas.microsoft.com/office/drawing/2014/main" id="{59098B47-C905-1CAA-09F9-7818F5A1BAAB}"/>
              </a:ext>
            </a:extLst>
          </p:cNvPr>
          <p:cNvSpPr/>
          <p:nvPr/>
        </p:nvSpPr>
        <p:spPr>
          <a:xfrm>
            <a:off x="2221377" y="3690070"/>
            <a:ext cx="7749235" cy="2207347"/>
          </a:xfrm>
          <a:prstGeom prst="wedgeRectCallout">
            <a:avLst>
              <a:gd name="adj1" fmla="val -37453"/>
              <a:gd name="adj2" fmla="val -64143"/>
            </a:avLst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2F2F2E"/>
                </a:solidFill>
              </a:rPr>
              <a:t>A </a:t>
            </a:r>
            <a:r>
              <a:rPr lang="pt-BR" b="1" dirty="0">
                <a:solidFill>
                  <a:srgbClr val="2F2F2E"/>
                </a:solidFill>
              </a:rPr>
              <a:t>propaganda</a:t>
            </a:r>
            <a:r>
              <a:rPr lang="pt-BR" dirty="0">
                <a:solidFill>
                  <a:srgbClr val="2F2F2E"/>
                </a:solidFill>
              </a:rPr>
              <a:t>, termo que deriva do verbo </a:t>
            </a:r>
            <a:r>
              <a:rPr lang="pt-BR" b="1" dirty="0">
                <a:solidFill>
                  <a:srgbClr val="2F2F2E"/>
                </a:solidFill>
              </a:rPr>
              <a:t>propagar</a:t>
            </a:r>
            <a:r>
              <a:rPr lang="pt-BR" dirty="0">
                <a:solidFill>
                  <a:srgbClr val="2F2F2E"/>
                </a:solidFill>
              </a:rPr>
              <a:t>, é a difusão de causas, ideias ou valores, com o objetivo de promover mudanças de comportamento no público por meio de variados materiais concebidos geralmente por agências publicitárias e distribuídos por órgãos do governo e ONGs, entre outras instituições.  A </a:t>
            </a:r>
            <a:r>
              <a:rPr lang="pt-BR" b="1" dirty="0">
                <a:solidFill>
                  <a:srgbClr val="2F2F2E"/>
                </a:solidFill>
              </a:rPr>
              <a:t>publicidade</a:t>
            </a:r>
            <a:r>
              <a:rPr lang="pt-BR" dirty="0">
                <a:solidFill>
                  <a:srgbClr val="2F2F2E"/>
                </a:solidFill>
              </a:rPr>
              <a:t> tem o objetivo de apresentar um produto ou serviço, tentando convencer o público a consumi-lo.</a:t>
            </a:r>
          </a:p>
        </p:txBody>
      </p:sp>
    </p:spTree>
    <p:extLst>
      <p:ext uri="{BB962C8B-B14F-4D97-AF65-F5344CB8AC3E}">
        <p14:creationId xmlns:p14="http://schemas.microsoft.com/office/powerpoint/2010/main" val="1761460524"/>
      </p:ext>
    </p:extLst>
  </p:cSld>
  <p:clrMapOvr>
    <a:masterClrMapping/>
  </p:clrMapOvr>
</p:sld>
</file>

<file path=ppt/theme/theme1.xml><?xml version="1.0" encoding="utf-8"?>
<a:theme xmlns:a="http://schemas.openxmlformats.org/drawingml/2006/main" name="Selo">
  <a:themeElements>
    <a:clrScheme name="Selo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Selo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l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TM03457475[[fn=Quadro]]</Template>
  <TotalTime>4000</TotalTime>
  <Words>1439</Words>
  <Application>Microsoft Office PowerPoint</Application>
  <PresentationFormat>Widescreen</PresentationFormat>
  <Paragraphs>111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Calibri</vt:lpstr>
      <vt:lpstr>Gill Sans MT</vt:lpstr>
      <vt:lpstr>Impact</vt:lpstr>
      <vt:lpstr>Selo</vt:lpstr>
      <vt:lpstr>LÍNGUA PORTUGUESA</vt:lpstr>
      <vt:lpstr>MÓDULO 6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PORTUGUESA</dc:title>
  <dc:creator>André Saretto</dc:creator>
  <cp:lastModifiedBy> </cp:lastModifiedBy>
  <cp:revision>10</cp:revision>
  <dcterms:created xsi:type="dcterms:W3CDTF">2023-05-09T16:52:21Z</dcterms:created>
  <dcterms:modified xsi:type="dcterms:W3CDTF">2023-06-02T17:43:32Z</dcterms:modified>
</cp:coreProperties>
</file>