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1" r:id="rId1"/>
  </p:sldMasterIdLst>
  <p:notesMasterIdLst>
    <p:notesMasterId r:id="rId16"/>
  </p:notesMasterIdLst>
  <p:handoutMasterIdLst>
    <p:handoutMasterId r:id="rId17"/>
  </p:handoutMasterIdLst>
  <p:sldIdLst>
    <p:sldId id="256"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CE3BC9-2531-A829-715D-7FC058EFBD80}" name="André Saretto" initials="AS" userId="S::ed-andres@ftd.com.br::b239a105-e8bc-4162-9e0d-5eaa1bcd07e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F2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A5F62-AC01-4143-B0B4-0BF7F8AA24CF}" v="16" dt="2023-05-19T17:40:25.381"/>
    <p1510:client id="{CD4C17AF-4E25-9E84-0E50-44965633A6CD}" v="21" dt="2023-05-23T13:18:27.639"/>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ADA6D2A1-31A4-8152-6143-C7FD8DA38B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544BF0C9-9A36-AF2B-A000-F5187686E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3F2120-3C9C-470A-A67A-0674E4A11E52}" type="datetimeFigureOut">
              <a:rPr lang="pt-BR" smtClean="0"/>
              <a:t>02/06/2023</a:t>
            </a:fld>
            <a:endParaRPr lang="pt-BR"/>
          </a:p>
        </p:txBody>
      </p:sp>
      <p:sp>
        <p:nvSpPr>
          <p:cNvPr id="4" name="Espaço Reservado para Rodapé 3">
            <a:extLst>
              <a:ext uri="{FF2B5EF4-FFF2-40B4-BE49-F238E27FC236}">
                <a16:creationId xmlns:a16="http://schemas.microsoft.com/office/drawing/2014/main" id="{8D2F7626-5BA9-033F-1F03-E2FA610702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B226E861-80EB-CADA-3780-0947104A52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E2611C-E948-4686-AD45-82F0DE5457F8}" type="slidenum">
              <a:rPr lang="pt-BR" smtClean="0"/>
              <a:t>‹nº›</a:t>
            </a:fld>
            <a:endParaRPr lang="pt-BR"/>
          </a:p>
        </p:txBody>
      </p:sp>
    </p:spTree>
    <p:extLst>
      <p:ext uri="{BB962C8B-B14F-4D97-AF65-F5344CB8AC3E}">
        <p14:creationId xmlns:p14="http://schemas.microsoft.com/office/powerpoint/2010/main" val="107237299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2C8AF-1B4F-4BA4-9AAE-852FE3AFC137}" type="datetimeFigureOut">
              <a:rPr lang="pt-BR" smtClean="0"/>
              <a:t>02/06/2023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BE22E-B3E6-4F78-BFF6-4DB3390A9229}" type="slidenum">
              <a:rPr lang="pt-BR" smtClean="0"/>
              <a:t>‹nº›</a:t>
            </a:fld>
            <a:endParaRPr lang="pt-BR"/>
          </a:p>
        </p:txBody>
      </p:sp>
    </p:spTree>
    <p:extLst>
      <p:ext uri="{BB962C8B-B14F-4D97-AF65-F5344CB8AC3E}">
        <p14:creationId xmlns:p14="http://schemas.microsoft.com/office/powerpoint/2010/main" val="354183239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t-BR"/>
              <a:t>Clique para editar o título Mestre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F74642C-327C-40A9-818B-4E2B46C7157D}" type="datetime1">
              <a:rPr lang="en-US" smtClean="0"/>
              <a:t>6/2/2023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r>
              <a:rPr lang="pt-BR"/>
              <a:t>LÍNGUA PORTUGUESA | 6º ANO</a:t>
            </a:r>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7CE569E-9B7C-4CB9-AB80-C0841F922CFF}" type="slidenum">
              <a:rPr lang="en-US" smtClean="0"/>
              <a:pPr/>
              <a:t>‹nº›</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897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3C82BC3-D5E1-4626-8677-336B0E01199F}" type="datetime1">
              <a:rPr lang="en-US" smtClean="0"/>
              <a:t>6/2/2023</a:t>
            </a:fld>
            <a:endParaRPr lang="en-US"/>
          </a:p>
        </p:txBody>
      </p:sp>
      <p:sp>
        <p:nvSpPr>
          <p:cNvPr id="5" name="Footer Placeholder 4"/>
          <p:cNvSpPr>
            <a:spLocks noGrp="1"/>
          </p:cNvSpPr>
          <p:nvPr>
            <p:ph type="ftr" sz="quarter" idx="11"/>
          </p:nvPr>
        </p:nvSpPr>
        <p:spPr/>
        <p:txBody>
          <a:bodyPr/>
          <a:lstStyle/>
          <a:p>
            <a:r>
              <a:rPr lang="pt-BR"/>
              <a:t>LÍNGUA PORTUGUESA | 6º ANO</a:t>
            </a:r>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81063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EC8E5A2-3126-44F8-9C56-6EDD153A0FD7}" type="datetime1">
              <a:rPr lang="en-US" smtClean="0"/>
              <a:t>6/2/2023</a:t>
            </a:fld>
            <a:endParaRPr lang="en-US"/>
          </a:p>
        </p:txBody>
      </p:sp>
      <p:sp>
        <p:nvSpPr>
          <p:cNvPr id="5" name="Footer Placeholder 4"/>
          <p:cNvSpPr>
            <a:spLocks noGrp="1"/>
          </p:cNvSpPr>
          <p:nvPr>
            <p:ph type="ftr" sz="quarter" idx="11"/>
          </p:nvPr>
        </p:nvSpPr>
        <p:spPr/>
        <p:txBody>
          <a:bodyPr/>
          <a:lstStyle/>
          <a:p>
            <a:r>
              <a:rPr lang="pt-BR"/>
              <a:t>LÍNGUA PORTUGUESA | 6º ANO</a:t>
            </a:r>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66780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CDBD303-F70B-4E0D-A145-0F5ECE46376A}" type="datetime1">
              <a:rPr lang="en-US" smtClean="0"/>
              <a:t>6/2/2023</a:t>
            </a:fld>
            <a:endParaRPr lang="en-US"/>
          </a:p>
        </p:txBody>
      </p:sp>
      <p:sp>
        <p:nvSpPr>
          <p:cNvPr id="5" name="Footer Placeholder 4"/>
          <p:cNvSpPr>
            <a:spLocks noGrp="1"/>
          </p:cNvSpPr>
          <p:nvPr>
            <p:ph type="ftr" sz="quarter" idx="11"/>
          </p:nvPr>
        </p:nvSpPr>
        <p:spPr/>
        <p:txBody>
          <a:bodyPr/>
          <a:lstStyle/>
          <a:p>
            <a:r>
              <a:rPr lang="pt-BR"/>
              <a:t>LÍNGUA PORTUGUESA | 6º ANO</a:t>
            </a:r>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27910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5AE79C8-ADBA-4624-94CF-074D3D6995C9}" type="datetime1">
              <a:rPr lang="en-US" smtClean="0"/>
              <a:t>6/2/2023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r>
              <a:rPr lang="pt-BR"/>
              <a:t>LÍNGUA PORTUGUESA | 6º ANO</a:t>
            </a:r>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7CE569E-9B7C-4CB9-AB80-C0841F922CFF}" type="slidenum">
              <a:rPr lang="en-US" smtClean="0"/>
              <a:pPr/>
              <a:t>‹nº›</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271493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1ABF08C-916D-4001-9F15-3C2A61570199}" type="datetime1">
              <a:rPr lang="en-US" smtClean="0"/>
              <a:t>6/2/2023</a:t>
            </a:fld>
            <a:endParaRPr lang="en-US"/>
          </a:p>
        </p:txBody>
      </p:sp>
      <p:sp>
        <p:nvSpPr>
          <p:cNvPr id="6" name="Footer Placeholder 5"/>
          <p:cNvSpPr>
            <a:spLocks noGrp="1"/>
          </p:cNvSpPr>
          <p:nvPr>
            <p:ph type="ftr" sz="quarter" idx="11"/>
          </p:nvPr>
        </p:nvSpPr>
        <p:spPr/>
        <p:txBody>
          <a:bodyPr/>
          <a:lstStyle/>
          <a:p>
            <a:r>
              <a:rPr lang="pt-BR"/>
              <a:t>LÍNGUA PORTUGUESA | 6º ANO</a:t>
            </a:r>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8898356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57300" y="2909102"/>
            <a:ext cx="4800600" cy="299639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633864" y="2909102"/>
            <a:ext cx="4800600" cy="299639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B767435-C718-40F9-ADFE-5B3B3923B0AD}" type="datetime1">
              <a:rPr lang="en-US" smtClean="0"/>
              <a:t>6/2/2023</a:t>
            </a:fld>
            <a:endParaRPr lang="en-US"/>
          </a:p>
        </p:txBody>
      </p:sp>
      <p:sp>
        <p:nvSpPr>
          <p:cNvPr id="8" name="Footer Placeholder 7"/>
          <p:cNvSpPr>
            <a:spLocks noGrp="1"/>
          </p:cNvSpPr>
          <p:nvPr>
            <p:ph type="ftr" sz="quarter" idx="11"/>
          </p:nvPr>
        </p:nvSpPr>
        <p:spPr/>
        <p:txBody>
          <a:bodyPr/>
          <a:lstStyle/>
          <a:p>
            <a:r>
              <a:rPr lang="pt-BR"/>
              <a:t>LÍNGUA PORTUGUESA | 6º ANO</a:t>
            </a:r>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27329418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75865A9-B9D4-4181-BA9B-1475B9191F56}" type="datetime1">
              <a:rPr lang="en-US" smtClean="0"/>
              <a:t>6/2/2023</a:t>
            </a:fld>
            <a:endParaRPr lang="en-US"/>
          </a:p>
        </p:txBody>
      </p:sp>
      <p:sp>
        <p:nvSpPr>
          <p:cNvPr id="4" name="Footer Placeholder 3"/>
          <p:cNvSpPr>
            <a:spLocks noGrp="1"/>
          </p:cNvSpPr>
          <p:nvPr>
            <p:ph type="ftr" sz="quarter" idx="11"/>
          </p:nvPr>
        </p:nvSpPr>
        <p:spPr/>
        <p:txBody>
          <a:bodyPr/>
          <a:lstStyle/>
          <a:p>
            <a:r>
              <a:rPr lang="pt-BR"/>
              <a:t>LÍNGUA PORTUGUESA | 6º ANO</a:t>
            </a:r>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53171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6024B-C2AC-44A3-8DB3-43F1039C3765}" type="datetime1">
              <a:rPr lang="en-US" smtClean="0"/>
              <a:t>6/2/2023</a:t>
            </a:fld>
            <a:endParaRPr lang="en-US"/>
          </a:p>
        </p:txBody>
      </p:sp>
      <p:sp>
        <p:nvSpPr>
          <p:cNvPr id="3" name="Footer Placeholder 2"/>
          <p:cNvSpPr>
            <a:spLocks noGrp="1"/>
          </p:cNvSpPr>
          <p:nvPr>
            <p:ph type="ftr" sz="quarter" idx="11"/>
          </p:nvPr>
        </p:nvSpPr>
        <p:spPr/>
        <p:txBody>
          <a:bodyPr/>
          <a:lstStyle/>
          <a:p>
            <a:r>
              <a:rPr lang="pt-BR"/>
              <a:t>LÍNGUA PORTUGUESA | 6º ANO</a:t>
            </a:r>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411576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t-BR"/>
              <a:t>Clique para editar o título Mestre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65051" y="6375679"/>
            <a:ext cx="1233355" cy="348462"/>
          </a:xfrm>
        </p:spPr>
        <p:txBody>
          <a:bodyPr/>
          <a:lstStyle/>
          <a:p>
            <a:fld id="{4AEFF97A-050E-4764-B6B7-86BA58E9CED2}" type="datetime1">
              <a:rPr lang="en-US" smtClean="0"/>
              <a:t>6/2/2023</a:t>
            </a:fld>
            <a:endParaRPr lang="en-US"/>
          </a:p>
        </p:txBody>
      </p:sp>
      <p:sp>
        <p:nvSpPr>
          <p:cNvPr id="6" name="Footer Placeholder 5"/>
          <p:cNvSpPr>
            <a:spLocks noGrp="1"/>
          </p:cNvSpPr>
          <p:nvPr>
            <p:ph type="ftr" sz="quarter" idx="11"/>
          </p:nvPr>
        </p:nvSpPr>
        <p:spPr>
          <a:xfrm>
            <a:off x="2103620" y="6375679"/>
            <a:ext cx="3482179" cy="345796"/>
          </a:xfrm>
        </p:spPr>
        <p:txBody>
          <a:bodyPr/>
          <a:lstStyle/>
          <a:p>
            <a:r>
              <a:rPr lang="pt-BR"/>
              <a:t>LÍNGUA PORTUGUESA | 6º ANO</a:t>
            </a:r>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07CE569E-9B7C-4CB9-AB80-C0841F922CFF}" type="slidenum">
              <a:rPr lang="en-US" smtClean="0"/>
              <a:pPr/>
              <a:t>‹nº›</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6466929"/>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t-BR"/>
              <a:t>Clique para editar o título Mestre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65950" y="6375679"/>
            <a:ext cx="1232456" cy="348462"/>
          </a:xfrm>
        </p:spPr>
        <p:txBody>
          <a:bodyPr/>
          <a:lstStyle/>
          <a:p>
            <a:fld id="{20555F75-058F-47CD-9DAA-6EA82BA9B963}" type="datetime1">
              <a:rPr lang="en-US" smtClean="0"/>
              <a:t>6/2/2023</a:t>
            </a:fld>
            <a:endParaRPr lang="en-US"/>
          </a:p>
        </p:txBody>
      </p:sp>
      <p:sp>
        <p:nvSpPr>
          <p:cNvPr id="6" name="Footer Placeholder 5"/>
          <p:cNvSpPr>
            <a:spLocks noGrp="1"/>
          </p:cNvSpPr>
          <p:nvPr>
            <p:ph type="ftr" sz="quarter" idx="11"/>
          </p:nvPr>
        </p:nvSpPr>
        <p:spPr>
          <a:xfrm>
            <a:off x="2103621" y="6375679"/>
            <a:ext cx="3482178" cy="345796"/>
          </a:xfrm>
        </p:spPr>
        <p:txBody>
          <a:bodyPr/>
          <a:lstStyle/>
          <a:p>
            <a:r>
              <a:rPr lang="pt-BR"/>
              <a:t>LÍNGUA PORTUGUESA | 6º ANO</a:t>
            </a:r>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83503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6525978-335E-440D-B693-6D20869E1262}" type="datetime1">
              <a:rPr lang="en-US" smtClean="0"/>
              <a:t>6/2/2023</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pt-BR"/>
              <a:t>LÍNGUA PORTUGUESA | 6º ANO</a:t>
            </a:r>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7CE569E-9B7C-4CB9-AB80-C0841F922CFF}" type="slidenum">
              <a:rPr lang="en-US" smtClean="0"/>
              <a:pPr/>
              <a:t>‹nº›</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70389650"/>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hd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9868916-58B2-48F0-B6C8-D995E8977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descr="Fundo do vetor de cores vibrantes salpicando">
            <a:extLst>
              <a:ext uri="{FF2B5EF4-FFF2-40B4-BE49-F238E27FC236}">
                <a16:creationId xmlns:a16="http://schemas.microsoft.com/office/drawing/2014/main" id="{A148C287-A62D-B5AB-4A96-D7760B083642}"/>
              </a:ext>
            </a:extLst>
          </p:cNvPr>
          <p:cNvPicPr>
            <a:picLocks noGrp="1" noRot="1" noChangeAspect="1" noMove="1" noResize="1" noEditPoints="1" noAdjustHandles="1" noChangeArrowheads="1" noChangeShapeType="1" noCrop="1"/>
          </p:cNvPicPr>
          <p:nvPr/>
        </p:nvPicPr>
        <p:blipFill rotWithShape="1">
          <a:blip r:embed="rId2"/>
          <a:srcRect l="34968" r="27065" b="-1"/>
          <a:stretch/>
        </p:blipFill>
        <p:spPr>
          <a:xfrm>
            <a:off x="8362943" y="10"/>
            <a:ext cx="3829057" cy="6857990"/>
          </a:xfrm>
          <a:prstGeom prst="rect">
            <a:avLst/>
          </a:prstGeom>
        </p:spPr>
      </p:pic>
      <p:sp>
        <p:nvSpPr>
          <p:cNvPr id="25" name="Freeform 13">
            <a:extLst>
              <a:ext uri="{FF2B5EF4-FFF2-40B4-BE49-F238E27FC236}">
                <a16:creationId xmlns:a16="http://schemas.microsoft.com/office/drawing/2014/main" id="{BB82496C-9AD4-4916-BAB7-FF3CC04B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white">
          <a:xfrm flipH="1">
            <a:off x="0" y="0"/>
            <a:ext cx="9807836"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ítulo 1">
            <a:extLst>
              <a:ext uri="{FF2B5EF4-FFF2-40B4-BE49-F238E27FC236}">
                <a16:creationId xmlns:a16="http://schemas.microsoft.com/office/drawing/2014/main" id="{D79B971F-3E57-C7FE-B7F7-E74C40487244}"/>
              </a:ext>
            </a:extLst>
          </p:cNvPr>
          <p:cNvSpPr>
            <a:spLocks noGrp="1"/>
          </p:cNvSpPr>
          <p:nvPr>
            <p:ph type="ctrTitle"/>
          </p:nvPr>
        </p:nvSpPr>
        <p:spPr>
          <a:xfrm>
            <a:off x="544403" y="1098388"/>
            <a:ext cx="7818540" cy="4394988"/>
          </a:xfrm>
        </p:spPr>
        <p:txBody>
          <a:bodyPr>
            <a:normAutofit/>
          </a:bodyPr>
          <a:lstStyle/>
          <a:p>
            <a:pPr algn="l"/>
            <a:r>
              <a:rPr lang="pt-BR" dirty="0"/>
              <a:t>LÍNGUA PORTUGUESA</a:t>
            </a:r>
          </a:p>
        </p:txBody>
      </p:sp>
      <p:sp>
        <p:nvSpPr>
          <p:cNvPr id="3" name="Subtítulo 2">
            <a:extLst>
              <a:ext uri="{FF2B5EF4-FFF2-40B4-BE49-F238E27FC236}">
                <a16:creationId xmlns:a16="http://schemas.microsoft.com/office/drawing/2014/main" id="{3401F2B9-DED7-ECD2-C18E-78D0731F8249}"/>
              </a:ext>
            </a:extLst>
          </p:cNvPr>
          <p:cNvSpPr>
            <a:spLocks noGrp="1"/>
          </p:cNvSpPr>
          <p:nvPr>
            <p:ph type="subTitle" idx="1"/>
          </p:nvPr>
        </p:nvSpPr>
        <p:spPr>
          <a:xfrm>
            <a:off x="544403" y="5563388"/>
            <a:ext cx="7818540" cy="742279"/>
          </a:xfrm>
        </p:spPr>
        <p:txBody>
          <a:bodyPr>
            <a:normAutofit/>
          </a:bodyPr>
          <a:lstStyle/>
          <a:p>
            <a:pPr algn="l">
              <a:lnSpc>
                <a:spcPct val="90000"/>
              </a:lnSpc>
            </a:pPr>
            <a:r>
              <a:rPr lang="pt-BR" dirty="0">
                <a:solidFill>
                  <a:srgbClr val="2F2F2E"/>
                </a:solidFill>
              </a:rPr>
              <a:t>6</a:t>
            </a:r>
            <a:r>
              <a:rPr lang="pt-BR" u="sng" cap="none" baseline="30000" dirty="0">
                <a:solidFill>
                  <a:srgbClr val="2F2F2E"/>
                </a:solidFill>
              </a:rPr>
              <a:t>o</a:t>
            </a:r>
            <a:r>
              <a:rPr lang="pt-BR" dirty="0">
                <a:solidFill>
                  <a:srgbClr val="2F2F2E"/>
                </a:solidFill>
              </a:rPr>
              <a:t> ANO</a:t>
            </a:r>
          </a:p>
          <a:p>
            <a:pPr algn="l">
              <a:lnSpc>
                <a:spcPct val="90000"/>
              </a:lnSpc>
            </a:pPr>
            <a:r>
              <a:rPr lang="pt-BR" dirty="0">
                <a:solidFill>
                  <a:srgbClr val="2F2F2E"/>
                </a:solidFill>
              </a:rPr>
              <a:t>APOIO PARA AULAS E ESTUDOS</a:t>
            </a:r>
          </a:p>
        </p:txBody>
      </p:sp>
      <p:sp>
        <p:nvSpPr>
          <p:cNvPr id="31" name="Rectangle 30">
            <a:extLst>
              <a:ext uri="{FF2B5EF4-FFF2-40B4-BE49-F238E27FC236}">
                <a16:creationId xmlns:a16="http://schemas.microsoft.com/office/drawing/2014/main" id="{517C1286-B472-4907-9B47-E8C9FE29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16">
            <a:extLst>
              <a:ext uri="{FF2B5EF4-FFF2-40B4-BE49-F238E27FC236}">
                <a16:creationId xmlns:a16="http://schemas.microsoft.com/office/drawing/2014/main" id="{28B35564-38A4-457A-BD01-15D6F1659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33061"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sp>
      <p:sp>
        <p:nvSpPr>
          <p:cNvPr id="5" name="Espaço Reservado para Rodapé 3">
            <a:extLst>
              <a:ext uri="{FF2B5EF4-FFF2-40B4-BE49-F238E27FC236}">
                <a16:creationId xmlns:a16="http://schemas.microsoft.com/office/drawing/2014/main" id="{37B8433B-03D5-2523-FE45-4657342C48F6}"/>
              </a:ext>
            </a:extLst>
          </p:cNvPr>
          <p:cNvSpPr>
            <a:spLocks noGrp="1"/>
          </p:cNvSpPr>
          <p:nvPr>
            <p:ph type="ftr" sz="quarter" idx="11"/>
          </p:nvPr>
        </p:nvSpPr>
        <p:spPr>
          <a:xfrm>
            <a:off x="4038595" y="121419"/>
            <a:ext cx="4114800" cy="345796"/>
          </a:xfrm>
        </p:spPr>
        <p:txBody>
          <a:bodyPr>
            <a:noAutofit/>
          </a:bodyPr>
          <a:lstStyle/>
          <a:p>
            <a:pPr>
              <a:spcAft>
                <a:spcPts val="600"/>
              </a:spcAft>
            </a:pPr>
            <a:r>
              <a:rPr lang="pt-BR" sz="1800" b="1" dirty="0">
                <a:solidFill>
                  <a:schemeClr val="tx2"/>
                </a:solidFill>
              </a:rPr>
              <a:t>CONJUNTO 1</a:t>
            </a:r>
          </a:p>
        </p:txBody>
      </p:sp>
    </p:spTree>
    <p:extLst>
      <p:ext uri="{BB962C8B-B14F-4D97-AF65-F5344CB8AC3E}">
        <p14:creationId xmlns:p14="http://schemas.microsoft.com/office/powerpoint/2010/main" val="53426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897490D4-A739-ABA8-45C0-BB43598584EF}"/>
              </a:ext>
            </a:extLst>
          </p:cNvPr>
          <p:cNvPicPr>
            <a:picLocks noChangeAspect="1"/>
          </p:cNvPicPr>
          <p:nvPr/>
        </p:nvPicPr>
        <p:blipFill>
          <a:blip r:embed="rId2"/>
          <a:stretch>
            <a:fillRect/>
          </a:stretch>
        </p:blipFill>
        <p:spPr>
          <a:xfrm>
            <a:off x="5391509" y="19618"/>
            <a:ext cx="6800491" cy="3444500"/>
          </a:xfrm>
          <a:prstGeom prst="rect">
            <a:avLst/>
          </a:prstGeom>
        </p:spPr>
      </p:pic>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10</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5</a:t>
              </a:r>
            </a:p>
          </p:txBody>
        </p:sp>
      </p:grpSp>
      <p:sp>
        <p:nvSpPr>
          <p:cNvPr id="2" name="CaixaDeTexto 1">
            <a:extLst>
              <a:ext uri="{FF2B5EF4-FFF2-40B4-BE49-F238E27FC236}">
                <a16:creationId xmlns:a16="http://schemas.microsoft.com/office/drawing/2014/main" id="{180413F4-2523-7002-D4F5-DEC214DE5808}"/>
              </a:ext>
            </a:extLst>
          </p:cNvPr>
          <p:cNvSpPr txBox="1"/>
          <p:nvPr/>
        </p:nvSpPr>
        <p:spPr>
          <a:xfrm>
            <a:off x="767009" y="348799"/>
            <a:ext cx="4288070" cy="1323439"/>
          </a:xfrm>
          <a:prstGeom prst="rect">
            <a:avLst/>
          </a:prstGeom>
          <a:noFill/>
        </p:spPr>
        <p:txBody>
          <a:bodyPr wrap="square" rtlCol="0">
            <a:spAutoFit/>
          </a:bodyPr>
          <a:lstStyle/>
          <a:p>
            <a:r>
              <a:rPr lang="pt-BR" sz="3200" dirty="0">
                <a:solidFill>
                  <a:schemeClr val="tx2"/>
                </a:solidFill>
                <a:latin typeface="+mj-lt"/>
              </a:rPr>
              <a:t>ESTUDO DOS SENTIDOS</a:t>
            </a:r>
          </a:p>
          <a:p>
            <a:r>
              <a:rPr lang="pt-BR" sz="2400" dirty="0">
                <a:solidFill>
                  <a:schemeClr val="tx2"/>
                </a:solidFill>
                <a:latin typeface="+mj-lt"/>
              </a:rPr>
              <a:t>Figuras de linguagem: metáfora, personificação e hipérbole</a:t>
            </a:r>
            <a:endParaRPr lang="pt-BR" sz="2400" i="1" dirty="0">
              <a:solidFill>
                <a:schemeClr val="tx2"/>
              </a:solidFill>
              <a:latin typeface="+mj-lt"/>
            </a:endParaRPr>
          </a:p>
        </p:txBody>
      </p:sp>
      <p:sp>
        <p:nvSpPr>
          <p:cNvPr id="3" name="CaixaDeTexto 2">
            <a:extLst>
              <a:ext uri="{FF2B5EF4-FFF2-40B4-BE49-F238E27FC236}">
                <a16:creationId xmlns:a16="http://schemas.microsoft.com/office/drawing/2014/main" id="{88793C3C-4DB9-5B29-E0F4-F56D6B2A65D3}"/>
              </a:ext>
            </a:extLst>
          </p:cNvPr>
          <p:cNvSpPr txBox="1"/>
          <p:nvPr/>
        </p:nvSpPr>
        <p:spPr>
          <a:xfrm>
            <a:off x="767004" y="5001660"/>
            <a:ext cx="10657993" cy="923330"/>
          </a:xfrm>
          <a:prstGeom prst="rect">
            <a:avLst/>
          </a:prstGeom>
          <a:noFill/>
          <a:ln>
            <a:noFill/>
          </a:ln>
        </p:spPr>
        <p:txBody>
          <a:bodyPr wrap="square">
            <a:spAutoFit/>
          </a:bodyPr>
          <a:lstStyle/>
          <a:p>
            <a:pPr indent="457200" algn="just"/>
            <a:r>
              <a:rPr lang="pt-BR" dirty="0">
                <a:solidFill>
                  <a:srgbClr val="2F2F2E"/>
                </a:solidFill>
              </a:rPr>
              <a:t>A </a:t>
            </a:r>
            <a:r>
              <a:rPr lang="pt-BR" b="1" dirty="0">
                <a:solidFill>
                  <a:srgbClr val="2F2F2E"/>
                </a:solidFill>
              </a:rPr>
              <a:t>linguagem figurada </a:t>
            </a:r>
            <a:r>
              <a:rPr lang="pt-BR" dirty="0">
                <a:solidFill>
                  <a:srgbClr val="2F2F2E"/>
                </a:solidFill>
              </a:rPr>
              <a:t>é um recurso em que palavras e expressões adquirem um novo significado, não convencional, conforme o contexto em que são empregadas. A linguagem figurada pode sugerir diferentes imagens e sentidos por meio das </a:t>
            </a:r>
            <a:r>
              <a:rPr lang="pt-BR" b="1" dirty="0">
                <a:solidFill>
                  <a:srgbClr val="2F2F2E"/>
                </a:solidFill>
              </a:rPr>
              <a:t>figuras de linguagens</a:t>
            </a:r>
            <a:r>
              <a:rPr lang="pt-BR" dirty="0">
                <a:solidFill>
                  <a:srgbClr val="2F2F2E"/>
                </a:solidFill>
              </a:rPr>
              <a:t>.</a:t>
            </a:r>
          </a:p>
        </p:txBody>
      </p:sp>
      <p:sp>
        <p:nvSpPr>
          <p:cNvPr id="15" name="CaixaDeTexto 14">
            <a:extLst>
              <a:ext uri="{FF2B5EF4-FFF2-40B4-BE49-F238E27FC236}">
                <a16:creationId xmlns:a16="http://schemas.microsoft.com/office/drawing/2014/main" id="{E43AE565-6028-C261-ADB3-A0371B04C2A0}"/>
              </a:ext>
            </a:extLst>
          </p:cNvPr>
          <p:cNvSpPr txBox="1"/>
          <p:nvPr/>
        </p:nvSpPr>
        <p:spPr>
          <a:xfrm>
            <a:off x="6639743" y="287243"/>
            <a:ext cx="1063646" cy="123111"/>
          </a:xfrm>
          <a:prstGeom prst="rect">
            <a:avLst/>
          </a:prstGeom>
          <a:noFill/>
        </p:spPr>
        <p:txBody>
          <a:bodyPr wrap="square" lIns="0" tIns="0" rIns="0" bIns="0" anchor="b">
            <a:spAutoFit/>
          </a:bodyPr>
          <a:lstStyle/>
          <a:p>
            <a:r>
              <a:rPr lang="pt-BR" sz="800" b="0" i="0" u="none" strike="noStrike" baseline="0" dirty="0">
                <a:solidFill>
                  <a:srgbClr val="2F2F2E"/>
                </a:solidFill>
              </a:rPr>
              <a:t>MAURENILSON FREIRE</a:t>
            </a:r>
            <a:endParaRPr lang="pt-BR" sz="800" dirty="0"/>
          </a:p>
        </p:txBody>
      </p:sp>
      <p:sp>
        <p:nvSpPr>
          <p:cNvPr id="16" name="CaixaDeTexto 15">
            <a:extLst>
              <a:ext uri="{FF2B5EF4-FFF2-40B4-BE49-F238E27FC236}">
                <a16:creationId xmlns:a16="http://schemas.microsoft.com/office/drawing/2014/main" id="{10CB5CCB-9FC7-A704-817F-131E2D51CDE9}"/>
              </a:ext>
            </a:extLst>
          </p:cNvPr>
          <p:cNvSpPr txBox="1"/>
          <p:nvPr/>
        </p:nvSpPr>
        <p:spPr>
          <a:xfrm>
            <a:off x="767010" y="2021037"/>
            <a:ext cx="6056484" cy="646331"/>
          </a:xfrm>
          <a:prstGeom prst="rect">
            <a:avLst/>
          </a:prstGeom>
          <a:noFill/>
          <a:ln>
            <a:solidFill>
              <a:schemeClr val="accent1"/>
            </a:solidFill>
          </a:ln>
        </p:spPr>
        <p:txBody>
          <a:bodyPr wrap="square">
            <a:spAutoFit/>
          </a:bodyPr>
          <a:lstStyle/>
          <a:p>
            <a:pPr indent="457200" algn="just"/>
            <a:r>
              <a:rPr lang="pt-BR" dirty="0">
                <a:solidFill>
                  <a:srgbClr val="2F2F2E"/>
                </a:solidFill>
              </a:rPr>
              <a:t>A </a:t>
            </a:r>
            <a:r>
              <a:rPr lang="pt-BR" b="1" dirty="0">
                <a:solidFill>
                  <a:srgbClr val="2F2F2E"/>
                </a:solidFill>
              </a:rPr>
              <a:t>metáfora</a:t>
            </a:r>
            <a:r>
              <a:rPr lang="pt-BR" dirty="0">
                <a:solidFill>
                  <a:srgbClr val="2F2F2E"/>
                </a:solidFill>
              </a:rPr>
              <a:t> estabelece uma relação de semelhança entre os termos, na qual a ideia de comparação fica subentendida.</a:t>
            </a:r>
          </a:p>
        </p:txBody>
      </p:sp>
      <p:sp>
        <p:nvSpPr>
          <p:cNvPr id="17" name="CaixaDeTexto 16">
            <a:extLst>
              <a:ext uri="{FF2B5EF4-FFF2-40B4-BE49-F238E27FC236}">
                <a16:creationId xmlns:a16="http://schemas.microsoft.com/office/drawing/2014/main" id="{36AD187E-1BC0-3D40-9ACD-F585E6655614}"/>
              </a:ext>
            </a:extLst>
          </p:cNvPr>
          <p:cNvSpPr txBox="1"/>
          <p:nvPr/>
        </p:nvSpPr>
        <p:spPr>
          <a:xfrm>
            <a:off x="767003" y="3016167"/>
            <a:ext cx="6629277" cy="646331"/>
          </a:xfrm>
          <a:prstGeom prst="rect">
            <a:avLst/>
          </a:prstGeom>
          <a:noFill/>
          <a:ln>
            <a:solidFill>
              <a:schemeClr val="accent1"/>
            </a:solidFill>
          </a:ln>
        </p:spPr>
        <p:txBody>
          <a:bodyPr wrap="square">
            <a:spAutoFit/>
          </a:bodyPr>
          <a:lstStyle/>
          <a:p>
            <a:pPr indent="457200" algn="just"/>
            <a:r>
              <a:rPr lang="pt-BR" dirty="0">
                <a:solidFill>
                  <a:srgbClr val="2F2F2E"/>
                </a:solidFill>
              </a:rPr>
              <a:t>A </a:t>
            </a:r>
            <a:r>
              <a:rPr lang="pt-BR" b="1" dirty="0">
                <a:solidFill>
                  <a:srgbClr val="2F2F2E"/>
                </a:solidFill>
              </a:rPr>
              <a:t>personificação</a:t>
            </a:r>
            <a:r>
              <a:rPr lang="pt-BR" dirty="0">
                <a:solidFill>
                  <a:srgbClr val="2F2F2E"/>
                </a:solidFill>
              </a:rPr>
              <a:t> ou </a:t>
            </a:r>
            <a:r>
              <a:rPr lang="pt-BR" b="1" dirty="0">
                <a:solidFill>
                  <a:srgbClr val="2F2F2E"/>
                </a:solidFill>
              </a:rPr>
              <a:t>prosopopeia</a:t>
            </a:r>
            <a:r>
              <a:rPr lang="pt-BR" dirty="0">
                <a:solidFill>
                  <a:srgbClr val="2F2F2E"/>
                </a:solidFill>
              </a:rPr>
              <a:t> consiste em atribuir características dos seres humanos a seres inanimados.</a:t>
            </a:r>
          </a:p>
        </p:txBody>
      </p:sp>
      <p:sp>
        <p:nvSpPr>
          <p:cNvPr id="18" name="CaixaDeTexto 17">
            <a:extLst>
              <a:ext uri="{FF2B5EF4-FFF2-40B4-BE49-F238E27FC236}">
                <a16:creationId xmlns:a16="http://schemas.microsoft.com/office/drawing/2014/main" id="{B9AF9AC1-5759-0877-D600-F1ACE70EBE30}"/>
              </a:ext>
            </a:extLst>
          </p:cNvPr>
          <p:cNvSpPr txBox="1"/>
          <p:nvPr/>
        </p:nvSpPr>
        <p:spPr>
          <a:xfrm>
            <a:off x="767003" y="4011297"/>
            <a:ext cx="6629277" cy="646331"/>
          </a:xfrm>
          <a:prstGeom prst="rect">
            <a:avLst/>
          </a:prstGeom>
          <a:noFill/>
          <a:ln>
            <a:solidFill>
              <a:schemeClr val="accent1"/>
            </a:solidFill>
          </a:ln>
        </p:spPr>
        <p:txBody>
          <a:bodyPr wrap="square">
            <a:spAutoFit/>
          </a:bodyPr>
          <a:lstStyle/>
          <a:p>
            <a:pPr indent="457200" algn="just"/>
            <a:r>
              <a:rPr lang="pt-BR" dirty="0">
                <a:solidFill>
                  <a:srgbClr val="2F2F2E"/>
                </a:solidFill>
              </a:rPr>
              <a:t>A </a:t>
            </a:r>
            <a:r>
              <a:rPr lang="pt-BR" b="1" dirty="0">
                <a:solidFill>
                  <a:srgbClr val="2F2F2E"/>
                </a:solidFill>
              </a:rPr>
              <a:t>hipérbole</a:t>
            </a:r>
            <a:r>
              <a:rPr lang="pt-BR" dirty="0">
                <a:solidFill>
                  <a:srgbClr val="2F2F2E"/>
                </a:solidFill>
              </a:rPr>
              <a:t> consiste no uso do exagero como recurso para tornar uma ideia mais expressiva.</a:t>
            </a:r>
          </a:p>
        </p:txBody>
      </p:sp>
    </p:spTree>
    <p:extLst>
      <p:ext uri="{BB962C8B-B14F-4D97-AF65-F5344CB8AC3E}">
        <p14:creationId xmlns:p14="http://schemas.microsoft.com/office/powerpoint/2010/main" val="284023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11</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5</a:t>
              </a:r>
            </a:p>
          </p:txBody>
        </p:sp>
      </p:grpSp>
      <p:sp>
        <p:nvSpPr>
          <p:cNvPr id="2" name="CaixaDeTexto 1">
            <a:extLst>
              <a:ext uri="{FF2B5EF4-FFF2-40B4-BE49-F238E27FC236}">
                <a16:creationId xmlns:a16="http://schemas.microsoft.com/office/drawing/2014/main" id="{4CB441A7-2B65-24E8-5EB5-26DCC05362DD}"/>
              </a:ext>
            </a:extLst>
          </p:cNvPr>
          <p:cNvSpPr txBox="1"/>
          <p:nvPr/>
        </p:nvSpPr>
        <p:spPr>
          <a:xfrm>
            <a:off x="767009" y="348799"/>
            <a:ext cx="5193844" cy="954107"/>
          </a:xfrm>
          <a:prstGeom prst="rect">
            <a:avLst/>
          </a:prstGeom>
          <a:noFill/>
        </p:spPr>
        <p:txBody>
          <a:bodyPr wrap="square" rtlCol="0">
            <a:spAutoFit/>
          </a:bodyPr>
          <a:lstStyle/>
          <a:p>
            <a:r>
              <a:rPr lang="pt-BR" sz="3200" dirty="0">
                <a:solidFill>
                  <a:schemeClr val="tx2"/>
                </a:solidFill>
                <a:latin typeface="+mj-lt"/>
              </a:rPr>
              <a:t>ESTUDO DO TEXTO</a:t>
            </a:r>
          </a:p>
          <a:p>
            <a:r>
              <a:rPr lang="pt-BR" sz="2400" dirty="0">
                <a:solidFill>
                  <a:schemeClr val="tx2"/>
                </a:solidFill>
                <a:latin typeface="+mj-lt"/>
              </a:rPr>
              <a:t>Carta de leitor e comentário do leitor</a:t>
            </a:r>
            <a:endParaRPr lang="pt-BR" sz="2400" i="1" dirty="0">
              <a:solidFill>
                <a:schemeClr val="tx2"/>
              </a:solidFill>
              <a:latin typeface="+mj-lt"/>
            </a:endParaRPr>
          </a:p>
        </p:txBody>
      </p:sp>
      <p:sp>
        <p:nvSpPr>
          <p:cNvPr id="3" name="CaixaDeTexto 2">
            <a:extLst>
              <a:ext uri="{FF2B5EF4-FFF2-40B4-BE49-F238E27FC236}">
                <a16:creationId xmlns:a16="http://schemas.microsoft.com/office/drawing/2014/main" id="{00694E14-1D0B-7AC5-37D3-CD5EA4DFBD84}"/>
              </a:ext>
            </a:extLst>
          </p:cNvPr>
          <p:cNvSpPr txBox="1"/>
          <p:nvPr/>
        </p:nvSpPr>
        <p:spPr>
          <a:xfrm>
            <a:off x="767010" y="1555211"/>
            <a:ext cx="5651520" cy="2862322"/>
          </a:xfrm>
          <a:prstGeom prst="rect">
            <a:avLst/>
          </a:prstGeom>
          <a:noFill/>
          <a:ln>
            <a:solidFill>
              <a:schemeClr val="accent1"/>
            </a:solidFill>
          </a:ln>
        </p:spPr>
        <p:txBody>
          <a:bodyPr wrap="square">
            <a:spAutoFit/>
          </a:bodyPr>
          <a:lstStyle/>
          <a:p>
            <a:pPr indent="457200" algn="just"/>
            <a:r>
              <a:rPr lang="pt-BR" dirty="0">
                <a:solidFill>
                  <a:srgbClr val="2F2F2E"/>
                </a:solidFill>
              </a:rPr>
              <a:t>As </a:t>
            </a:r>
            <a:r>
              <a:rPr lang="pt-BR" b="1" dirty="0">
                <a:solidFill>
                  <a:srgbClr val="2F2F2E"/>
                </a:solidFill>
              </a:rPr>
              <a:t>cartas de leitor </a:t>
            </a:r>
            <a:r>
              <a:rPr lang="pt-BR" dirty="0">
                <a:solidFill>
                  <a:srgbClr val="2F2F2E"/>
                </a:solidFill>
              </a:rPr>
              <a:t>e os </a:t>
            </a:r>
            <a:r>
              <a:rPr lang="pt-BR" b="1" dirty="0">
                <a:solidFill>
                  <a:srgbClr val="2F2F2E"/>
                </a:solidFill>
              </a:rPr>
              <a:t>comentários do leitor </a:t>
            </a:r>
            <a:r>
              <a:rPr lang="pt-BR" dirty="0">
                <a:solidFill>
                  <a:srgbClr val="2F2F2E"/>
                </a:solidFill>
              </a:rPr>
              <a:t>são textos que têm como finalidade promover a interação entre os leitores e os textos jornalísticos publicados em variadas mídias. Esses textos mantêm relação direta com um fato noticiado ou um texto publicado anteriormente. Por meio desses gêneros, o leitor manifesta sua opinião e faz críticas, elogios e sugestões. Para o veículo de comunicação, as cartas ou comentários do leitor asseguram uma resposta ao que publicam, podendo, inclusive, ajudar na produção de novas pautas.</a:t>
            </a:r>
          </a:p>
        </p:txBody>
      </p:sp>
      <p:sp>
        <p:nvSpPr>
          <p:cNvPr id="11" name="Balão de Fala: Retângulo 10">
            <a:extLst>
              <a:ext uri="{FF2B5EF4-FFF2-40B4-BE49-F238E27FC236}">
                <a16:creationId xmlns:a16="http://schemas.microsoft.com/office/drawing/2014/main" id="{F29A5075-3838-CA4F-A683-82289A07FFB2}"/>
              </a:ext>
            </a:extLst>
          </p:cNvPr>
          <p:cNvSpPr/>
          <p:nvPr/>
        </p:nvSpPr>
        <p:spPr>
          <a:xfrm>
            <a:off x="6727862" y="885256"/>
            <a:ext cx="4419520" cy="3532277"/>
          </a:xfrm>
          <a:prstGeom prst="wedgeRectCallout">
            <a:avLst>
              <a:gd name="adj1" fmla="val -21612"/>
              <a:gd name="adj2" fmla="val 56652"/>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2F2F2E"/>
                </a:solidFill>
              </a:rPr>
              <a:t>Nas revistas e nos jornais impressos, não há espaço suficiente para a publicação de todas as cartas de leitor, por isso esses textos podem ser resumidos, parafraseados ou ter algumas informações suprimidas; às vezes, são divulgados somente os trechos mais relevantes da carta. Já os espaços de comentários das mídias digitais não requerem esse tratamento, pois, além de ser direta, a interação do leitor com o texto pode se dar imediatamente após a leitura.</a:t>
            </a:r>
          </a:p>
        </p:txBody>
      </p:sp>
      <p:sp>
        <p:nvSpPr>
          <p:cNvPr id="12" name="CaixaDeTexto 11">
            <a:extLst>
              <a:ext uri="{FF2B5EF4-FFF2-40B4-BE49-F238E27FC236}">
                <a16:creationId xmlns:a16="http://schemas.microsoft.com/office/drawing/2014/main" id="{09BA96C6-8F23-9E5B-ED35-3E1ABFF8F0C1}"/>
              </a:ext>
            </a:extLst>
          </p:cNvPr>
          <p:cNvSpPr txBox="1"/>
          <p:nvPr/>
        </p:nvSpPr>
        <p:spPr>
          <a:xfrm>
            <a:off x="767009" y="4772415"/>
            <a:ext cx="10414638" cy="1200329"/>
          </a:xfrm>
          <a:prstGeom prst="rect">
            <a:avLst/>
          </a:prstGeom>
          <a:noFill/>
          <a:ln>
            <a:solidFill>
              <a:schemeClr val="accent1"/>
            </a:solidFill>
          </a:ln>
        </p:spPr>
        <p:txBody>
          <a:bodyPr wrap="square">
            <a:spAutoFit/>
          </a:bodyPr>
          <a:lstStyle/>
          <a:p>
            <a:pPr indent="457200" algn="just"/>
            <a:r>
              <a:rPr lang="pt-BR" b="1" dirty="0">
                <a:solidFill>
                  <a:srgbClr val="2F2F2E"/>
                </a:solidFill>
              </a:rPr>
              <a:t>Cartas de leitor </a:t>
            </a:r>
            <a:r>
              <a:rPr lang="pt-BR" dirty="0">
                <a:solidFill>
                  <a:srgbClr val="2F2F2E"/>
                </a:solidFill>
              </a:rPr>
              <a:t>e </a:t>
            </a:r>
            <a:r>
              <a:rPr lang="pt-BR" b="1" dirty="0">
                <a:solidFill>
                  <a:srgbClr val="2F2F2E"/>
                </a:solidFill>
              </a:rPr>
              <a:t>comentários</a:t>
            </a:r>
            <a:r>
              <a:rPr lang="pt-BR" dirty="0">
                <a:solidFill>
                  <a:srgbClr val="2F2F2E"/>
                </a:solidFill>
              </a:rPr>
              <a:t> são textos breves, que devem prezar por uma linguagem clara e objetiva. O uso de adjetivos e advérbios intensifica as ideias e ajuda a expressar o posicionamento do autor. Em alguns veículos, a carta do leitor costuma ter um título que resume e ajuda a antecipar o assunto tratado no texto.</a:t>
            </a:r>
          </a:p>
        </p:txBody>
      </p:sp>
    </p:spTree>
    <p:extLst>
      <p:ext uri="{BB962C8B-B14F-4D97-AF65-F5344CB8AC3E}">
        <p14:creationId xmlns:p14="http://schemas.microsoft.com/office/powerpoint/2010/main" val="146726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magem 14">
            <a:extLst>
              <a:ext uri="{FF2B5EF4-FFF2-40B4-BE49-F238E27FC236}">
                <a16:creationId xmlns:a16="http://schemas.microsoft.com/office/drawing/2014/main" id="{D7500142-D1B9-D954-354C-D68D2F62A32F}"/>
              </a:ext>
            </a:extLst>
          </p:cNvPr>
          <p:cNvPicPr>
            <a:picLocks noChangeAspect="1"/>
          </p:cNvPicPr>
          <p:nvPr/>
        </p:nvPicPr>
        <p:blipFill>
          <a:blip r:embed="rId2"/>
          <a:stretch>
            <a:fillRect/>
          </a:stretch>
        </p:blipFill>
        <p:spPr>
          <a:xfrm>
            <a:off x="3324060" y="4553248"/>
            <a:ext cx="5538867" cy="1555626"/>
          </a:xfrm>
          <a:prstGeom prst="rect">
            <a:avLst/>
          </a:prstGeom>
          <a:ln>
            <a:solidFill>
              <a:srgbClr val="2F2F2E"/>
            </a:solidFill>
          </a:ln>
          <a:effectLst>
            <a:outerShdw blurRad="50800" dist="38100" dir="8100000" algn="tr" rotWithShape="0">
              <a:prstClr val="black">
                <a:alpha val="40000"/>
              </a:prstClr>
            </a:outerShdw>
          </a:effectLst>
        </p:spPr>
      </p:pic>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12</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5</a:t>
              </a:r>
            </a:p>
          </p:txBody>
        </p:sp>
      </p:grpSp>
      <p:sp>
        <p:nvSpPr>
          <p:cNvPr id="2" name="CaixaDeTexto 1">
            <a:extLst>
              <a:ext uri="{FF2B5EF4-FFF2-40B4-BE49-F238E27FC236}">
                <a16:creationId xmlns:a16="http://schemas.microsoft.com/office/drawing/2014/main" id="{71BE95A6-BF12-EC23-1069-BF176B56F557}"/>
              </a:ext>
            </a:extLst>
          </p:cNvPr>
          <p:cNvSpPr txBox="1"/>
          <p:nvPr/>
        </p:nvSpPr>
        <p:spPr>
          <a:xfrm>
            <a:off x="767009" y="348799"/>
            <a:ext cx="3271586" cy="954107"/>
          </a:xfrm>
          <a:prstGeom prst="rect">
            <a:avLst/>
          </a:prstGeom>
          <a:noFill/>
        </p:spPr>
        <p:txBody>
          <a:bodyPr wrap="square" rtlCol="0">
            <a:spAutoFit/>
          </a:bodyPr>
          <a:lstStyle/>
          <a:p>
            <a:r>
              <a:rPr lang="pt-BR" sz="3200" dirty="0">
                <a:solidFill>
                  <a:schemeClr val="tx2"/>
                </a:solidFill>
                <a:latin typeface="+mj-lt"/>
              </a:rPr>
              <a:t>ESTUDO DA LÍNGUA</a:t>
            </a:r>
          </a:p>
          <a:p>
            <a:r>
              <a:rPr lang="pt-BR" sz="2400" dirty="0">
                <a:solidFill>
                  <a:schemeClr val="tx2"/>
                </a:solidFill>
                <a:latin typeface="+mj-lt"/>
              </a:rPr>
              <a:t>Oração e período</a:t>
            </a:r>
            <a:endParaRPr lang="pt-BR" sz="2400" i="1" dirty="0">
              <a:solidFill>
                <a:schemeClr val="tx2"/>
              </a:solidFill>
              <a:latin typeface="+mj-lt"/>
            </a:endParaRPr>
          </a:p>
        </p:txBody>
      </p:sp>
      <p:sp>
        <p:nvSpPr>
          <p:cNvPr id="3" name="CaixaDeTexto 2">
            <a:extLst>
              <a:ext uri="{FF2B5EF4-FFF2-40B4-BE49-F238E27FC236}">
                <a16:creationId xmlns:a16="http://schemas.microsoft.com/office/drawing/2014/main" id="{89A972CD-C4AD-31EC-75EF-E7EFD38ED35C}"/>
              </a:ext>
            </a:extLst>
          </p:cNvPr>
          <p:cNvSpPr txBox="1"/>
          <p:nvPr/>
        </p:nvSpPr>
        <p:spPr>
          <a:xfrm>
            <a:off x="4805604" y="482245"/>
            <a:ext cx="6619387" cy="1477328"/>
          </a:xfrm>
          <a:prstGeom prst="rect">
            <a:avLst/>
          </a:prstGeom>
          <a:noFill/>
          <a:ln>
            <a:solidFill>
              <a:schemeClr val="accent1"/>
            </a:solidFill>
          </a:ln>
        </p:spPr>
        <p:txBody>
          <a:bodyPr wrap="square">
            <a:spAutoFit/>
          </a:bodyPr>
          <a:lstStyle/>
          <a:p>
            <a:pPr indent="457200" algn="just"/>
            <a:r>
              <a:rPr lang="pt-BR" b="1" dirty="0">
                <a:solidFill>
                  <a:srgbClr val="2F2F2E"/>
                </a:solidFill>
              </a:rPr>
              <a:t>Período</a:t>
            </a:r>
            <a:r>
              <a:rPr lang="pt-BR" dirty="0">
                <a:solidFill>
                  <a:srgbClr val="2F2F2E"/>
                </a:solidFill>
              </a:rPr>
              <a:t> é um enunciado formado por uma ou mais orações. Na escrita, o período termina com um sinal de pontuação.</a:t>
            </a:r>
          </a:p>
          <a:p>
            <a:pPr indent="457200" algn="just"/>
            <a:r>
              <a:rPr lang="pt-BR" b="1" dirty="0">
                <a:solidFill>
                  <a:srgbClr val="2F2F2E"/>
                </a:solidFill>
              </a:rPr>
              <a:t>Oração</a:t>
            </a:r>
            <a:r>
              <a:rPr lang="pt-BR" dirty="0">
                <a:solidFill>
                  <a:srgbClr val="2F2F2E"/>
                </a:solidFill>
              </a:rPr>
              <a:t> é uma frase ou parte de uma frase que se estrutura em torno de uma </a:t>
            </a:r>
            <a:r>
              <a:rPr lang="pt-BR" b="1" dirty="0">
                <a:solidFill>
                  <a:srgbClr val="2F2F2E"/>
                </a:solidFill>
              </a:rPr>
              <a:t>forma verbal </a:t>
            </a:r>
            <a:r>
              <a:rPr lang="pt-BR" dirty="0">
                <a:solidFill>
                  <a:srgbClr val="2F2F2E"/>
                </a:solidFill>
              </a:rPr>
              <a:t>ou de uma </a:t>
            </a:r>
            <a:r>
              <a:rPr lang="pt-BR" b="1" dirty="0">
                <a:solidFill>
                  <a:srgbClr val="2F2F2E"/>
                </a:solidFill>
              </a:rPr>
              <a:t>locução verbal</a:t>
            </a:r>
            <a:r>
              <a:rPr lang="pt-BR" dirty="0">
                <a:solidFill>
                  <a:srgbClr val="2F2F2E"/>
                </a:solidFill>
              </a:rPr>
              <a:t>, que exerce a função de </a:t>
            </a:r>
            <a:r>
              <a:rPr lang="pt-BR" b="1" dirty="0">
                <a:solidFill>
                  <a:srgbClr val="2F2F2E"/>
                </a:solidFill>
              </a:rPr>
              <a:t>núcleo</a:t>
            </a:r>
            <a:r>
              <a:rPr lang="pt-BR" dirty="0">
                <a:solidFill>
                  <a:srgbClr val="2F2F2E"/>
                </a:solidFill>
              </a:rPr>
              <a:t> da oração.</a:t>
            </a:r>
          </a:p>
        </p:txBody>
      </p:sp>
      <p:sp>
        <p:nvSpPr>
          <p:cNvPr id="11" name="CaixaDeTexto 10">
            <a:extLst>
              <a:ext uri="{FF2B5EF4-FFF2-40B4-BE49-F238E27FC236}">
                <a16:creationId xmlns:a16="http://schemas.microsoft.com/office/drawing/2014/main" id="{F3E21D94-22E9-4DBF-8F0F-DBF02AEB15E7}"/>
              </a:ext>
            </a:extLst>
          </p:cNvPr>
          <p:cNvSpPr txBox="1"/>
          <p:nvPr/>
        </p:nvSpPr>
        <p:spPr>
          <a:xfrm>
            <a:off x="762000" y="2440636"/>
            <a:ext cx="10662991" cy="646331"/>
          </a:xfrm>
          <a:prstGeom prst="rect">
            <a:avLst/>
          </a:prstGeom>
          <a:noFill/>
          <a:ln>
            <a:solidFill>
              <a:schemeClr val="accent1"/>
            </a:solidFill>
          </a:ln>
        </p:spPr>
        <p:txBody>
          <a:bodyPr wrap="square">
            <a:spAutoFit/>
          </a:bodyPr>
          <a:lstStyle/>
          <a:p>
            <a:pPr indent="457200" algn="just"/>
            <a:r>
              <a:rPr lang="pt-BR" dirty="0">
                <a:solidFill>
                  <a:srgbClr val="2F2F2E"/>
                </a:solidFill>
              </a:rPr>
              <a:t>O </a:t>
            </a:r>
            <a:r>
              <a:rPr lang="pt-BR" b="1" dirty="0">
                <a:solidFill>
                  <a:srgbClr val="2F2F2E"/>
                </a:solidFill>
              </a:rPr>
              <a:t>período simples </a:t>
            </a:r>
            <a:r>
              <a:rPr lang="pt-BR" dirty="0">
                <a:solidFill>
                  <a:srgbClr val="2F2F2E"/>
                </a:solidFill>
              </a:rPr>
              <a:t>é formado por </a:t>
            </a:r>
            <a:r>
              <a:rPr lang="pt-BR" b="1" dirty="0">
                <a:solidFill>
                  <a:srgbClr val="2F2F2E"/>
                </a:solidFill>
              </a:rPr>
              <a:t>uma oração</a:t>
            </a:r>
            <a:r>
              <a:rPr lang="pt-BR" dirty="0">
                <a:solidFill>
                  <a:srgbClr val="2F2F2E"/>
                </a:solidFill>
              </a:rPr>
              <a:t>, isto é, por apenas </a:t>
            </a:r>
            <a:r>
              <a:rPr lang="pt-BR" b="1" dirty="0">
                <a:solidFill>
                  <a:srgbClr val="2F2F2E"/>
                </a:solidFill>
              </a:rPr>
              <a:t>uma forma verbal </a:t>
            </a:r>
            <a:r>
              <a:rPr lang="pt-BR" dirty="0">
                <a:solidFill>
                  <a:srgbClr val="2F2F2E"/>
                </a:solidFill>
              </a:rPr>
              <a:t>ou </a:t>
            </a:r>
            <a:r>
              <a:rPr lang="pt-BR" b="1" dirty="0">
                <a:solidFill>
                  <a:srgbClr val="2F2F2E"/>
                </a:solidFill>
              </a:rPr>
              <a:t>locução verbal</a:t>
            </a:r>
            <a:r>
              <a:rPr lang="pt-BR" dirty="0">
                <a:solidFill>
                  <a:srgbClr val="2F2F2E"/>
                </a:solidFill>
              </a:rPr>
              <a:t>.  A oração que compõe o período simples tem sempre um </a:t>
            </a:r>
            <a:r>
              <a:rPr lang="pt-BR" b="1" dirty="0">
                <a:solidFill>
                  <a:srgbClr val="2F2F2E"/>
                </a:solidFill>
              </a:rPr>
              <a:t>sentido completo</a:t>
            </a:r>
            <a:r>
              <a:rPr lang="pt-BR" dirty="0">
                <a:solidFill>
                  <a:srgbClr val="2F2F2E"/>
                </a:solidFill>
              </a:rPr>
              <a:t>.</a:t>
            </a:r>
          </a:p>
        </p:txBody>
      </p:sp>
      <p:sp>
        <p:nvSpPr>
          <p:cNvPr id="13" name="CaixaDeTexto 12">
            <a:extLst>
              <a:ext uri="{FF2B5EF4-FFF2-40B4-BE49-F238E27FC236}">
                <a16:creationId xmlns:a16="http://schemas.microsoft.com/office/drawing/2014/main" id="{0345360F-9427-C76D-8B42-60A36CF9E4A9}"/>
              </a:ext>
            </a:extLst>
          </p:cNvPr>
          <p:cNvSpPr txBox="1"/>
          <p:nvPr/>
        </p:nvSpPr>
        <p:spPr>
          <a:xfrm>
            <a:off x="761999" y="3562683"/>
            <a:ext cx="10662991" cy="646331"/>
          </a:xfrm>
          <a:prstGeom prst="rect">
            <a:avLst/>
          </a:prstGeom>
          <a:noFill/>
          <a:ln>
            <a:solidFill>
              <a:schemeClr val="accent1"/>
            </a:solidFill>
          </a:ln>
        </p:spPr>
        <p:txBody>
          <a:bodyPr wrap="square">
            <a:spAutoFit/>
          </a:bodyPr>
          <a:lstStyle/>
          <a:p>
            <a:pPr indent="457200" algn="just"/>
            <a:r>
              <a:rPr lang="pt-BR" dirty="0">
                <a:solidFill>
                  <a:srgbClr val="2F2F2E"/>
                </a:solidFill>
              </a:rPr>
              <a:t>O </a:t>
            </a:r>
            <a:r>
              <a:rPr lang="pt-BR" b="1" dirty="0">
                <a:solidFill>
                  <a:srgbClr val="2F2F2E"/>
                </a:solidFill>
              </a:rPr>
              <a:t>período composto </a:t>
            </a:r>
            <a:r>
              <a:rPr lang="pt-BR" dirty="0">
                <a:solidFill>
                  <a:srgbClr val="2F2F2E"/>
                </a:solidFill>
              </a:rPr>
              <a:t>é formado por </a:t>
            </a:r>
            <a:r>
              <a:rPr lang="pt-BR" b="1" dirty="0">
                <a:solidFill>
                  <a:srgbClr val="2F2F2E"/>
                </a:solidFill>
              </a:rPr>
              <a:t>mais de uma oração</a:t>
            </a:r>
            <a:r>
              <a:rPr lang="pt-BR" dirty="0">
                <a:solidFill>
                  <a:srgbClr val="2F2F2E"/>
                </a:solidFill>
              </a:rPr>
              <a:t>, por isso tem </a:t>
            </a:r>
            <a:r>
              <a:rPr lang="pt-BR" b="1" dirty="0">
                <a:solidFill>
                  <a:srgbClr val="2F2F2E"/>
                </a:solidFill>
              </a:rPr>
              <a:t>mais de uma forma verbal </a:t>
            </a:r>
            <a:r>
              <a:rPr lang="pt-BR" dirty="0">
                <a:solidFill>
                  <a:srgbClr val="2F2F2E"/>
                </a:solidFill>
              </a:rPr>
              <a:t>ou </a:t>
            </a:r>
            <a:r>
              <a:rPr lang="pt-BR" b="1" dirty="0">
                <a:solidFill>
                  <a:srgbClr val="2F2F2E"/>
                </a:solidFill>
              </a:rPr>
              <a:t>locução verbal</a:t>
            </a:r>
            <a:r>
              <a:rPr lang="pt-BR" dirty="0">
                <a:solidFill>
                  <a:srgbClr val="2F2F2E"/>
                </a:solidFill>
              </a:rPr>
              <a:t>.  As orações que compõem o período composto podem ter </a:t>
            </a:r>
            <a:r>
              <a:rPr lang="pt-BR" b="1" dirty="0">
                <a:solidFill>
                  <a:srgbClr val="2F2F2E"/>
                </a:solidFill>
              </a:rPr>
              <a:t>sentido incompleto</a:t>
            </a:r>
            <a:r>
              <a:rPr lang="pt-BR" dirty="0">
                <a:solidFill>
                  <a:srgbClr val="2F2F2E"/>
                </a:solidFill>
              </a:rPr>
              <a:t>.</a:t>
            </a:r>
          </a:p>
        </p:txBody>
      </p:sp>
    </p:spTree>
    <p:extLst>
      <p:ext uri="{BB962C8B-B14F-4D97-AF65-F5344CB8AC3E}">
        <p14:creationId xmlns:p14="http://schemas.microsoft.com/office/powerpoint/2010/main" val="346579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13</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5</a:t>
              </a:r>
            </a:p>
          </p:txBody>
        </p:sp>
      </p:grpSp>
      <p:sp>
        <p:nvSpPr>
          <p:cNvPr id="2" name="CaixaDeTexto 1">
            <a:extLst>
              <a:ext uri="{FF2B5EF4-FFF2-40B4-BE49-F238E27FC236}">
                <a16:creationId xmlns:a16="http://schemas.microsoft.com/office/drawing/2014/main" id="{0322DB20-300F-1699-D439-41A186E670DE}"/>
              </a:ext>
            </a:extLst>
          </p:cNvPr>
          <p:cNvSpPr txBox="1"/>
          <p:nvPr/>
        </p:nvSpPr>
        <p:spPr>
          <a:xfrm>
            <a:off x="767009" y="348799"/>
            <a:ext cx="3271586" cy="954107"/>
          </a:xfrm>
          <a:prstGeom prst="rect">
            <a:avLst/>
          </a:prstGeom>
          <a:noFill/>
        </p:spPr>
        <p:txBody>
          <a:bodyPr wrap="square" rtlCol="0">
            <a:spAutoFit/>
          </a:bodyPr>
          <a:lstStyle/>
          <a:p>
            <a:r>
              <a:rPr lang="pt-BR" sz="3200" dirty="0">
                <a:solidFill>
                  <a:schemeClr val="tx2"/>
                </a:solidFill>
                <a:latin typeface="+mj-lt"/>
              </a:rPr>
              <a:t>ESTUDO DA LÍNGUA</a:t>
            </a:r>
          </a:p>
          <a:p>
            <a:r>
              <a:rPr lang="pt-BR" sz="2400" dirty="0">
                <a:solidFill>
                  <a:schemeClr val="tx2"/>
                </a:solidFill>
                <a:latin typeface="+mj-lt"/>
              </a:rPr>
              <a:t>Oração e período</a:t>
            </a:r>
            <a:endParaRPr lang="pt-BR" sz="2400" i="1" dirty="0">
              <a:solidFill>
                <a:schemeClr val="tx2"/>
              </a:solidFill>
              <a:latin typeface="+mj-lt"/>
            </a:endParaRPr>
          </a:p>
        </p:txBody>
      </p:sp>
      <p:sp>
        <p:nvSpPr>
          <p:cNvPr id="3" name="CaixaDeTexto 2">
            <a:extLst>
              <a:ext uri="{FF2B5EF4-FFF2-40B4-BE49-F238E27FC236}">
                <a16:creationId xmlns:a16="http://schemas.microsoft.com/office/drawing/2014/main" id="{5A1141EC-1B71-C74D-6582-82FF4C3C2245}"/>
              </a:ext>
            </a:extLst>
          </p:cNvPr>
          <p:cNvSpPr txBox="1"/>
          <p:nvPr/>
        </p:nvSpPr>
        <p:spPr>
          <a:xfrm>
            <a:off x="767010" y="1654912"/>
            <a:ext cx="10801536" cy="923330"/>
          </a:xfrm>
          <a:prstGeom prst="rect">
            <a:avLst/>
          </a:prstGeom>
          <a:noFill/>
          <a:ln>
            <a:noFill/>
          </a:ln>
          <a:effectLst/>
        </p:spPr>
        <p:txBody>
          <a:bodyPr wrap="square" anchor="ctr">
            <a:spAutoFit/>
          </a:bodyPr>
          <a:lstStyle/>
          <a:p>
            <a:pPr algn="just"/>
            <a:r>
              <a:rPr lang="pt-BR" b="1" u="sng" dirty="0">
                <a:solidFill>
                  <a:srgbClr val="2F2F2E"/>
                </a:solidFill>
              </a:rPr>
              <a:t>Sintagma nominal e sintagma verbal</a:t>
            </a:r>
          </a:p>
          <a:p>
            <a:pPr indent="457200" algn="just"/>
            <a:endParaRPr lang="pt-BR" dirty="0">
              <a:solidFill>
                <a:srgbClr val="2F2F2E"/>
              </a:solidFill>
            </a:endParaRPr>
          </a:p>
          <a:p>
            <a:pPr indent="457200" algn="just"/>
            <a:r>
              <a:rPr lang="pt-BR" dirty="0">
                <a:solidFill>
                  <a:srgbClr val="2F2F2E"/>
                </a:solidFill>
              </a:rPr>
              <a:t>A oração é formada por partes significativas que recebem o nome de </a:t>
            </a:r>
            <a:r>
              <a:rPr lang="pt-BR" b="1" dirty="0">
                <a:solidFill>
                  <a:srgbClr val="2F2F2E"/>
                </a:solidFill>
              </a:rPr>
              <a:t>sintagmas</a:t>
            </a:r>
            <a:r>
              <a:rPr lang="pt-BR" dirty="0">
                <a:solidFill>
                  <a:srgbClr val="2F2F2E"/>
                </a:solidFill>
              </a:rPr>
              <a:t>.</a:t>
            </a:r>
          </a:p>
        </p:txBody>
      </p:sp>
      <p:sp>
        <p:nvSpPr>
          <p:cNvPr id="11" name="CaixaDeTexto 10">
            <a:extLst>
              <a:ext uri="{FF2B5EF4-FFF2-40B4-BE49-F238E27FC236}">
                <a16:creationId xmlns:a16="http://schemas.microsoft.com/office/drawing/2014/main" id="{D4DAE5C9-CCCA-BB66-5ACC-79B95050DD61}"/>
              </a:ext>
            </a:extLst>
          </p:cNvPr>
          <p:cNvSpPr txBox="1"/>
          <p:nvPr/>
        </p:nvSpPr>
        <p:spPr>
          <a:xfrm>
            <a:off x="767009" y="4279759"/>
            <a:ext cx="10662991" cy="369332"/>
          </a:xfrm>
          <a:prstGeom prst="rect">
            <a:avLst/>
          </a:prstGeom>
          <a:noFill/>
          <a:ln>
            <a:solidFill>
              <a:schemeClr val="accent1"/>
            </a:solidFill>
          </a:ln>
        </p:spPr>
        <p:txBody>
          <a:bodyPr wrap="square">
            <a:spAutoFit/>
          </a:bodyPr>
          <a:lstStyle/>
          <a:p>
            <a:pPr indent="457200" algn="just"/>
            <a:r>
              <a:rPr lang="pt-BR" b="1" dirty="0">
                <a:solidFill>
                  <a:srgbClr val="2F2F2E"/>
                </a:solidFill>
              </a:rPr>
              <a:t>Sintagma nominal </a:t>
            </a:r>
            <a:r>
              <a:rPr lang="pt-BR" dirty="0">
                <a:solidFill>
                  <a:srgbClr val="2F2F2E"/>
                </a:solidFill>
              </a:rPr>
              <a:t>é a parte da oração que tem como núcleo um nome (um substantivo ou pronome).</a:t>
            </a:r>
          </a:p>
        </p:txBody>
      </p:sp>
      <p:sp>
        <p:nvSpPr>
          <p:cNvPr id="14" name="CaixaDeTexto 13">
            <a:extLst>
              <a:ext uri="{FF2B5EF4-FFF2-40B4-BE49-F238E27FC236}">
                <a16:creationId xmlns:a16="http://schemas.microsoft.com/office/drawing/2014/main" id="{04A5B45D-3667-F3EB-3045-039CC8A3BED1}"/>
              </a:ext>
            </a:extLst>
          </p:cNvPr>
          <p:cNvSpPr txBox="1"/>
          <p:nvPr/>
        </p:nvSpPr>
        <p:spPr>
          <a:xfrm>
            <a:off x="767009" y="5018422"/>
            <a:ext cx="10662991" cy="369332"/>
          </a:xfrm>
          <a:prstGeom prst="rect">
            <a:avLst/>
          </a:prstGeom>
          <a:noFill/>
          <a:ln>
            <a:solidFill>
              <a:schemeClr val="accent1"/>
            </a:solidFill>
          </a:ln>
        </p:spPr>
        <p:txBody>
          <a:bodyPr wrap="square">
            <a:spAutoFit/>
          </a:bodyPr>
          <a:lstStyle/>
          <a:p>
            <a:pPr indent="457200" algn="just"/>
            <a:r>
              <a:rPr lang="pt-BR" b="1" dirty="0">
                <a:solidFill>
                  <a:srgbClr val="2F2F2E"/>
                </a:solidFill>
              </a:rPr>
              <a:t>Sintagma verbal </a:t>
            </a:r>
            <a:r>
              <a:rPr lang="pt-BR" dirty="0">
                <a:solidFill>
                  <a:srgbClr val="2F2F2E"/>
                </a:solidFill>
              </a:rPr>
              <a:t>é a parte da oração que tem como núcleo uma forma verbal ou uma locução verbal.</a:t>
            </a:r>
          </a:p>
        </p:txBody>
      </p:sp>
      <p:sp>
        <p:nvSpPr>
          <p:cNvPr id="15" name="Balão de Fala: Retângulo 14">
            <a:extLst>
              <a:ext uri="{FF2B5EF4-FFF2-40B4-BE49-F238E27FC236}">
                <a16:creationId xmlns:a16="http://schemas.microsoft.com/office/drawing/2014/main" id="{9A33EDB2-AAA7-BC16-FA88-A7C9E488911E}"/>
              </a:ext>
            </a:extLst>
          </p:cNvPr>
          <p:cNvSpPr/>
          <p:nvPr/>
        </p:nvSpPr>
        <p:spPr>
          <a:xfrm>
            <a:off x="6223006" y="353365"/>
            <a:ext cx="4775190" cy="1226843"/>
          </a:xfrm>
          <a:prstGeom prst="wedgeRectCallout">
            <a:avLst>
              <a:gd name="adj1" fmla="val -57103"/>
              <a:gd name="adj2" fmla="val 21125"/>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2F2F2E"/>
                </a:solidFill>
              </a:rPr>
              <a:t>A organização dos enunciados em orações e períodos é uma característica da língua e, portanto, ocorre tanto na escrita quanto na fala.</a:t>
            </a:r>
          </a:p>
        </p:txBody>
      </p:sp>
      <p:pic>
        <p:nvPicPr>
          <p:cNvPr id="12" name="Imagem 11">
            <a:extLst>
              <a:ext uri="{FF2B5EF4-FFF2-40B4-BE49-F238E27FC236}">
                <a16:creationId xmlns:a16="http://schemas.microsoft.com/office/drawing/2014/main" id="{1FBC620E-D55B-990E-3085-99057BD9C184}"/>
              </a:ext>
            </a:extLst>
          </p:cNvPr>
          <p:cNvPicPr>
            <a:picLocks noChangeAspect="1"/>
          </p:cNvPicPr>
          <p:nvPr/>
        </p:nvPicPr>
        <p:blipFill>
          <a:blip r:embed="rId2"/>
          <a:stretch>
            <a:fillRect/>
          </a:stretch>
        </p:blipFill>
        <p:spPr>
          <a:xfrm>
            <a:off x="4535625" y="2920873"/>
            <a:ext cx="3120739" cy="990181"/>
          </a:xfrm>
          <a:prstGeom prst="rect">
            <a:avLst/>
          </a:prstGeom>
          <a:ln>
            <a:solidFill>
              <a:srgbClr val="2F2F2E"/>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836748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1578E0CD-2810-0337-5158-8C5046CD5A6F}"/>
              </a:ext>
            </a:extLst>
          </p:cNvPr>
          <p:cNvPicPr>
            <a:picLocks noChangeAspect="1"/>
          </p:cNvPicPr>
          <p:nvPr/>
        </p:nvPicPr>
        <p:blipFill>
          <a:blip r:embed="rId2"/>
          <a:stretch>
            <a:fillRect/>
          </a:stretch>
        </p:blipFill>
        <p:spPr>
          <a:xfrm>
            <a:off x="0" y="1651705"/>
            <a:ext cx="6887493" cy="4857496"/>
          </a:xfrm>
          <a:prstGeom prst="rect">
            <a:avLst/>
          </a:prstGeom>
          <a:effectLst>
            <a:outerShdw blurRad="50800" dist="38100" dir="18900000" algn="bl" rotWithShape="0">
              <a:prstClr val="black">
                <a:alpha val="40000"/>
              </a:prstClr>
            </a:outerShdw>
          </a:effectLst>
        </p:spPr>
      </p:pic>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14</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5</a:t>
              </a:r>
            </a:p>
          </p:txBody>
        </p:sp>
      </p:grpSp>
      <p:sp>
        <p:nvSpPr>
          <p:cNvPr id="2" name="CaixaDeTexto 1">
            <a:extLst>
              <a:ext uri="{FF2B5EF4-FFF2-40B4-BE49-F238E27FC236}">
                <a16:creationId xmlns:a16="http://schemas.microsoft.com/office/drawing/2014/main" id="{1324F915-D2D6-CF6D-BB1A-BB0B6EF366D0}"/>
              </a:ext>
            </a:extLst>
          </p:cNvPr>
          <p:cNvSpPr txBox="1"/>
          <p:nvPr/>
        </p:nvSpPr>
        <p:spPr>
          <a:xfrm>
            <a:off x="767008" y="348799"/>
            <a:ext cx="3796365" cy="954107"/>
          </a:xfrm>
          <a:prstGeom prst="rect">
            <a:avLst/>
          </a:prstGeom>
          <a:noFill/>
        </p:spPr>
        <p:txBody>
          <a:bodyPr wrap="square" rtlCol="0">
            <a:spAutoFit/>
          </a:bodyPr>
          <a:lstStyle/>
          <a:p>
            <a:r>
              <a:rPr lang="pt-BR" sz="3200" dirty="0">
                <a:solidFill>
                  <a:schemeClr val="tx2"/>
                </a:solidFill>
                <a:latin typeface="+mj-lt"/>
              </a:rPr>
              <a:t>OUTRAS LINGUAGENS</a:t>
            </a:r>
          </a:p>
          <a:p>
            <a:r>
              <a:rPr lang="pt-BR" sz="2400" dirty="0">
                <a:solidFill>
                  <a:schemeClr val="tx2"/>
                </a:solidFill>
                <a:latin typeface="+mj-lt"/>
              </a:rPr>
              <a:t>Arte como denúncia</a:t>
            </a:r>
            <a:endParaRPr lang="pt-BR" sz="2400" i="1" dirty="0">
              <a:solidFill>
                <a:schemeClr val="tx2"/>
              </a:solidFill>
              <a:latin typeface="+mj-lt"/>
            </a:endParaRPr>
          </a:p>
        </p:txBody>
      </p:sp>
      <p:sp>
        <p:nvSpPr>
          <p:cNvPr id="11" name="CaixaDeTexto 10">
            <a:extLst>
              <a:ext uri="{FF2B5EF4-FFF2-40B4-BE49-F238E27FC236}">
                <a16:creationId xmlns:a16="http://schemas.microsoft.com/office/drawing/2014/main" id="{9043B837-33CC-9B11-9A14-A875E37DEF4D}"/>
              </a:ext>
            </a:extLst>
          </p:cNvPr>
          <p:cNvSpPr txBox="1"/>
          <p:nvPr/>
        </p:nvSpPr>
        <p:spPr>
          <a:xfrm>
            <a:off x="7527007" y="1651705"/>
            <a:ext cx="3781504" cy="1200329"/>
          </a:xfrm>
          <a:prstGeom prst="rect">
            <a:avLst/>
          </a:prstGeom>
          <a:noFill/>
        </p:spPr>
        <p:txBody>
          <a:bodyPr wrap="square">
            <a:spAutoFit/>
          </a:bodyPr>
          <a:lstStyle/>
          <a:p>
            <a:pPr indent="457200" algn="just"/>
            <a:r>
              <a:rPr lang="pt-BR" dirty="0">
                <a:solidFill>
                  <a:srgbClr val="2F2F2E"/>
                </a:solidFill>
              </a:rPr>
              <a:t>A artista japonesa </a:t>
            </a:r>
            <a:r>
              <a:rPr lang="pt-BR" dirty="0" err="1">
                <a:solidFill>
                  <a:srgbClr val="2F2F2E"/>
                </a:solidFill>
              </a:rPr>
              <a:t>Sayaka</a:t>
            </a:r>
            <a:r>
              <a:rPr lang="pt-BR" dirty="0">
                <a:solidFill>
                  <a:srgbClr val="2F2F2E"/>
                </a:solidFill>
              </a:rPr>
              <a:t> Ganz (1976-) cria objetos tridimensionais utilizando apenas materiais plásticos resgatados do lixo. </a:t>
            </a:r>
          </a:p>
        </p:txBody>
      </p:sp>
      <p:sp>
        <p:nvSpPr>
          <p:cNvPr id="16" name="CaixaDeTexto 15">
            <a:extLst>
              <a:ext uri="{FF2B5EF4-FFF2-40B4-BE49-F238E27FC236}">
                <a16:creationId xmlns:a16="http://schemas.microsoft.com/office/drawing/2014/main" id="{DA178DBF-55BB-16FB-18D2-FA06FECF0BEC}"/>
              </a:ext>
            </a:extLst>
          </p:cNvPr>
          <p:cNvSpPr txBox="1"/>
          <p:nvPr/>
        </p:nvSpPr>
        <p:spPr>
          <a:xfrm>
            <a:off x="6887493" y="5171711"/>
            <a:ext cx="2404678" cy="1303809"/>
          </a:xfrm>
          <a:prstGeom prst="rect">
            <a:avLst/>
          </a:prstGeom>
          <a:noFill/>
          <a:ln>
            <a:noFill/>
          </a:ln>
          <a:effectLst/>
        </p:spPr>
        <p:txBody>
          <a:bodyPr wrap="square" lIns="0" tIns="36000" rIns="0" bIns="36000" anchor="b">
            <a:spAutoFit/>
          </a:bodyPr>
          <a:lstStyle/>
          <a:p>
            <a:pPr marL="108000"/>
            <a:r>
              <a:rPr lang="pt-BR" sz="1600" dirty="0">
                <a:solidFill>
                  <a:srgbClr val="2F2F2E"/>
                </a:solidFill>
              </a:rPr>
              <a:t>GANZ, </a:t>
            </a:r>
            <a:r>
              <a:rPr lang="pt-BR" sz="1600" dirty="0" err="1">
                <a:solidFill>
                  <a:srgbClr val="2F2F2E"/>
                </a:solidFill>
              </a:rPr>
              <a:t>Sayaka</a:t>
            </a:r>
            <a:r>
              <a:rPr lang="pt-BR" sz="1600" dirty="0">
                <a:solidFill>
                  <a:srgbClr val="2F2F2E"/>
                </a:solidFill>
              </a:rPr>
              <a:t>. </a:t>
            </a:r>
            <a:r>
              <a:rPr lang="pt-BR" sz="1600" b="1" dirty="0" err="1">
                <a:solidFill>
                  <a:srgbClr val="2F2F2E"/>
                </a:solidFill>
              </a:rPr>
              <a:t>Nanami</a:t>
            </a:r>
            <a:r>
              <a:rPr lang="pt-BR" sz="1600" b="1" dirty="0">
                <a:solidFill>
                  <a:srgbClr val="2F2F2E"/>
                </a:solidFill>
              </a:rPr>
              <a:t>.</a:t>
            </a:r>
            <a:r>
              <a:rPr lang="pt-BR" sz="1600" dirty="0">
                <a:solidFill>
                  <a:srgbClr val="2F2F2E"/>
                </a:solidFill>
              </a:rPr>
              <a:t> 2017. Objetos plásticos reutilizados, estrutura de alumínio pintada e fio, 152 cm × 488 cm × 183 cm.</a:t>
            </a:r>
          </a:p>
        </p:txBody>
      </p:sp>
      <p:sp>
        <p:nvSpPr>
          <p:cNvPr id="17" name="CaixaDeTexto 16">
            <a:extLst>
              <a:ext uri="{FF2B5EF4-FFF2-40B4-BE49-F238E27FC236}">
                <a16:creationId xmlns:a16="http://schemas.microsoft.com/office/drawing/2014/main" id="{85208F21-CA0E-86FF-41D3-7E3401CCABD4}"/>
              </a:ext>
            </a:extLst>
          </p:cNvPr>
          <p:cNvSpPr txBox="1"/>
          <p:nvPr/>
        </p:nvSpPr>
        <p:spPr>
          <a:xfrm rot="16200000">
            <a:off x="6450344" y="2104026"/>
            <a:ext cx="1063646" cy="123111"/>
          </a:xfrm>
          <a:prstGeom prst="rect">
            <a:avLst/>
          </a:prstGeom>
          <a:noFill/>
        </p:spPr>
        <p:txBody>
          <a:bodyPr wrap="square" lIns="0" tIns="0" rIns="0" bIns="0" anchor="b">
            <a:spAutoFit/>
          </a:bodyPr>
          <a:lstStyle/>
          <a:p>
            <a:pPr algn="r"/>
            <a:r>
              <a:rPr lang="pt-BR" sz="800" b="0" i="0" u="none" strike="noStrike" baseline="0" dirty="0">
                <a:solidFill>
                  <a:srgbClr val="2F2F2E"/>
                </a:solidFill>
              </a:rPr>
              <a:t>SAYAKA GANZ</a:t>
            </a:r>
            <a:endParaRPr lang="pt-BR" sz="800" dirty="0"/>
          </a:p>
        </p:txBody>
      </p:sp>
    </p:spTree>
    <p:extLst>
      <p:ext uri="{BB962C8B-B14F-4D97-AF65-F5344CB8AC3E}">
        <p14:creationId xmlns:p14="http://schemas.microsoft.com/office/powerpoint/2010/main" val="185202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2762EC12-EC85-E813-9035-8AE999E9020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2</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5</a:t>
              </a:r>
            </a:p>
          </p:txBody>
        </p:sp>
      </p:grpSp>
      <p:sp>
        <p:nvSpPr>
          <p:cNvPr id="13" name="CaixaDeTexto 12">
            <a:extLst>
              <a:ext uri="{FF2B5EF4-FFF2-40B4-BE49-F238E27FC236}">
                <a16:creationId xmlns:a16="http://schemas.microsoft.com/office/drawing/2014/main" id="{2B013083-8FF5-1E27-D211-01E992595B44}"/>
              </a:ext>
            </a:extLst>
          </p:cNvPr>
          <p:cNvSpPr txBox="1"/>
          <p:nvPr/>
        </p:nvSpPr>
        <p:spPr>
          <a:xfrm>
            <a:off x="8582112" y="5186398"/>
            <a:ext cx="2847888" cy="1057588"/>
          </a:xfrm>
          <a:prstGeom prst="rect">
            <a:avLst/>
          </a:prstGeom>
          <a:solidFill>
            <a:schemeClr val="accent1">
              <a:alpha val="90000"/>
            </a:schemeClr>
          </a:solidFill>
          <a:ln>
            <a:solidFill>
              <a:schemeClr val="accent1"/>
            </a:solidFill>
          </a:ln>
          <a:effectLst/>
        </p:spPr>
        <p:txBody>
          <a:bodyPr wrap="square" lIns="0" tIns="36000" rIns="0" bIns="36000" anchor="b">
            <a:spAutoFit/>
          </a:bodyPr>
          <a:lstStyle/>
          <a:p>
            <a:pPr marL="108000" algn="l"/>
            <a:r>
              <a:rPr lang="pt-BR" sz="1600" dirty="0">
                <a:solidFill>
                  <a:srgbClr val="2F2F2E"/>
                </a:solidFill>
              </a:rPr>
              <a:t>Imagem de baleia formada com lixo retirado de limpeza de praia em Vitória, Espírito Santo, por voluntário. Fotografia de 2018.</a:t>
            </a:r>
          </a:p>
        </p:txBody>
      </p:sp>
      <p:sp>
        <p:nvSpPr>
          <p:cNvPr id="14" name="CaixaDeTexto 13">
            <a:extLst>
              <a:ext uri="{FF2B5EF4-FFF2-40B4-BE49-F238E27FC236}">
                <a16:creationId xmlns:a16="http://schemas.microsoft.com/office/drawing/2014/main" id="{9027B352-C42C-8870-6084-CF1F1CE4FF6A}"/>
              </a:ext>
            </a:extLst>
          </p:cNvPr>
          <p:cNvSpPr txBox="1"/>
          <p:nvPr/>
        </p:nvSpPr>
        <p:spPr>
          <a:xfrm rot="16200000">
            <a:off x="11456176" y="3344652"/>
            <a:ext cx="1057588" cy="123111"/>
          </a:xfrm>
          <a:prstGeom prst="rect">
            <a:avLst/>
          </a:prstGeom>
          <a:noFill/>
        </p:spPr>
        <p:txBody>
          <a:bodyPr wrap="square" lIns="0" tIns="0" rIns="0" bIns="0" anchor="b">
            <a:spAutoFit/>
          </a:bodyPr>
          <a:lstStyle/>
          <a:p>
            <a:r>
              <a:rPr lang="pt-BR" sz="800" b="0" i="0" u="none" strike="noStrike" baseline="0" dirty="0">
                <a:solidFill>
                  <a:srgbClr val="2F2F2E"/>
                </a:solidFill>
              </a:rPr>
              <a:t>PROJETO PEGADAS</a:t>
            </a:r>
            <a:endParaRPr lang="pt-BR" sz="800" dirty="0"/>
          </a:p>
        </p:txBody>
      </p:sp>
    </p:spTree>
    <p:extLst>
      <p:ext uri="{BB962C8B-B14F-4D97-AF65-F5344CB8AC3E}">
        <p14:creationId xmlns:p14="http://schemas.microsoft.com/office/powerpoint/2010/main" val="363034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3</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5</a:t>
              </a:r>
            </a:p>
          </p:txBody>
        </p:sp>
      </p:grpSp>
      <p:sp>
        <p:nvSpPr>
          <p:cNvPr id="2" name="CaixaDeTexto 1">
            <a:extLst>
              <a:ext uri="{FF2B5EF4-FFF2-40B4-BE49-F238E27FC236}">
                <a16:creationId xmlns:a16="http://schemas.microsoft.com/office/drawing/2014/main" id="{3321132A-E0F6-7E60-1561-6F68A53322C0}"/>
              </a:ext>
            </a:extLst>
          </p:cNvPr>
          <p:cNvSpPr txBox="1"/>
          <p:nvPr/>
        </p:nvSpPr>
        <p:spPr>
          <a:xfrm>
            <a:off x="767009" y="348799"/>
            <a:ext cx="3271586" cy="954107"/>
          </a:xfrm>
          <a:prstGeom prst="rect">
            <a:avLst/>
          </a:prstGeom>
          <a:noFill/>
        </p:spPr>
        <p:txBody>
          <a:bodyPr wrap="square" rtlCol="0">
            <a:spAutoFit/>
          </a:bodyPr>
          <a:lstStyle/>
          <a:p>
            <a:r>
              <a:rPr lang="pt-BR" sz="3200" dirty="0">
                <a:solidFill>
                  <a:schemeClr val="tx2"/>
                </a:solidFill>
                <a:latin typeface="+mj-lt"/>
              </a:rPr>
              <a:t>ESTUDO DO TEXTO</a:t>
            </a:r>
          </a:p>
          <a:p>
            <a:r>
              <a:rPr lang="pt-BR" sz="2400" dirty="0">
                <a:solidFill>
                  <a:schemeClr val="tx2"/>
                </a:solidFill>
                <a:latin typeface="+mj-lt"/>
              </a:rPr>
              <a:t>Notícia</a:t>
            </a:r>
            <a:endParaRPr lang="pt-BR" sz="2400" i="1" dirty="0">
              <a:solidFill>
                <a:schemeClr val="tx2"/>
              </a:solidFill>
              <a:latin typeface="+mj-lt"/>
            </a:endParaRPr>
          </a:p>
        </p:txBody>
      </p:sp>
      <p:sp>
        <p:nvSpPr>
          <p:cNvPr id="3" name="CaixaDeTexto 2">
            <a:extLst>
              <a:ext uri="{FF2B5EF4-FFF2-40B4-BE49-F238E27FC236}">
                <a16:creationId xmlns:a16="http://schemas.microsoft.com/office/drawing/2014/main" id="{AC956221-3CAB-5693-49EA-0A01DAE9F462}"/>
              </a:ext>
            </a:extLst>
          </p:cNvPr>
          <p:cNvSpPr txBox="1"/>
          <p:nvPr/>
        </p:nvSpPr>
        <p:spPr>
          <a:xfrm>
            <a:off x="4038595" y="361049"/>
            <a:ext cx="7388896" cy="1477328"/>
          </a:xfrm>
          <a:prstGeom prst="rect">
            <a:avLst/>
          </a:prstGeom>
          <a:noFill/>
          <a:ln>
            <a:solidFill>
              <a:schemeClr val="accent1"/>
            </a:solidFill>
          </a:ln>
        </p:spPr>
        <p:txBody>
          <a:bodyPr wrap="square">
            <a:spAutoFit/>
          </a:bodyPr>
          <a:lstStyle/>
          <a:p>
            <a:pPr indent="457200" algn="just"/>
            <a:r>
              <a:rPr lang="pt-BR" dirty="0">
                <a:solidFill>
                  <a:srgbClr val="2F2F2E"/>
                </a:solidFill>
              </a:rPr>
              <a:t>A </a:t>
            </a:r>
            <a:r>
              <a:rPr lang="pt-BR" b="1" dirty="0">
                <a:solidFill>
                  <a:srgbClr val="2F2F2E"/>
                </a:solidFill>
              </a:rPr>
              <a:t>notícia</a:t>
            </a:r>
            <a:r>
              <a:rPr lang="pt-BR" dirty="0">
                <a:solidFill>
                  <a:srgbClr val="2F2F2E"/>
                </a:solidFill>
              </a:rPr>
              <a:t> tem como finalidade relatar fatos ou acontecimentos atuais, que sejam de interesse geral ou de um público específico. É fruto do trabalho de um jornalista, que coleta informações sobre o fato e as organiza de acordo com sua relevância para o leitor. Além de ser publicada em jornais, a notícia também está presente em revistas, na internet, na televisão e no rádio.</a:t>
            </a:r>
          </a:p>
        </p:txBody>
      </p:sp>
      <p:sp>
        <p:nvSpPr>
          <p:cNvPr id="12" name="CaixaDeTexto 11">
            <a:extLst>
              <a:ext uri="{FF2B5EF4-FFF2-40B4-BE49-F238E27FC236}">
                <a16:creationId xmlns:a16="http://schemas.microsoft.com/office/drawing/2014/main" id="{C4133789-BE97-3107-6819-5D6A7708E53E}"/>
              </a:ext>
            </a:extLst>
          </p:cNvPr>
          <p:cNvSpPr txBox="1"/>
          <p:nvPr/>
        </p:nvSpPr>
        <p:spPr>
          <a:xfrm>
            <a:off x="767009" y="2145168"/>
            <a:ext cx="10662992" cy="646331"/>
          </a:xfrm>
          <a:prstGeom prst="rect">
            <a:avLst/>
          </a:prstGeom>
          <a:noFill/>
        </p:spPr>
        <p:txBody>
          <a:bodyPr wrap="square">
            <a:spAutoFit/>
          </a:bodyPr>
          <a:lstStyle/>
          <a:p>
            <a:pPr indent="457200" algn="just"/>
            <a:r>
              <a:rPr lang="pt-BR" dirty="0">
                <a:solidFill>
                  <a:srgbClr val="2F2F2E"/>
                </a:solidFill>
              </a:rPr>
              <a:t>O título possibilita o primeiro contato do leitor com a notícia.  Além dele, a notícia tem outros elementos: </a:t>
            </a:r>
            <a:r>
              <a:rPr lang="pt-BR" b="1" dirty="0" err="1">
                <a:solidFill>
                  <a:srgbClr val="2F2F2E"/>
                </a:solidFill>
              </a:rPr>
              <a:t>sobretítulo</a:t>
            </a:r>
            <a:r>
              <a:rPr lang="pt-BR" dirty="0">
                <a:solidFill>
                  <a:srgbClr val="2F2F2E"/>
                </a:solidFill>
              </a:rPr>
              <a:t> ou </a:t>
            </a:r>
            <a:r>
              <a:rPr lang="pt-BR" b="1" dirty="0">
                <a:solidFill>
                  <a:srgbClr val="2F2F2E"/>
                </a:solidFill>
              </a:rPr>
              <a:t>chapéu</a:t>
            </a:r>
            <a:r>
              <a:rPr lang="pt-BR" dirty="0">
                <a:solidFill>
                  <a:srgbClr val="2F2F2E"/>
                </a:solidFill>
              </a:rPr>
              <a:t> e </a:t>
            </a:r>
            <a:r>
              <a:rPr lang="pt-BR" b="1" dirty="0">
                <a:solidFill>
                  <a:srgbClr val="2F2F2E"/>
                </a:solidFill>
              </a:rPr>
              <a:t>subtítulo</a:t>
            </a:r>
            <a:r>
              <a:rPr lang="pt-BR" dirty="0">
                <a:solidFill>
                  <a:srgbClr val="2F2F2E"/>
                </a:solidFill>
              </a:rPr>
              <a:t> ou </a:t>
            </a:r>
            <a:r>
              <a:rPr lang="pt-BR" b="1" dirty="0">
                <a:solidFill>
                  <a:srgbClr val="2F2F2E"/>
                </a:solidFill>
              </a:rPr>
              <a:t>linha fina</a:t>
            </a:r>
            <a:r>
              <a:rPr lang="pt-BR" dirty="0">
                <a:solidFill>
                  <a:srgbClr val="2F2F2E"/>
                </a:solidFill>
              </a:rPr>
              <a:t>.</a:t>
            </a:r>
          </a:p>
        </p:txBody>
      </p:sp>
      <p:sp>
        <p:nvSpPr>
          <p:cNvPr id="15" name="CaixaDeTexto 14">
            <a:extLst>
              <a:ext uri="{FF2B5EF4-FFF2-40B4-BE49-F238E27FC236}">
                <a16:creationId xmlns:a16="http://schemas.microsoft.com/office/drawing/2014/main" id="{7256339E-742E-9F41-BBAD-6DFB1EB0CAE7}"/>
              </a:ext>
            </a:extLst>
          </p:cNvPr>
          <p:cNvSpPr txBox="1"/>
          <p:nvPr/>
        </p:nvSpPr>
        <p:spPr>
          <a:xfrm>
            <a:off x="767009" y="2998352"/>
            <a:ext cx="10665489" cy="1200329"/>
          </a:xfrm>
          <a:prstGeom prst="rect">
            <a:avLst/>
          </a:prstGeom>
          <a:noFill/>
          <a:ln>
            <a:solidFill>
              <a:schemeClr val="accent1"/>
            </a:solidFill>
          </a:ln>
        </p:spPr>
        <p:txBody>
          <a:bodyPr wrap="square">
            <a:spAutoFit/>
          </a:bodyPr>
          <a:lstStyle/>
          <a:p>
            <a:pPr indent="457200" algn="just"/>
            <a:r>
              <a:rPr lang="pt-BR" dirty="0">
                <a:solidFill>
                  <a:srgbClr val="2F2F2E"/>
                </a:solidFill>
              </a:rPr>
              <a:t>Constituído de uma ou duas palavras, o </a:t>
            </a:r>
            <a:r>
              <a:rPr lang="pt-BR" b="1" dirty="0" err="1">
                <a:solidFill>
                  <a:srgbClr val="2F2F2E"/>
                </a:solidFill>
              </a:rPr>
              <a:t>sobretítulo</a:t>
            </a:r>
            <a:r>
              <a:rPr lang="pt-BR" dirty="0">
                <a:solidFill>
                  <a:srgbClr val="2F2F2E"/>
                </a:solidFill>
              </a:rPr>
              <a:t> é usado para identificar o assunto da notícia. O </a:t>
            </a:r>
            <a:r>
              <a:rPr lang="pt-BR" b="1" dirty="0">
                <a:solidFill>
                  <a:srgbClr val="2F2F2E"/>
                </a:solidFill>
              </a:rPr>
              <a:t>título</a:t>
            </a:r>
            <a:r>
              <a:rPr lang="pt-BR" dirty="0">
                <a:solidFill>
                  <a:srgbClr val="2F2F2E"/>
                </a:solidFill>
              </a:rPr>
              <a:t> é um elemento muito importante de uma notícia: ele pode motivar o leitor a decidir ler o texto ou não. A </a:t>
            </a:r>
            <a:r>
              <a:rPr lang="pt-BR" b="1" dirty="0">
                <a:solidFill>
                  <a:srgbClr val="2F2F2E"/>
                </a:solidFill>
              </a:rPr>
              <a:t>linha fina</a:t>
            </a:r>
            <a:r>
              <a:rPr lang="pt-BR" dirty="0">
                <a:solidFill>
                  <a:srgbClr val="2F2F2E"/>
                </a:solidFill>
              </a:rPr>
              <a:t>, composta com letras menores do que as do título, tem o objetivo de complementar as informações do título ou fornecer mais detalhes para instigar a leitura.</a:t>
            </a:r>
          </a:p>
        </p:txBody>
      </p:sp>
      <p:sp>
        <p:nvSpPr>
          <p:cNvPr id="18" name="Balão de Fala: Retângulo 17">
            <a:extLst>
              <a:ext uri="{FF2B5EF4-FFF2-40B4-BE49-F238E27FC236}">
                <a16:creationId xmlns:a16="http://schemas.microsoft.com/office/drawing/2014/main" id="{45D77389-9FC9-F24A-B5E2-94F421F71D8C}"/>
              </a:ext>
            </a:extLst>
          </p:cNvPr>
          <p:cNvSpPr/>
          <p:nvPr/>
        </p:nvSpPr>
        <p:spPr>
          <a:xfrm>
            <a:off x="1988379" y="4589903"/>
            <a:ext cx="8215231" cy="1477329"/>
          </a:xfrm>
          <a:prstGeom prst="wedgeRectCallout">
            <a:avLst>
              <a:gd name="adj1" fmla="val -44827"/>
              <a:gd name="adj2" fmla="val -67890"/>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2F2F2E"/>
                </a:solidFill>
              </a:rPr>
              <a:t>Os títulos de notícias, geralmente, não têm artigos (</a:t>
            </a:r>
            <a:r>
              <a:rPr lang="pt-BR" b="1" dirty="0">
                <a:solidFill>
                  <a:srgbClr val="2F2F2E"/>
                </a:solidFill>
              </a:rPr>
              <a:t>a</a:t>
            </a:r>
            <a:r>
              <a:rPr lang="pt-BR" dirty="0">
                <a:solidFill>
                  <a:srgbClr val="2F2F2E"/>
                </a:solidFill>
              </a:rPr>
              <a:t>, </a:t>
            </a:r>
            <a:r>
              <a:rPr lang="pt-BR" b="1" dirty="0">
                <a:solidFill>
                  <a:srgbClr val="2F2F2E"/>
                </a:solidFill>
              </a:rPr>
              <a:t>o</a:t>
            </a:r>
            <a:r>
              <a:rPr lang="pt-BR" dirty="0">
                <a:solidFill>
                  <a:srgbClr val="2F2F2E"/>
                </a:solidFill>
              </a:rPr>
              <a:t>, </a:t>
            </a:r>
            <a:r>
              <a:rPr lang="pt-BR" b="1" dirty="0">
                <a:solidFill>
                  <a:srgbClr val="2F2F2E"/>
                </a:solidFill>
              </a:rPr>
              <a:t>um</a:t>
            </a:r>
            <a:r>
              <a:rPr lang="pt-BR" dirty="0">
                <a:solidFill>
                  <a:srgbClr val="2F2F2E"/>
                </a:solidFill>
              </a:rPr>
              <a:t>, </a:t>
            </a:r>
            <a:r>
              <a:rPr lang="pt-BR" b="1" dirty="0">
                <a:solidFill>
                  <a:srgbClr val="2F2F2E"/>
                </a:solidFill>
              </a:rPr>
              <a:t>uma</a:t>
            </a:r>
            <a:r>
              <a:rPr lang="pt-BR" dirty="0">
                <a:solidFill>
                  <a:srgbClr val="2F2F2E"/>
                </a:solidFill>
              </a:rPr>
              <a:t>), adjetivos nem ponto-final e apresentam formas verbais no </a:t>
            </a:r>
            <a:r>
              <a:rPr lang="pt-BR" b="1" dirty="0">
                <a:solidFill>
                  <a:srgbClr val="2F2F2E"/>
                </a:solidFill>
              </a:rPr>
              <a:t>presente do indicativo</a:t>
            </a:r>
            <a:r>
              <a:rPr lang="pt-BR" dirty="0">
                <a:solidFill>
                  <a:srgbClr val="2F2F2E"/>
                </a:solidFill>
              </a:rPr>
              <a:t>, o que imprime um tom de atualidade ao fato noticiado. No corpo da notícia predominam formas verbais no pretérito perfeito do indicativo, revelando que os fatos já aconteceram.</a:t>
            </a:r>
          </a:p>
        </p:txBody>
      </p:sp>
    </p:spTree>
    <p:extLst>
      <p:ext uri="{BB962C8B-B14F-4D97-AF65-F5344CB8AC3E}">
        <p14:creationId xmlns:p14="http://schemas.microsoft.com/office/powerpoint/2010/main" val="628500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4</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5</a:t>
              </a:r>
            </a:p>
          </p:txBody>
        </p:sp>
      </p:grpSp>
      <p:sp>
        <p:nvSpPr>
          <p:cNvPr id="2" name="CaixaDeTexto 1">
            <a:extLst>
              <a:ext uri="{FF2B5EF4-FFF2-40B4-BE49-F238E27FC236}">
                <a16:creationId xmlns:a16="http://schemas.microsoft.com/office/drawing/2014/main" id="{95860591-795B-8225-6BE1-1FC1EC14C4DD}"/>
              </a:ext>
            </a:extLst>
          </p:cNvPr>
          <p:cNvSpPr txBox="1"/>
          <p:nvPr/>
        </p:nvSpPr>
        <p:spPr>
          <a:xfrm>
            <a:off x="767009" y="348799"/>
            <a:ext cx="3271586" cy="954107"/>
          </a:xfrm>
          <a:prstGeom prst="rect">
            <a:avLst/>
          </a:prstGeom>
          <a:noFill/>
        </p:spPr>
        <p:txBody>
          <a:bodyPr wrap="square" rtlCol="0">
            <a:spAutoFit/>
          </a:bodyPr>
          <a:lstStyle/>
          <a:p>
            <a:r>
              <a:rPr lang="pt-BR" sz="3200" dirty="0">
                <a:solidFill>
                  <a:schemeClr val="tx2"/>
                </a:solidFill>
                <a:latin typeface="+mj-lt"/>
              </a:rPr>
              <a:t>ESTUDO DO TEXTO</a:t>
            </a:r>
          </a:p>
          <a:p>
            <a:r>
              <a:rPr lang="pt-BR" sz="2400" dirty="0">
                <a:solidFill>
                  <a:schemeClr val="tx2"/>
                </a:solidFill>
                <a:latin typeface="+mj-lt"/>
              </a:rPr>
              <a:t>Notícia</a:t>
            </a:r>
            <a:endParaRPr lang="pt-BR" sz="2400" i="1" dirty="0">
              <a:solidFill>
                <a:schemeClr val="tx2"/>
              </a:solidFill>
              <a:latin typeface="+mj-lt"/>
            </a:endParaRPr>
          </a:p>
        </p:txBody>
      </p:sp>
      <p:sp>
        <p:nvSpPr>
          <p:cNvPr id="3" name="CaixaDeTexto 2">
            <a:extLst>
              <a:ext uri="{FF2B5EF4-FFF2-40B4-BE49-F238E27FC236}">
                <a16:creationId xmlns:a16="http://schemas.microsoft.com/office/drawing/2014/main" id="{18F60485-9309-E87A-2D56-8B02B4D7F951}"/>
              </a:ext>
            </a:extLst>
          </p:cNvPr>
          <p:cNvSpPr txBox="1"/>
          <p:nvPr/>
        </p:nvSpPr>
        <p:spPr>
          <a:xfrm>
            <a:off x="767009" y="1651705"/>
            <a:ext cx="10665489" cy="1200329"/>
          </a:xfrm>
          <a:prstGeom prst="rect">
            <a:avLst/>
          </a:prstGeom>
          <a:noFill/>
          <a:ln>
            <a:solidFill>
              <a:schemeClr val="accent1"/>
            </a:solidFill>
          </a:ln>
        </p:spPr>
        <p:txBody>
          <a:bodyPr wrap="square">
            <a:spAutoFit/>
          </a:bodyPr>
          <a:lstStyle/>
          <a:p>
            <a:pPr indent="457200" algn="just"/>
            <a:r>
              <a:rPr lang="pt-BR" dirty="0">
                <a:solidFill>
                  <a:srgbClr val="2F2F2E"/>
                </a:solidFill>
              </a:rPr>
              <a:t>O </a:t>
            </a:r>
            <a:r>
              <a:rPr lang="pt-BR" b="1" dirty="0">
                <a:solidFill>
                  <a:srgbClr val="2F2F2E"/>
                </a:solidFill>
              </a:rPr>
              <a:t>lide</a:t>
            </a:r>
            <a:r>
              <a:rPr lang="pt-BR" dirty="0">
                <a:solidFill>
                  <a:srgbClr val="2F2F2E"/>
                </a:solidFill>
              </a:rPr>
              <a:t> (palavra aportuguesada do inglês </a:t>
            </a:r>
            <a:r>
              <a:rPr lang="pt-BR" i="1" dirty="0">
                <a:solidFill>
                  <a:srgbClr val="2F2F2E"/>
                </a:solidFill>
              </a:rPr>
              <a:t>lead</a:t>
            </a:r>
            <a:r>
              <a:rPr lang="pt-BR" dirty="0">
                <a:solidFill>
                  <a:srgbClr val="2F2F2E"/>
                </a:solidFill>
              </a:rPr>
              <a:t>, que significa “guiar”, “conduzir”) deve situar o leitor no texto e apresentar as informações básicas da notícia: </a:t>
            </a:r>
            <a:r>
              <a:rPr lang="pt-BR" b="1" dirty="0">
                <a:solidFill>
                  <a:srgbClr val="2F2F2E"/>
                </a:solidFill>
              </a:rPr>
              <a:t>o que </a:t>
            </a:r>
            <a:r>
              <a:rPr lang="pt-BR" dirty="0">
                <a:solidFill>
                  <a:srgbClr val="2F2F2E"/>
                </a:solidFill>
              </a:rPr>
              <a:t>(fatos), </a:t>
            </a:r>
            <a:r>
              <a:rPr lang="pt-BR" b="1" dirty="0">
                <a:solidFill>
                  <a:srgbClr val="2F2F2E"/>
                </a:solidFill>
              </a:rPr>
              <a:t>quem</a:t>
            </a:r>
            <a:r>
              <a:rPr lang="pt-BR" dirty="0">
                <a:solidFill>
                  <a:srgbClr val="2F2F2E"/>
                </a:solidFill>
              </a:rPr>
              <a:t> (pessoas envolvidas), </a:t>
            </a:r>
            <a:r>
              <a:rPr lang="pt-BR" b="1" dirty="0">
                <a:solidFill>
                  <a:srgbClr val="2F2F2E"/>
                </a:solidFill>
              </a:rPr>
              <a:t>quando</a:t>
            </a:r>
            <a:r>
              <a:rPr lang="pt-BR" dirty="0">
                <a:solidFill>
                  <a:srgbClr val="2F2F2E"/>
                </a:solidFill>
              </a:rPr>
              <a:t>, </a:t>
            </a:r>
            <a:r>
              <a:rPr lang="pt-BR" b="1" dirty="0">
                <a:solidFill>
                  <a:srgbClr val="2F2F2E"/>
                </a:solidFill>
              </a:rPr>
              <a:t>onde</a:t>
            </a:r>
            <a:r>
              <a:rPr lang="pt-BR" dirty="0">
                <a:solidFill>
                  <a:srgbClr val="2F2F2E"/>
                </a:solidFill>
              </a:rPr>
              <a:t> e </a:t>
            </a:r>
            <a:r>
              <a:rPr lang="pt-BR" b="1" dirty="0">
                <a:solidFill>
                  <a:srgbClr val="2F2F2E"/>
                </a:solidFill>
              </a:rPr>
              <a:t>por que</a:t>
            </a:r>
            <a:r>
              <a:rPr lang="pt-BR" dirty="0">
                <a:solidFill>
                  <a:srgbClr val="2F2F2E"/>
                </a:solidFill>
              </a:rPr>
              <a:t>. Nos demais parágrafos, chamados de </a:t>
            </a:r>
            <a:r>
              <a:rPr lang="pt-BR" b="1" dirty="0">
                <a:solidFill>
                  <a:srgbClr val="2F2F2E"/>
                </a:solidFill>
              </a:rPr>
              <a:t>corpo da notícia</a:t>
            </a:r>
            <a:r>
              <a:rPr lang="pt-BR" dirty="0">
                <a:solidFill>
                  <a:srgbClr val="2F2F2E"/>
                </a:solidFill>
              </a:rPr>
              <a:t>, são apresentadas informações mais detalhadas dos fatos, que explicam melhor </a:t>
            </a:r>
            <a:r>
              <a:rPr lang="pt-BR" b="1" dirty="0">
                <a:solidFill>
                  <a:srgbClr val="2F2F2E"/>
                </a:solidFill>
              </a:rPr>
              <a:t>como</a:t>
            </a:r>
            <a:r>
              <a:rPr lang="pt-BR" dirty="0">
                <a:solidFill>
                  <a:srgbClr val="2F2F2E"/>
                </a:solidFill>
              </a:rPr>
              <a:t> eles aconteceram.</a:t>
            </a:r>
          </a:p>
        </p:txBody>
      </p:sp>
      <p:pic>
        <p:nvPicPr>
          <p:cNvPr id="12" name="Imagem 11">
            <a:extLst>
              <a:ext uri="{FF2B5EF4-FFF2-40B4-BE49-F238E27FC236}">
                <a16:creationId xmlns:a16="http://schemas.microsoft.com/office/drawing/2014/main" id="{7B71E0BE-E5F7-80B9-901C-43D157B49913}"/>
              </a:ext>
            </a:extLst>
          </p:cNvPr>
          <p:cNvPicPr>
            <a:picLocks noChangeAspect="1"/>
          </p:cNvPicPr>
          <p:nvPr/>
        </p:nvPicPr>
        <p:blipFill>
          <a:blip r:embed="rId2"/>
          <a:stretch>
            <a:fillRect/>
          </a:stretch>
        </p:blipFill>
        <p:spPr>
          <a:xfrm>
            <a:off x="2671279" y="3200833"/>
            <a:ext cx="6849431" cy="2362530"/>
          </a:xfrm>
          <a:prstGeom prst="rect">
            <a:avLst/>
          </a:prstGeom>
          <a:ln>
            <a:solidFill>
              <a:srgbClr val="2F2F2E"/>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670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magem 14">
            <a:extLst>
              <a:ext uri="{FF2B5EF4-FFF2-40B4-BE49-F238E27FC236}">
                <a16:creationId xmlns:a16="http://schemas.microsoft.com/office/drawing/2014/main" id="{6D659A12-8577-0148-64C8-6DC7CC9898DD}"/>
              </a:ext>
            </a:extLst>
          </p:cNvPr>
          <p:cNvPicPr>
            <a:picLocks noChangeAspect="1"/>
          </p:cNvPicPr>
          <p:nvPr/>
        </p:nvPicPr>
        <p:blipFill>
          <a:blip r:embed="rId2"/>
          <a:stretch>
            <a:fillRect/>
          </a:stretch>
        </p:blipFill>
        <p:spPr>
          <a:xfrm>
            <a:off x="-5" y="1682649"/>
            <a:ext cx="7442430" cy="4781128"/>
          </a:xfrm>
          <a:prstGeom prst="rect">
            <a:avLst/>
          </a:prstGeom>
          <a:effectLst>
            <a:outerShdw blurRad="50800" dist="38100" dir="18900000" algn="bl" rotWithShape="0">
              <a:prstClr val="black">
                <a:alpha val="40000"/>
              </a:prstClr>
            </a:outerShdw>
          </a:effectLst>
        </p:spPr>
      </p:pic>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5</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5</a:t>
              </a:r>
            </a:p>
          </p:txBody>
        </p:sp>
      </p:grpSp>
      <p:sp>
        <p:nvSpPr>
          <p:cNvPr id="2" name="CaixaDeTexto 1">
            <a:extLst>
              <a:ext uri="{FF2B5EF4-FFF2-40B4-BE49-F238E27FC236}">
                <a16:creationId xmlns:a16="http://schemas.microsoft.com/office/drawing/2014/main" id="{9CF8AB40-87A4-1E60-B6BF-BC82CBC12E23}"/>
              </a:ext>
            </a:extLst>
          </p:cNvPr>
          <p:cNvSpPr txBox="1"/>
          <p:nvPr/>
        </p:nvSpPr>
        <p:spPr>
          <a:xfrm>
            <a:off x="767009" y="348799"/>
            <a:ext cx="3271586" cy="954107"/>
          </a:xfrm>
          <a:prstGeom prst="rect">
            <a:avLst/>
          </a:prstGeom>
          <a:noFill/>
        </p:spPr>
        <p:txBody>
          <a:bodyPr wrap="square" rtlCol="0">
            <a:spAutoFit/>
          </a:bodyPr>
          <a:lstStyle/>
          <a:p>
            <a:r>
              <a:rPr lang="pt-BR" sz="3200" dirty="0">
                <a:solidFill>
                  <a:schemeClr val="tx2"/>
                </a:solidFill>
                <a:latin typeface="+mj-lt"/>
              </a:rPr>
              <a:t>ESTUDO DO TEXTO</a:t>
            </a:r>
          </a:p>
          <a:p>
            <a:r>
              <a:rPr lang="pt-BR" sz="2400" dirty="0">
                <a:solidFill>
                  <a:schemeClr val="tx2"/>
                </a:solidFill>
                <a:latin typeface="+mj-lt"/>
              </a:rPr>
              <a:t>Notícia</a:t>
            </a:r>
            <a:endParaRPr lang="pt-BR" sz="2400" i="1" dirty="0">
              <a:solidFill>
                <a:schemeClr val="tx2"/>
              </a:solidFill>
              <a:latin typeface="+mj-lt"/>
            </a:endParaRPr>
          </a:p>
        </p:txBody>
      </p:sp>
      <p:sp>
        <p:nvSpPr>
          <p:cNvPr id="12" name="CaixaDeTexto 11">
            <a:extLst>
              <a:ext uri="{FF2B5EF4-FFF2-40B4-BE49-F238E27FC236}">
                <a16:creationId xmlns:a16="http://schemas.microsoft.com/office/drawing/2014/main" id="{74EF3CF4-57F1-9847-4E5F-069131C68FAE}"/>
              </a:ext>
            </a:extLst>
          </p:cNvPr>
          <p:cNvSpPr txBox="1"/>
          <p:nvPr/>
        </p:nvSpPr>
        <p:spPr>
          <a:xfrm>
            <a:off x="7454118" y="5664153"/>
            <a:ext cx="3688090" cy="811367"/>
          </a:xfrm>
          <a:prstGeom prst="rect">
            <a:avLst/>
          </a:prstGeom>
          <a:noFill/>
          <a:ln>
            <a:noFill/>
          </a:ln>
          <a:effectLst/>
        </p:spPr>
        <p:txBody>
          <a:bodyPr wrap="square" lIns="0" tIns="36000" rIns="0" bIns="36000" anchor="b">
            <a:spAutoFit/>
          </a:bodyPr>
          <a:lstStyle/>
          <a:p>
            <a:pPr marL="108000"/>
            <a:r>
              <a:rPr lang="pt-BR" sz="1600" dirty="0">
                <a:solidFill>
                  <a:srgbClr val="2F2F2E"/>
                </a:solidFill>
              </a:rPr>
              <a:t>Cientistas começaram a mapear a região em 2015, com 18 embarcações que recolheram amostras de lixo.</a:t>
            </a:r>
          </a:p>
        </p:txBody>
      </p:sp>
      <p:sp>
        <p:nvSpPr>
          <p:cNvPr id="13" name="CaixaDeTexto 12">
            <a:extLst>
              <a:ext uri="{FF2B5EF4-FFF2-40B4-BE49-F238E27FC236}">
                <a16:creationId xmlns:a16="http://schemas.microsoft.com/office/drawing/2014/main" id="{41F12C91-ECB2-A5BD-66AB-7824A163A7B2}"/>
              </a:ext>
            </a:extLst>
          </p:cNvPr>
          <p:cNvSpPr txBox="1"/>
          <p:nvPr/>
        </p:nvSpPr>
        <p:spPr>
          <a:xfrm rot="16200000">
            <a:off x="6666922" y="2495575"/>
            <a:ext cx="1748962" cy="123111"/>
          </a:xfrm>
          <a:prstGeom prst="rect">
            <a:avLst/>
          </a:prstGeom>
          <a:noFill/>
        </p:spPr>
        <p:txBody>
          <a:bodyPr wrap="square" lIns="0" tIns="0" rIns="0" bIns="0" anchor="b">
            <a:spAutoFit/>
          </a:bodyPr>
          <a:lstStyle/>
          <a:p>
            <a:pPr algn="r"/>
            <a:r>
              <a:rPr lang="pt-BR" sz="800" b="0" i="0" u="none" strike="noStrike" baseline="0" dirty="0">
                <a:solidFill>
                  <a:srgbClr val="2F2F2E"/>
                </a:solidFill>
              </a:rPr>
              <a:t>HANDOUT/OCEAN CLEANUP/AFP</a:t>
            </a:r>
            <a:endParaRPr lang="pt-BR" sz="800" dirty="0"/>
          </a:p>
        </p:txBody>
      </p:sp>
      <p:sp>
        <p:nvSpPr>
          <p:cNvPr id="14" name="Balão de Fala: Retângulo 13">
            <a:extLst>
              <a:ext uri="{FF2B5EF4-FFF2-40B4-BE49-F238E27FC236}">
                <a16:creationId xmlns:a16="http://schemas.microsoft.com/office/drawing/2014/main" id="{15F073F2-226E-0720-5546-04088EA8DEB2}"/>
              </a:ext>
            </a:extLst>
          </p:cNvPr>
          <p:cNvSpPr/>
          <p:nvPr/>
        </p:nvSpPr>
        <p:spPr>
          <a:xfrm>
            <a:off x="8204424" y="2012700"/>
            <a:ext cx="3225576" cy="2832599"/>
          </a:xfrm>
          <a:prstGeom prst="wedgeRectCallout">
            <a:avLst>
              <a:gd name="adj1" fmla="val -60738"/>
              <a:gd name="adj2" fmla="val 22171"/>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2F2F2E"/>
                </a:solidFill>
              </a:rPr>
              <a:t>No jornalismo, a </a:t>
            </a:r>
            <a:r>
              <a:rPr lang="pt-BR" b="1" dirty="0">
                <a:solidFill>
                  <a:srgbClr val="2F2F2E"/>
                </a:solidFill>
              </a:rPr>
              <a:t>fotografia</a:t>
            </a:r>
            <a:r>
              <a:rPr lang="pt-BR" dirty="0">
                <a:solidFill>
                  <a:srgbClr val="2F2F2E"/>
                </a:solidFill>
              </a:rPr>
              <a:t> pode complementar um texto, acrescentando-lhe informações, ou retratar uma notícia por si só. Sua legenda deve identificar o contexto retratado, dar informações sobre algum detalhe da fotografia ou complementar a imagem.</a:t>
            </a:r>
          </a:p>
        </p:txBody>
      </p:sp>
    </p:spTree>
    <p:extLst>
      <p:ext uri="{BB962C8B-B14F-4D97-AF65-F5344CB8AC3E}">
        <p14:creationId xmlns:p14="http://schemas.microsoft.com/office/powerpoint/2010/main" val="154301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6</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5</a:t>
              </a:r>
            </a:p>
          </p:txBody>
        </p:sp>
      </p:grpSp>
      <p:sp>
        <p:nvSpPr>
          <p:cNvPr id="2" name="CaixaDeTexto 1">
            <a:extLst>
              <a:ext uri="{FF2B5EF4-FFF2-40B4-BE49-F238E27FC236}">
                <a16:creationId xmlns:a16="http://schemas.microsoft.com/office/drawing/2014/main" id="{BE403D19-2DF5-AE1F-1C04-C8CB8F6B6AFA}"/>
              </a:ext>
            </a:extLst>
          </p:cNvPr>
          <p:cNvSpPr txBox="1"/>
          <p:nvPr/>
        </p:nvSpPr>
        <p:spPr>
          <a:xfrm>
            <a:off x="767009" y="348799"/>
            <a:ext cx="3271586" cy="954107"/>
          </a:xfrm>
          <a:prstGeom prst="rect">
            <a:avLst/>
          </a:prstGeom>
          <a:noFill/>
        </p:spPr>
        <p:txBody>
          <a:bodyPr wrap="square" rtlCol="0">
            <a:spAutoFit/>
          </a:bodyPr>
          <a:lstStyle/>
          <a:p>
            <a:r>
              <a:rPr lang="pt-BR" sz="3200" dirty="0">
                <a:solidFill>
                  <a:schemeClr val="tx2"/>
                </a:solidFill>
                <a:latin typeface="+mj-lt"/>
              </a:rPr>
              <a:t>ESTUDO DO TEXTO</a:t>
            </a:r>
          </a:p>
          <a:p>
            <a:r>
              <a:rPr lang="pt-BR" sz="2400" dirty="0">
                <a:solidFill>
                  <a:schemeClr val="tx2"/>
                </a:solidFill>
                <a:latin typeface="+mj-lt"/>
              </a:rPr>
              <a:t>Notícia</a:t>
            </a:r>
            <a:endParaRPr lang="pt-BR" sz="2400" i="1" dirty="0">
              <a:solidFill>
                <a:schemeClr val="tx2"/>
              </a:solidFill>
              <a:latin typeface="+mj-lt"/>
            </a:endParaRPr>
          </a:p>
        </p:txBody>
      </p:sp>
      <p:sp>
        <p:nvSpPr>
          <p:cNvPr id="11" name="CaixaDeTexto 10">
            <a:extLst>
              <a:ext uri="{FF2B5EF4-FFF2-40B4-BE49-F238E27FC236}">
                <a16:creationId xmlns:a16="http://schemas.microsoft.com/office/drawing/2014/main" id="{49DC50F3-AF7B-D659-33A5-53FEFC0BB8A5}"/>
              </a:ext>
            </a:extLst>
          </p:cNvPr>
          <p:cNvSpPr txBox="1"/>
          <p:nvPr/>
        </p:nvSpPr>
        <p:spPr>
          <a:xfrm>
            <a:off x="767010" y="1651705"/>
            <a:ext cx="6964260" cy="1754326"/>
          </a:xfrm>
          <a:prstGeom prst="rect">
            <a:avLst/>
          </a:prstGeom>
          <a:noFill/>
          <a:ln>
            <a:solidFill>
              <a:schemeClr val="accent1"/>
            </a:solidFill>
          </a:ln>
        </p:spPr>
        <p:txBody>
          <a:bodyPr wrap="square">
            <a:spAutoFit/>
          </a:bodyPr>
          <a:lstStyle/>
          <a:p>
            <a:pPr indent="457200" algn="just"/>
            <a:r>
              <a:rPr lang="pt-BR" dirty="0">
                <a:solidFill>
                  <a:srgbClr val="2F2F2E"/>
                </a:solidFill>
              </a:rPr>
              <a:t>Na notícia, o jornalista pode reproduzir declarações de outras pessoas sobre o fato, incorporando-as ao seu texto de duas maneiras diferentes: por meio da reprodução literal da fala de terceiros, chamada de </a:t>
            </a:r>
            <a:r>
              <a:rPr lang="pt-BR" b="1" dirty="0">
                <a:solidFill>
                  <a:srgbClr val="2F2F2E"/>
                </a:solidFill>
              </a:rPr>
              <a:t>discurso citado</a:t>
            </a:r>
            <a:r>
              <a:rPr lang="pt-BR" dirty="0">
                <a:solidFill>
                  <a:srgbClr val="2F2F2E"/>
                </a:solidFill>
              </a:rPr>
              <a:t> (trecho </a:t>
            </a:r>
            <a:r>
              <a:rPr lang="pt-BR" b="1" dirty="0">
                <a:solidFill>
                  <a:srgbClr val="2F2F2E"/>
                </a:solidFill>
              </a:rPr>
              <a:t>1</a:t>
            </a:r>
            <a:r>
              <a:rPr lang="pt-BR" dirty="0">
                <a:solidFill>
                  <a:srgbClr val="2F2F2E"/>
                </a:solidFill>
              </a:rPr>
              <a:t>), e por meio da referência à fala de outra pessoa, chamada de </a:t>
            </a:r>
            <a:r>
              <a:rPr lang="pt-BR" b="1" dirty="0">
                <a:solidFill>
                  <a:srgbClr val="2F2F2E"/>
                </a:solidFill>
              </a:rPr>
              <a:t>discurso reportado</a:t>
            </a:r>
            <a:r>
              <a:rPr lang="pt-BR" dirty="0">
                <a:solidFill>
                  <a:srgbClr val="2F2F2E"/>
                </a:solidFill>
              </a:rPr>
              <a:t> (trecho </a:t>
            </a:r>
            <a:r>
              <a:rPr lang="pt-BR" b="1" dirty="0">
                <a:solidFill>
                  <a:srgbClr val="2F2F2E"/>
                </a:solidFill>
              </a:rPr>
              <a:t>2</a:t>
            </a:r>
            <a:r>
              <a:rPr lang="pt-BR" dirty="0">
                <a:solidFill>
                  <a:srgbClr val="2F2F2E"/>
                </a:solidFill>
              </a:rPr>
              <a:t>). Assim, é possível abordar o acontecimento de maneira mais neutra.</a:t>
            </a:r>
          </a:p>
        </p:txBody>
      </p:sp>
      <p:sp>
        <p:nvSpPr>
          <p:cNvPr id="13" name="Balão de Fala: Retângulo 12">
            <a:extLst>
              <a:ext uri="{FF2B5EF4-FFF2-40B4-BE49-F238E27FC236}">
                <a16:creationId xmlns:a16="http://schemas.microsoft.com/office/drawing/2014/main" id="{4B995A86-C849-4527-162E-11754EBCEE26}"/>
              </a:ext>
            </a:extLst>
          </p:cNvPr>
          <p:cNvSpPr/>
          <p:nvPr/>
        </p:nvSpPr>
        <p:spPr>
          <a:xfrm>
            <a:off x="8153395" y="1651705"/>
            <a:ext cx="3271595" cy="3003421"/>
          </a:xfrm>
          <a:prstGeom prst="wedgeRectCallout">
            <a:avLst>
              <a:gd name="adj1" fmla="val -56876"/>
              <a:gd name="adj2" fmla="val -20746"/>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2F2F2E"/>
                </a:solidFill>
              </a:rPr>
              <a:t>A notícia registra os fatos e, apesar das orientações dos manuais de redação dos jornais em relação à </a:t>
            </a:r>
            <a:r>
              <a:rPr lang="pt-BR" b="1" dirty="0">
                <a:solidFill>
                  <a:srgbClr val="2F2F2E"/>
                </a:solidFill>
              </a:rPr>
              <a:t>neutralidade</a:t>
            </a:r>
            <a:r>
              <a:rPr lang="pt-BR" dirty="0">
                <a:solidFill>
                  <a:srgbClr val="2F2F2E"/>
                </a:solidFill>
              </a:rPr>
              <a:t>, é possível perceber os posicionamentos do jornalista pelas escolhas linguísticas, como o uso de certos adjetivos, e pelas vozes representadas no texto, entre outros elementos.</a:t>
            </a:r>
          </a:p>
        </p:txBody>
      </p:sp>
      <p:pic>
        <p:nvPicPr>
          <p:cNvPr id="12" name="Imagem 11">
            <a:extLst>
              <a:ext uri="{FF2B5EF4-FFF2-40B4-BE49-F238E27FC236}">
                <a16:creationId xmlns:a16="http://schemas.microsoft.com/office/drawing/2014/main" id="{D2DDC5BE-F770-6AE0-5EAE-D4610A5F82BE}"/>
              </a:ext>
            </a:extLst>
          </p:cNvPr>
          <p:cNvPicPr>
            <a:picLocks noChangeAspect="1"/>
          </p:cNvPicPr>
          <p:nvPr/>
        </p:nvPicPr>
        <p:blipFill>
          <a:blip r:embed="rId2"/>
          <a:stretch>
            <a:fillRect/>
          </a:stretch>
        </p:blipFill>
        <p:spPr>
          <a:xfrm>
            <a:off x="762000" y="3737039"/>
            <a:ext cx="6964260" cy="2404033"/>
          </a:xfrm>
          <a:prstGeom prst="rect">
            <a:avLst/>
          </a:prstGeom>
          <a:ln>
            <a:solidFill>
              <a:srgbClr val="2F2F2E"/>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178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Imagem 27" descr="Uma imagem contendo pássaro, mesa, água, diferente&#10;&#10;Descrição gerada automaticamente">
            <a:extLst>
              <a:ext uri="{FF2B5EF4-FFF2-40B4-BE49-F238E27FC236}">
                <a16:creationId xmlns:a16="http://schemas.microsoft.com/office/drawing/2014/main" id="{AE360793-3BDA-2676-CD13-48F86F1ACBB0}"/>
              </a:ext>
            </a:extLst>
          </p:cNvPr>
          <p:cNvPicPr>
            <a:picLocks noGrp="1" noRot="1" noChangeAspect="1" noMove="1" noResize="1" noEditPoints="1" noAdjustHandles="1" noChangeArrowheads="1" noChangeShapeType="1" noCrop="1"/>
          </p:cNvPicPr>
          <p:nvPr/>
        </p:nvPicPr>
        <p:blipFill>
          <a:blip r:embed="rId2">
            <a:alphaModFix amt="75000"/>
            <a:extLst>
              <a:ext uri="{28A0092B-C50C-407E-A947-70E740481C1C}">
                <a14:useLocalDpi xmlns:a14="http://schemas.microsoft.com/office/drawing/2010/main" val="0"/>
              </a:ext>
            </a:extLst>
          </a:blip>
          <a:stretch>
            <a:fillRect/>
          </a:stretch>
        </p:blipFill>
        <p:spPr>
          <a:xfrm>
            <a:off x="-17282" y="-14513"/>
            <a:ext cx="12209282" cy="6879770"/>
          </a:xfrm>
          <a:prstGeom prst="rect">
            <a:avLst/>
          </a:prstGeom>
          <a:solidFill>
            <a:schemeClr val="bg1"/>
          </a:solidFill>
        </p:spPr>
      </p:pic>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7</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5</a:t>
              </a:r>
            </a:p>
          </p:txBody>
        </p:sp>
      </p:grpSp>
      <p:sp>
        <p:nvSpPr>
          <p:cNvPr id="2" name="CaixaDeTexto 1">
            <a:extLst>
              <a:ext uri="{FF2B5EF4-FFF2-40B4-BE49-F238E27FC236}">
                <a16:creationId xmlns:a16="http://schemas.microsoft.com/office/drawing/2014/main" id="{B31D52F8-C652-64BE-907C-7E02B17D1E76}"/>
              </a:ext>
            </a:extLst>
          </p:cNvPr>
          <p:cNvSpPr txBox="1"/>
          <p:nvPr/>
        </p:nvSpPr>
        <p:spPr>
          <a:xfrm>
            <a:off x="767009" y="348799"/>
            <a:ext cx="3649716" cy="954107"/>
          </a:xfrm>
          <a:prstGeom prst="rect">
            <a:avLst/>
          </a:prstGeom>
          <a:noFill/>
        </p:spPr>
        <p:txBody>
          <a:bodyPr wrap="square" rtlCol="0">
            <a:spAutoFit/>
          </a:bodyPr>
          <a:lstStyle/>
          <a:p>
            <a:r>
              <a:rPr lang="pt-BR" sz="3200" dirty="0">
                <a:solidFill>
                  <a:schemeClr val="tx2"/>
                </a:solidFill>
                <a:latin typeface="+mj-lt"/>
              </a:rPr>
              <a:t>ESTUDO DO TEXTO</a:t>
            </a:r>
          </a:p>
          <a:p>
            <a:r>
              <a:rPr lang="pt-BR" sz="2400" dirty="0">
                <a:solidFill>
                  <a:schemeClr val="tx2"/>
                </a:solidFill>
                <a:latin typeface="+mj-lt"/>
              </a:rPr>
              <a:t>Notícia e letra de canção</a:t>
            </a:r>
            <a:endParaRPr lang="pt-BR" sz="2400" i="1" dirty="0">
              <a:solidFill>
                <a:schemeClr val="tx2"/>
              </a:solidFill>
              <a:latin typeface="+mj-lt"/>
            </a:endParaRPr>
          </a:p>
        </p:txBody>
      </p:sp>
      <p:sp>
        <p:nvSpPr>
          <p:cNvPr id="12" name="CaixaDeTexto 11">
            <a:extLst>
              <a:ext uri="{FF2B5EF4-FFF2-40B4-BE49-F238E27FC236}">
                <a16:creationId xmlns:a16="http://schemas.microsoft.com/office/drawing/2014/main" id="{8894DBA3-24CF-443E-1969-5D5F69B0D760}"/>
              </a:ext>
            </a:extLst>
          </p:cNvPr>
          <p:cNvSpPr txBox="1"/>
          <p:nvPr/>
        </p:nvSpPr>
        <p:spPr>
          <a:xfrm>
            <a:off x="769518" y="2100600"/>
            <a:ext cx="5317841" cy="1477328"/>
          </a:xfrm>
          <a:prstGeom prst="rect">
            <a:avLst/>
          </a:prstGeom>
          <a:solidFill>
            <a:schemeClr val="bg1"/>
          </a:solidFill>
          <a:ln>
            <a:solidFill>
              <a:schemeClr val="accent1"/>
            </a:solidFill>
          </a:ln>
        </p:spPr>
        <p:txBody>
          <a:bodyPr wrap="square">
            <a:spAutoFit/>
          </a:bodyPr>
          <a:lstStyle/>
          <a:p>
            <a:pPr indent="457200" algn="just"/>
            <a:r>
              <a:rPr lang="pt-BR" dirty="0">
                <a:solidFill>
                  <a:srgbClr val="2F2F2E"/>
                </a:solidFill>
              </a:rPr>
              <a:t>Quanto à forma, a </a:t>
            </a:r>
            <a:r>
              <a:rPr lang="pt-BR" b="1" dirty="0">
                <a:solidFill>
                  <a:srgbClr val="2F2F2E"/>
                </a:solidFill>
              </a:rPr>
              <a:t>letra de canção </a:t>
            </a:r>
            <a:r>
              <a:rPr lang="pt-BR" dirty="0">
                <a:solidFill>
                  <a:srgbClr val="2F2F2E"/>
                </a:solidFill>
              </a:rPr>
              <a:t>é semelhante a um poema, pois é constituída de versos, estrofes, podendo ou não apresentar rimas regulares. Sua marca essencial é o ritmo, aspecto ligado à musicalidade e elemento fundamental para construir seus sentidos.</a:t>
            </a:r>
          </a:p>
        </p:txBody>
      </p:sp>
      <p:sp>
        <p:nvSpPr>
          <p:cNvPr id="13" name="Balão de Fala: Retângulo 12">
            <a:extLst>
              <a:ext uri="{FF2B5EF4-FFF2-40B4-BE49-F238E27FC236}">
                <a16:creationId xmlns:a16="http://schemas.microsoft.com/office/drawing/2014/main" id="{AEC61492-D7BA-3EC8-A6C9-C6E441EB33E4}"/>
              </a:ext>
            </a:extLst>
          </p:cNvPr>
          <p:cNvSpPr/>
          <p:nvPr/>
        </p:nvSpPr>
        <p:spPr>
          <a:xfrm>
            <a:off x="7138350" y="3087560"/>
            <a:ext cx="4002657" cy="1053583"/>
          </a:xfrm>
          <a:prstGeom prst="wedgeRectCallout">
            <a:avLst>
              <a:gd name="adj1" fmla="val -57074"/>
              <a:gd name="adj2" fmla="val 18743"/>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2F2F2E"/>
                </a:solidFill>
              </a:rPr>
              <a:t>Eu lírico </a:t>
            </a:r>
            <a:r>
              <a:rPr lang="pt-BR" dirty="0">
                <a:solidFill>
                  <a:srgbClr val="2F2F2E"/>
                </a:solidFill>
              </a:rPr>
              <a:t>é a voz que fala no poema. Não deve ser confundida com a voz do autor que o escreveu.</a:t>
            </a:r>
          </a:p>
        </p:txBody>
      </p:sp>
      <p:sp>
        <p:nvSpPr>
          <p:cNvPr id="14" name="CaixaDeTexto 13">
            <a:extLst>
              <a:ext uri="{FF2B5EF4-FFF2-40B4-BE49-F238E27FC236}">
                <a16:creationId xmlns:a16="http://schemas.microsoft.com/office/drawing/2014/main" id="{0BD5D24D-DEAA-C64D-2547-05DCEACD459E}"/>
              </a:ext>
            </a:extLst>
          </p:cNvPr>
          <p:cNvSpPr txBox="1"/>
          <p:nvPr/>
        </p:nvSpPr>
        <p:spPr>
          <a:xfrm>
            <a:off x="758368" y="3929271"/>
            <a:ext cx="5328991" cy="1477328"/>
          </a:xfrm>
          <a:prstGeom prst="rect">
            <a:avLst/>
          </a:prstGeom>
          <a:solidFill>
            <a:schemeClr val="bg1"/>
          </a:solidFill>
          <a:ln>
            <a:solidFill>
              <a:schemeClr val="accent1"/>
            </a:solidFill>
          </a:ln>
        </p:spPr>
        <p:txBody>
          <a:bodyPr wrap="square">
            <a:spAutoFit/>
          </a:bodyPr>
          <a:lstStyle/>
          <a:p>
            <a:pPr indent="457200" algn="just"/>
            <a:r>
              <a:rPr lang="pt-BR" dirty="0">
                <a:solidFill>
                  <a:srgbClr val="2F2F2E"/>
                </a:solidFill>
              </a:rPr>
              <a:t>A </a:t>
            </a:r>
            <a:r>
              <a:rPr lang="pt-BR" b="1" dirty="0">
                <a:solidFill>
                  <a:srgbClr val="2F2F2E"/>
                </a:solidFill>
              </a:rPr>
              <a:t>letra de canção </a:t>
            </a:r>
            <a:r>
              <a:rPr lang="pt-BR" dirty="0">
                <a:solidFill>
                  <a:srgbClr val="2F2F2E"/>
                </a:solidFill>
              </a:rPr>
              <a:t>tem por finalidade manifestar sentimentos e emoções e, por estar associada à música, apresenta recursos sonoros, como melodia e ritmo. Esse gênero textual pode circular em encartes de CD ou vinil, livros, revistas impressas e na internet.</a:t>
            </a:r>
          </a:p>
        </p:txBody>
      </p:sp>
      <p:sp>
        <p:nvSpPr>
          <p:cNvPr id="29" name="CaixaDeTexto 28">
            <a:extLst>
              <a:ext uri="{FF2B5EF4-FFF2-40B4-BE49-F238E27FC236}">
                <a16:creationId xmlns:a16="http://schemas.microsoft.com/office/drawing/2014/main" id="{C52F58BE-2EC8-5808-6B80-9EBB9FDE9A0D}"/>
              </a:ext>
            </a:extLst>
          </p:cNvPr>
          <p:cNvSpPr txBox="1"/>
          <p:nvPr/>
        </p:nvSpPr>
        <p:spPr>
          <a:xfrm rot="16200000">
            <a:off x="11540543" y="505612"/>
            <a:ext cx="888854" cy="124480"/>
          </a:xfrm>
          <a:prstGeom prst="rect">
            <a:avLst/>
          </a:prstGeom>
          <a:noFill/>
        </p:spPr>
        <p:txBody>
          <a:bodyPr wrap="square" lIns="0" tIns="0" rIns="0" bIns="0" anchor="b">
            <a:spAutoFit/>
          </a:bodyPr>
          <a:lstStyle/>
          <a:p>
            <a:r>
              <a:rPr lang="pt-BR" sz="800" b="0" i="0" u="none" strike="noStrike" baseline="0" dirty="0">
                <a:solidFill>
                  <a:srgbClr val="2F2F2E"/>
                </a:solidFill>
              </a:rPr>
              <a:t>GRAZI BARTH</a:t>
            </a:r>
            <a:endParaRPr lang="pt-BR" sz="800" dirty="0"/>
          </a:p>
        </p:txBody>
      </p:sp>
    </p:spTree>
    <p:extLst>
      <p:ext uri="{BB962C8B-B14F-4D97-AF65-F5344CB8AC3E}">
        <p14:creationId xmlns:p14="http://schemas.microsoft.com/office/powerpoint/2010/main" val="139731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8</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5</a:t>
              </a:r>
            </a:p>
          </p:txBody>
        </p:sp>
      </p:grpSp>
      <p:sp>
        <p:nvSpPr>
          <p:cNvPr id="2" name="CaixaDeTexto 1">
            <a:extLst>
              <a:ext uri="{FF2B5EF4-FFF2-40B4-BE49-F238E27FC236}">
                <a16:creationId xmlns:a16="http://schemas.microsoft.com/office/drawing/2014/main" id="{3BDA6389-577F-AFC0-0F1F-E7EC459AFCFF}"/>
              </a:ext>
            </a:extLst>
          </p:cNvPr>
          <p:cNvSpPr txBox="1"/>
          <p:nvPr/>
        </p:nvSpPr>
        <p:spPr>
          <a:xfrm>
            <a:off x="767009" y="348799"/>
            <a:ext cx="3649716" cy="954107"/>
          </a:xfrm>
          <a:prstGeom prst="rect">
            <a:avLst/>
          </a:prstGeom>
          <a:noFill/>
        </p:spPr>
        <p:txBody>
          <a:bodyPr wrap="square" rtlCol="0">
            <a:spAutoFit/>
          </a:bodyPr>
          <a:lstStyle/>
          <a:p>
            <a:r>
              <a:rPr lang="pt-BR" sz="3200" dirty="0">
                <a:solidFill>
                  <a:schemeClr val="tx2"/>
                </a:solidFill>
                <a:latin typeface="+mj-lt"/>
              </a:rPr>
              <a:t>ESTUDO DA LÍNGUA</a:t>
            </a:r>
          </a:p>
          <a:p>
            <a:r>
              <a:rPr lang="pt-BR" sz="2400" dirty="0">
                <a:solidFill>
                  <a:schemeClr val="tx2"/>
                </a:solidFill>
                <a:latin typeface="+mj-lt"/>
              </a:rPr>
              <a:t>Verbo: modo subjuntivo</a:t>
            </a:r>
            <a:endParaRPr lang="pt-BR" sz="2400" i="1" dirty="0">
              <a:solidFill>
                <a:schemeClr val="tx2"/>
              </a:solidFill>
              <a:latin typeface="+mj-lt"/>
            </a:endParaRPr>
          </a:p>
        </p:txBody>
      </p:sp>
      <p:sp>
        <p:nvSpPr>
          <p:cNvPr id="12" name="CaixaDeTexto 11">
            <a:extLst>
              <a:ext uri="{FF2B5EF4-FFF2-40B4-BE49-F238E27FC236}">
                <a16:creationId xmlns:a16="http://schemas.microsoft.com/office/drawing/2014/main" id="{B0C5DEF5-90DB-A0D5-21E1-99A637CEBFEA}"/>
              </a:ext>
            </a:extLst>
          </p:cNvPr>
          <p:cNvSpPr txBox="1"/>
          <p:nvPr/>
        </p:nvSpPr>
        <p:spPr>
          <a:xfrm>
            <a:off x="767009" y="1651705"/>
            <a:ext cx="10662991" cy="646331"/>
          </a:xfrm>
          <a:prstGeom prst="rect">
            <a:avLst/>
          </a:prstGeom>
          <a:noFill/>
          <a:ln>
            <a:solidFill>
              <a:schemeClr val="accent1"/>
            </a:solidFill>
          </a:ln>
        </p:spPr>
        <p:txBody>
          <a:bodyPr wrap="square">
            <a:spAutoFit/>
          </a:bodyPr>
          <a:lstStyle/>
          <a:p>
            <a:pPr indent="457200" algn="just"/>
            <a:r>
              <a:rPr lang="pt-BR" dirty="0">
                <a:solidFill>
                  <a:srgbClr val="2F2F2E"/>
                </a:solidFill>
              </a:rPr>
              <a:t>O </a:t>
            </a:r>
            <a:r>
              <a:rPr lang="pt-BR" b="1" dirty="0">
                <a:solidFill>
                  <a:srgbClr val="2F2F2E"/>
                </a:solidFill>
              </a:rPr>
              <a:t>modo subjuntivo </a:t>
            </a:r>
            <a:r>
              <a:rPr lang="pt-BR" dirty="0">
                <a:solidFill>
                  <a:srgbClr val="2F2F2E"/>
                </a:solidFill>
              </a:rPr>
              <a:t>é utilizado quando se deseja atribuir dúvida, suposição ou uma hipótese quanto à existência de um fato.</a:t>
            </a:r>
          </a:p>
        </p:txBody>
      </p:sp>
      <p:sp>
        <p:nvSpPr>
          <p:cNvPr id="14" name="CaixaDeTexto 13">
            <a:extLst>
              <a:ext uri="{FF2B5EF4-FFF2-40B4-BE49-F238E27FC236}">
                <a16:creationId xmlns:a16="http://schemas.microsoft.com/office/drawing/2014/main" id="{B425F329-1A72-94DD-B9BE-6B724806E4C1}"/>
              </a:ext>
            </a:extLst>
          </p:cNvPr>
          <p:cNvSpPr txBox="1"/>
          <p:nvPr/>
        </p:nvSpPr>
        <p:spPr>
          <a:xfrm>
            <a:off x="764499" y="2528367"/>
            <a:ext cx="10662991" cy="923330"/>
          </a:xfrm>
          <a:prstGeom prst="rect">
            <a:avLst/>
          </a:prstGeom>
          <a:noFill/>
        </p:spPr>
        <p:txBody>
          <a:bodyPr wrap="square">
            <a:spAutoFit/>
          </a:bodyPr>
          <a:lstStyle/>
          <a:p>
            <a:pPr algn="just"/>
            <a:r>
              <a:rPr lang="pt-BR" b="1" u="sng" dirty="0">
                <a:solidFill>
                  <a:srgbClr val="2F2F2E"/>
                </a:solidFill>
              </a:rPr>
              <a:t>Tempos verbais do modo indicativo</a:t>
            </a:r>
          </a:p>
          <a:p>
            <a:pPr indent="457200" algn="just"/>
            <a:endParaRPr lang="pt-BR" dirty="0">
              <a:solidFill>
                <a:srgbClr val="2F2F2E"/>
              </a:solidFill>
            </a:endParaRPr>
          </a:p>
          <a:p>
            <a:pPr indent="457200" algn="just"/>
            <a:r>
              <a:rPr lang="pt-BR" dirty="0">
                <a:solidFill>
                  <a:srgbClr val="2F2F2E"/>
                </a:solidFill>
              </a:rPr>
              <a:t>O modo subjuntivo é constituído de três tempos: presente, pretérito imperfeito e futuro.</a:t>
            </a:r>
          </a:p>
        </p:txBody>
      </p:sp>
      <p:sp>
        <p:nvSpPr>
          <p:cNvPr id="15" name="Balão de Fala: Retângulo 14">
            <a:extLst>
              <a:ext uri="{FF2B5EF4-FFF2-40B4-BE49-F238E27FC236}">
                <a16:creationId xmlns:a16="http://schemas.microsoft.com/office/drawing/2014/main" id="{43DF2E79-A82F-9516-018E-C21F209234BA}"/>
              </a:ext>
            </a:extLst>
          </p:cNvPr>
          <p:cNvSpPr/>
          <p:nvPr/>
        </p:nvSpPr>
        <p:spPr>
          <a:xfrm>
            <a:off x="1180237" y="3837427"/>
            <a:ext cx="3118372" cy="2290231"/>
          </a:xfrm>
          <a:prstGeom prst="wedgeRectCallout">
            <a:avLst>
              <a:gd name="adj1" fmla="val 22656"/>
              <a:gd name="adj2" fmla="val -61467"/>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2F2F2E"/>
                </a:solidFill>
              </a:rPr>
              <a:t>Presente</a:t>
            </a:r>
            <a:r>
              <a:rPr lang="pt-BR" dirty="0">
                <a:solidFill>
                  <a:srgbClr val="2F2F2E"/>
                </a:solidFill>
              </a:rPr>
              <a:t>: indica um fato incerto, um desejo, uma possibilidade. É empregado frequentemente com as expressões </a:t>
            </a:r>
            <a:r>
              <a:rPr lang="pt-BR" b="1" dirty="0">
                <a:solidFill>
                  <a:srgbClr val="2F2F2E"/>
                </a:solidFill>
              </a:rPr>
              <a:t>é necessário que</a:t>
            </a:r>
            <a:r>
              <a:rPr lang="pt-BR" dirty="0">
                <a:solidFill>
                  <a:srgbClr val="2F2F2E"/>
                </a:solidFill>
              </a:rPr>
              <a:t>, </a:t>
            </a:r>
            <a:r>
              <a:rPr lang="pt-BR" b="1" dirty="0">
                <a:solidFill>
                  <a:srgbClr val="2F2F2E"/>
                </a:solidFill>
              </a:rPr>
              <a:t>é possível que</a:t>
            </a:r>
            <a:r>
              <a:rPr lang="pt-BR" dirty="0">
                <a:solidFill>
                  <a:srgbClr val="2F2F2E"/>
                </a:solidFill>
              </a:rPr>
              <a:t>, </a:t>
            </a:r>
            <a:r>
              <a:rPr lang="pt-BR" b="1" dirty="0">
                <a:solidFill>
                  <a:srgbClr val="2F2F2E"/>
                </a:solidFill>
              </a:rPr>
              <a:t>é provável que</a:t>
            </a:r>
            <a:r>
              <a:rPr lang="pt-BR" dirty="0">
                <a:solidFill>
                  <a:srgbClr val="2F2F2E"/>
                </a:solidFill>
              </a:rPr>
              <a:t>, </a:t>
            </a:r>
            <a:r>
              <a:rPr lang="pt-BR" b="1" dirty="0">
                <a:solidFill>
                  <a:srgbClr val="2F2F2E"/>
                </a:solidFill>
              </a:rPr>
              <a:t>talvez</a:t>
            </a:r>
            <a:r>
              <a:rPr lang="pt-BR" dirty="0">
                <a:solidFill>
                  <a:srgbClr val="2F2F2E"/>
                </a:solidFill>
              </a:rPr>
              <a:t>, </a:t>
            </a:r>
            <a:r>
              <a:rPr lang="pt-BR" b="1" dirty="0">
                <a:solidFill>
                  <a:srgbClr val="2F2F2E"/>
                </a:solidFill>
              </a:rPr>
              <a:t>embora</a:t>
            </a:r>
            <a:r>
              <a:rPr lang="pt-BR" dirty="0">
                <a:solidFill>
                  <a:srgbClr val="2F2F2E"/>
                </a:solidFill>
              </a:rPr>
              <a:t> etc.</a:t>
            </a:r>
          </a:p>
        </p:txBody>
      </p:sp>
      <p:sp>
        <p:nvSpPr>
          <p:cNvPr id="16" name="Balão de Fala: Retângulo 15">
            <a:extLst>
              <a:ext uri="{FF2B5EF4-FFF2-40B4-BE49-F238E27FC236}">
                <a16:creationId xmlns:a16="http://schemas.microsoft.com/office/drawing/2014/main" id="{54DD29F7-6751-9F7F-1B98-A230CF3A2A7F}"/>
              </a:ext>
            </a:extLst>
          </p:cNvPr>
          <p:cNvSpPr/>
          <p:nvPr/>
        </p:nvSpPr>
        <p:spPr>
          <a:xfrm>
            <a:off x="4777452" y="4195888"/>
            <a:ext cx="3276523" cy="1576987"/>
          </a:xfrm>
          <a:prstGeom prst="wedgeRectCallout">
            <a:avLst>
              <a:gd name="adj1" fmla="val -38458"/>
              <a:gd name="adj2" fmla="val -70219"/>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2F2F2E"/>
                </a:solidFill>
              </a:rPr>
              <a:t>Pretérito imperfeito</a:t>
            </a:r>
            <a:r>
              <a:rPr lang="pt-BR" dirty="0">
                <a:solidFill>
                  <a:srgbClr val="2F2F2E"/>
                </a:solidFill>
              </a:rPr>
              <a:t>: indica um fato que poderia ter ocorrido em um tempo passado, uma suposição ou condição.</a:t>
            </a:r>
          </a:p>
        </p:txBody>
      </p:sp>
      <p:sp>
        <p:nvSpPr>
          <p:cNvPr id="17" name="Balão de Fala: Retângulo 16">
            <a:extLst>
              <a:ext uri="{FF2B5EF4-FFF2-40B4-BE49-F238E27FC236}">
                <a16:creationId xmlns:a16="http://schemas.microsoft.com/office/drawing/2014/main" id="{179B0A1E-F295-C981-B962-29EFB31FDCD3}"/>
              </a:ext>
            </a:extLst>
          </p:cNvPr>
          <p:cNvSpPr/>
          <p:nvPr/>
        </p:nvSpPr>
        <p:spPr>
          <a:xfrm>
            <a:off x="8532818" y="3778166"/>
            <a:ext cx="2974963" cy="2353819"/>
          </a:xfrm>
          <a:prstGeom prst="wedgeRectCallout">
            <a:avLst>
              <a:gd name="adj1" fmla="val -43987"/>
              <a:gd name="adj2" fmla="val -61467"/>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2F2F2E"/>
                </a:solidFill>
              </a:rPr>
              <a:t>Futuro</a:t>
            </a:r>
            <a:r>
              <a:rPr lang="pt-BR" dirty="0">
                <a:solidFill>
                  <a:srgbClr val="2F2F2E"/>
                </a:solidFill>
              </a:rPr>
              <a:t>: indica um fato que poderá ocorrer em um tempo futuro (posterior ao momento da fala). Em geral, a forma verbal vem acompanhada das palavras </a:t>
            </a:r>
            <a:r>
              <a:rPr lang="pt-BR" b="1" dirty="0">
                <a:solidFill>
                  <a:srgbClr val="2F2F2E"/>
                </a:solidFill>
              </a:rPr>
              <a:t>quando</a:t>
            </a:r>
            <a:r>
              <a:rPr lang="pt-BR" dirty="0">
                <a:solidFill>
                  <a:srgbClr val="2F2F2E"/>
                </a:solidFill>
              </a:rPr>
              <a:t> ou </a:t>
            </a:r>
            <a:r>
              <a:rPr lang="pt-BR" b="1" dirty="0">
                <a:solidFill>
                  <a:srgbClr val="2F2F2E"/>
                </a:solidFill>
              </a:rPr>
              <a:t>se</a:t>
            </a:r>
            <a:r>
              <a:rPr lang="pt-BR" dirty="0">
                <a:solidFill>
                  <a:srgbClr val="2F2F2E"/>
                </a:solidFill>
              </a:rPr>
              <a:t>.</a:t>
            </a:r>
          </a:p>
        </p:txBody>
      </p:sp>
    </p:spTree>
    <p:extLst>
      <p:ext uri="{BB962C8B-B14F-4D97-AF65-F5344CB8AC3E}">
        <p14:creationId xmlns:p14="http://schemas.microsoft.com/office/powerpoint/2010/main" val="288030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5E096F10-827C-DA9B-BBC5-A9D568F94D62}"/>
              </a:ext>
            </a:extLst>
          </p:cNvPr>
          <p:cNvPicPr>
            <a:picLocks noChangeAspect="1"/>
          </p:cNvPicPr>
          <p:nvPr/>
        </p:nvPicPr>
        <p:blipFill>
          <a:blip r:embed="rId2"/>
          <a:stretch>
            <a:fillRect/>
          </a:stretch>
        </p:blipFill>
        <p:spPr>
          <a:xfrm>
            <a:off x="6315269" y="1142304"/>
            <a:ext cx="5312597" cy="5323309"/>
          </a:xfrm>
          <a:prstGeom prst="rect">
            <a:avLst/>
          </a:prstGeom>
          <a:ln>
            <a:solidFill>
              <a:srgbClr val="2F2F2E"/>
            </a:solidFill>
          </a:ln>
          <a:effectLst>
            <a:outerShdw blurRad="50800" dist="38100" dir="13500000" algn="br" rotWithShape="0">
              <a:prstClr val="black">
                <a:alpha val="40000"/>
              </a:prstClr>
            </a:outerShdw>
          </a:effectLst>
        </p:spPr>
      </p:pic>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9</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5</a:t>
              </a:r>
            </a:p>
          </p:txBody>
        </p:sp>
      </p:grpSp>
      <p:sp>
        <p:nvSpPr>
          <p:cNvPr id="2" name="CaixaDeTexto 1">
            <a:extLst>
              <a:ext uri="{FF2B5EF4-FFF2-40B4-BE49-F238E27FC236}">
                <a16:creationId xmlns:a16="http://schemas.microsoft.com/office/drawing/2014/main" id="{E12B8085-4AFB-3098-4328-865CE2F011B4}"/>
              </a:ext>
            </a:extLst>
          </p:cNvPr>
          <p:cNvSpPr txBox="1"/>
          <p:nvPr/>
        </p:nvSpPr>
        <p:spPr>
          <a:xfrm>
            <a:off x="767009" y="348799"/>
            <a:ext cx="3271586" cy="954107"/>
          </a:xfrm>
          <a:prstGeom prst="rect">
            <a:avLst/>
          </a:prstGeom>
          <a:noFill/>
        </p:spPr>
        <p:txBody>
          <a:bodyPr wrap="square" rtlCol="0">
            <a:spAutoFit/>
          </a:bodyPr>
          <a:lstStyle/>
          <a:p>
            <a:r>
              <a:rPr lang="pt-BR" sz="3200" dirty="0">
                <a:solidFill>
                  <a:schemeClr val="tx2"/>
                </a:solidFill>
                <a:latin typeface="+mj-lt"/>
              </a:rPr>
              <a:t>ESTUDO DA LÍNGUA</a:t>
            </a:r>
          </a:p>
          <a:p>
            <a:r>
              <a:rPr lang="pt-BR" sz="2400" dirty="0">
                <a:solidFill>
                  <a:schemeClr val="tx2"/>
                </a:solidFill>
                <a:latin typeface="+mj-lt"/>
              </a:rPr>
              <a:t>Verbo: modo imperativo</a:t>
            </a:r>
            <a:endParaRPr lang="pt-BR" sz="2400" i="1" dirty="0">
              <a:solidFill>
                <a:schemeClr val="tx2"/>
              </a:solidFill>
              <a:latin typeface="+mj-lt"/>
            </a:endParaRPr>
          </a:p>
        </p:txBody>
      </p:sp>
      <p:sp>
        <p:nvSpPr>
          <p:cNvPr id="3" name="CaixaDeTexto 2">
            <a:extLst>
              <a:ext uri="{FF2B5EF4-FFF2-40B4-BE49-F238E27FC236}">
                <a16:creationId xmlns:a16="http://schemas.microsoft.com/office/drawing/2014/main" id="{ECB691ED-68D2-5A82-A6C8-E1414B62AF05}"/>
              </a:ext>
            </a:extLst>
          </p:cNvPr>
          <p:cNvSpPr txBox="1"/>
          <p:nvPr/>
        </p:nvSpPr>
        <p:spPr>
          <a:xfrm>
            <a:off x="767009" y="1651705"/>
            <a:ext cx="5109723" cy="646331"/>
          </a:xfrm>
          <a:prstGeom prst="rect">
            <a:avLst/>
          </a:prstGeom>
          <a:noFill/>
          <a:ln>
            <a:solidFill>
              <a:schemeClr val="accent1"/>
            </a:solidFill>
          </a:ln>
        </p:spPr>
        <p:txBody>
          <a:bodyPr wrap="square">
            <a:spAutoFit/>
          </a:bodyPr>
          <a:lstStyle/>
          <a:p>
            <a:pPr indent="457200" algn="just"/>
            <a:r>
              <a:rPr lang="pt-BR" dirty="0">
                <a:solidFill>
                  <a:srgbClr val="2F2F2E"/>
                </a:solidFill>
              </a:rPr>
              <a:t>O </a:t>
            </a:r>
            <a:r>
              <a:rPr lang="pt-BR" b="1" dirty="0">
                <a:solidFill>
                  <a:srgbClr val="2F2F2E"/>
                </a:solidFill>
              </a:rPr>
              <a:t>modo imperativo </a:t>
            </a:r>
            <a:r>
              <a:rPr lang="pt-BR" dirty="0">
                <a:solidFill>
                  <a:srgbClr val="2F2F2E"/>
                </a:solidFill>
              </a:rPr>
              <a:t>é utilizado para expressar ordem, convite ou solicitação.</a:t>
            </a:r>
          </a:p>
        </p:txBody>
      </p:sp>
      <p:sp>
        <p:nvSpPr>
          <p:cNvPr id="13" name="CaixaDeTexto 12">
            <a:extLst>
              <a:ext uri="{FF2B5EF4-FFF2-40B4-BE49-F238E27FC236}">
                <a16:creationId xmlns:a16="http://schemas.microsoft.com/office/drawing/2014/main" id="{E9DAF6B2-5060-3872-F8DA-3045CDDE4CAD}"/>
              </a:ext>
            </a:extLst>
          </p:cNvPr>
          <p:cNvSpPr txBox="1"/>
          <p:nvPr/>
        </p:nvSpPr>
        <p:spPr>
          <a:xfrm rot="16200000">
            <a:off x="10730128" y="5390090"/>
            <a:ext cx="1972515" cy="123111"/>
          </a:xfrm>
          <a:prstGeom prst="rect">
            <a:avLst/>
          </a:prstGeom>
          <a:noFill/>
        </p:spPr>
        <p:txBody>
          <a:bodyPr wrap="square" lIns="0" tIns="0" rIns="0" bIns="0" anchor="b">
            <a:spAutoFit/>
          </a:bodyPr>
          <a:lstStyle/>
          <a:p>
            <a:r>
              <a:rPr lang="pt-BR" sz="800" b="0" i="0" u="none" strike="noStrike" baseline="0" dirty="0">
                <a:solidFill>
                  <a:srgbClr val="2F2F2E"/>
                </a:solidFill>
              </a:rPr>
              <a:t>SEMA/GOVERNO DO MARANHÃO</a:t>
            </a:r>
            <a:endParaRPr lang="pt-BR" sz="800" dirty="0"/>
          </a:p>
        </p:txBody>
      </p:sp>
      <p:sp>
        <p:nvSpPr>
          <p:cNvPr id="16" name="Balão de Fala: Retângulo 15">
            <a:extLst>
              <a:ext uri="{FF2B5EF4-FFF2-40B4-BE49-F238E27FC236}">
                <a16:creationId xmlns:a16="http://schemas.microsoft.com/office/drawing/2014/main" id="{3268AE8F-D0A5-DC4E-DEFE-BC81B329E43E}"/>
              </a:ext>
            </a:extLst>
          </p:cNvPr>
          <p:cNvSpPr/>
          <p:nvPr/>
        </p:nvSpPr>
        <p:spPr>
          <a:xfrm>
            <a:off x="1246192" y="3016137"/>
            <a:ext cx="4151355" cy="2898500"/>
          </a:xfrm>
          <a:prstGeom prst="wedgeRectCallout">
            <a:avLst>
              <a:gd name="adj1" fmla="val 59791"/>
              <a:gd name="adj2" fmla="val 21580"/>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2F2F2E"/>
                </a:solidFill>
              </a:rPr>
              <a:t>Os textos da esfera publicitária costumam fazer bastante uso do modo imperativo. Seja em anúncios veiculados na TV, na internet, em jornais, em revistas ou em outros suportes impressos ou digitais, reconhecer esse uso e sua finalidade é fundamental para a adequada leitura crítica desses textos e como eles são organizados para persuadir o leitor.</a:t>
            </a:r>
          </a:p>
        </p:txBody>
      </p:sp>
    </p:spTree>
    <p:extLst>
      <p:ext uri="{BB962C8B-B14F-4D97-AF65-F5344CB8AC3E}">
        <p14:creationId xmlns:p14="http://schemas.microsoft.com/office/powerpoint/2010/main" val="2913235992"/>
      </p:ext>
    </p:extLst>
  </p:cSld>
  <p:clrMapOvr>
    <a:masterClrMapping/>
  </p:clrMapOvr>
</p:sld>
</file>

<file path=ppt/theme/theme1.xml><?xml version="1.0" encoding="utf-8"?>
<a:theme xmlns:a="http://schemas.openxmlformats.org/drawingml/2006/main" name="Selo">
  <a:themeElements>
    <a:clrScheme name="Selo">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Sel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l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TM03457475[[fn=Quadro]]</Template>
  <TotalTime>4000</TotalTime>
  <Words>1639</Words>
  <Application>Microsoft Office PowerPoint</Application>
  <PresentationFormat>Widescreen</PresentationFormat>
  <Paragraphs>114</Paragraphs>
  <Slides>14</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vt:lpstr>
      <vt:lpstr>Calibri</vt:lpstr>
      <vt:lpstr>Gill Sans MT</vt:lpstr>
      <vt:lpstr>Impact</vt:lpstr>
      <vt:lpstr>Selo</vt:lpstr>
      <vt:lpstr>LÍNGUA PORTUGUESA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LÍNGUA PORTUGUESA</dc:title>
  <dc:creator>André Saretto</dc:creator>
  <cp:lastModifiedBy> </cp:lastModifiedBy>
  <cp:revision>10</cp:revision>
  <dcterms:created xsi:type="dcterms:W3CDTF">2023-05-09T16:52:21Z</dcterms:created>
  <dcterms:modified xsi:type="dcterms:W3CDTF">2023-06-02T17:43:27Z</dcterms:modified>
</cp:coreProperties>
</file>