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1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3" r:id="rId14"/>
    <p:sldId id="31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CE3BC9-2531-A829-715D-7FC058EFBD80}" name="André Saretto" initials="AS" userId="S::ed-andres@ftd.com.br::b239a105-e8bc-4162-9e0d-5eaa1bcd07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A5F62-AC01-4143-B0B4-0BF7F8AA24CF}" v="16" dt="2023-05-19T17:40:25.381"/>
    <p1510:client id="{CD4C17AF-4E25-9E84-0E50-44965633A6CD}" v="21" dt="2023-05-23T13:18:27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3.xml"/><Relationship Id="rId3" Type="http://schemas.openxmlformats.org/officeDocument/2006/relationships/slide" Target="../slides/slide6.xml"/><Relationship Id="rId7" Type="http://schemas.openxmlformats.org/officeDocument/2006/relationships/slide" Target="../slides/slide10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9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Relationship Id="rId9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600" b="1" noProof="0" dirty="0">
              <a:hlinkClick xmlns:r="http://schemas.openxmlformats.org/officeDocument/2006/relationships" r:id="rId1" action="ppaction://hlinksldjump"/>
            </a:rPr>
            <a:t>Imagem</a:t>
          </a:r>
          <a:r>
            <a:rPr lang="en-US" sz="1600" b="1" dirty="0">
              <a:hlinkClick xmlns:r="http://schemas.openxmlformats.org/officeDocument/2006/relationships" r:id="rId1" action="ppaction://hlinksldjump"/>
            </a:rPr>
            <a:t> de </a:t>
          </a:r>
          <a:r>
            <a:rPr lang="pt-BR" sz="1600" b="1" noProof="0" dirty="0">
              <a:hlinkClick xmlns:r="http://schemas.openxmlformats.org/officeDocument/2006/relationships" r:id="rId1" action="ppaction://hlinksldjump"/>
            </a:rPr>
            <a:t>abertura</a:t>
          </a:r>
          <a:endParaRPr lang="pt-BR" sz="1600" b="1" noProof="0" dirty="0"/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/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/>
        </a:p>
      </dgm:t>
    </dgm:pt>
    <dgm:pt modelId="{96A403E9-6A57-439F-AE3C-ACB1E98D52E5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2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2" action="ppaction://hlinksldjump"/>
            </a:rPr>
            <a:t>– Reportagem de divulgação científica</a:t>
          </a:r>
          <a:endParaRPr lang="en-US" sz="1600" dirty="0"/>
        </a:p>
      </dgm:t>
    </dgm:pt>
    <dgm:pt modelId="{2FCEE944-5DD4-4E52-B8C3-A5EB7A0EA7EC}" type="parTrans" cxnId="{7D006C63-7F68-440F-A01F-97DD7E9E03FC}">
      <dgm:prSet/>
      <dgm:spPr/>
      <dgm:t>
        <a:bodyPr/>
        <a:lstStyle/>
        <a:p>
          <a:endParaRPr lang="pt-BR"/>
        </a:p>
      </dgm:t>
    </dgm:pt>
    <dgm:pt modelId="{9C40A9C9-FFFD-4EAB-9C0D-9377601939F7}" type="sibTrans" cxnId="{7D006C63-7F68-440F-A01F-97DD7E9E03FC}">
      <dgm:prSet/>
      <dgm:spPr/>
      <dgm:t>
        <a:bodyPr/>
        <a:lstStyle/>
        <a:p>
          <a:endParaRPr lang="pt-BR"/>
        </a:p>
      </dgm:t>
    </dgm:pt>
    <dgm:pt modelId="{F8C16C8B-1ADB-4771-8C8B-CF50261127D4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3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3" action="ppaction://hlinksldjump"/>
            </a:rPr>
            <a:t>– Reportagem de divulgação científica e </a:t>
          </a:r>
          <a:r>
            <a:rPr lang="pt-BR" sz="1600" dirty="0" err="1">
              <a:hlinkClick xmlns:r="http://schemas.openxmlformats.org/officeDocument/2006/relationships" r:id="rId3" action="ppaction://hlinksldjump"/>
            </a:rPr>
            <a:t>videominuto</a:t>
          </a:r>
          <a:endParaRPr lang="en-US" sz="1600" i="1" dirty="0"/>
        </a:p>
      </dgm:t>
    </dgm:pt>
    <dgm:pt modelId="{C3F148C4-6F86-4CB4-899A-BD9336BD3D7C}" type="parTrans" cxnId="{8CB6A700-CE65-462E-803D-303A2B78902E}">
      <dgm:prSet/>
      <dgm:spPr/>
      <dgm:t>
        <a:bodyPr/>
        <a:lstStyle/>
        <a:p>
          <a:endParaRPr lang="pt-BR"/>
        </a:p>
      </dgm:t>
    </dgm:pt>
    <dgm:pt modelId="{C52BFECD-EE0C-41E7-89C4-E7F38CD41623}" type="sibTrans" cxnId="{8CB6A700-CE65-462E-803D-303A2B78902E}">
      <dgm:prSet/>
      <dgm:spPr/>
      <dgm:t>
        <a:bodyPr/>
        <a:lstStyle/>
        <a:p>
          <a:endParaRPr lang="pt-BR"/>
        </a:p>
      </dgm:t>
    </dgm:pt>
    <dgm:pt modelId="{A795869B-2350-4FBA-A648-488F765ECF25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4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4" action="ppaction://hlinksldjump"/>
            </a:rPr>
            <a:t>– Pronome pessoal</a:t>
          </a:r>
          <a:endParaRPr lang="en-US" sz="1600" dirty="0"/>
        </a:p>
      </dgm:t>
    </dgm:pt>
    <dgm:pt modelId="{6862EC3F-ECF4-48B2-BE1A-584644FB1377}" type="parTrans" cxnId="{562AB39A-8F9E-4E7D-9BED-42FF841F94FA}">
      <dgm:prSet/>
      <dgm:spPr/>
      <dgm:t>
        <a:bodyPr/>
        <a:lstStyle/>
        <a:p>
          <a:endParaRPr lang="pt-BR"/>
        </a:p>
      </dgm:t>
    </dgm:pt>
    <dgm:pt modelId="{96D40CA8-40D2-4EB9-AAF8-3EA6CFC21AC1}" type="sibTrans" cxnId="{562AB39A-8F9E-4E7D-9BED-42FF841F94FA}">
      <dgm:prSet/>
      <dgm:spPr/>
      <dgm:t>
        <a:bodyPr/>
        <a:lstStyle/>
        <a:p>
          <a:endParaRPr lang="pt-BR"/>
        </a:p>
      </dgm:t>
    </dgm:pt>
    <dgm:pt modelId="{6B892BF3-DDAF-4786-9610-B16D09ACFC77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5" action="ppaction://hlinksldjump"/>
            </a:rPr>
            <a:t>Estudo dos sentidos </a:t>
          </a:r>
          <a:r>
            <a:rPr lang="pt-BR" sz="1600" dirty="0">
              <a:hlinkClick xmlns:r="http://schemas.openxmlformats.org/officeDocument/2006/relationships" r:id="rId5" action="ppaction://hlinksldjump"/>
            </a:rPr>
            <a:t>– Palavras derivadas e palavras compostas</a:t>
          </a:r>
          <a:endParaRPr lang="en-US" sz="1600" dirty="0"/>
        </a:p>
      </dgm:t>
    </dgm:pt>
    <dgm:pt modelId="{0AD295E7-E9F3-462D-AB14-F969AA469D0F}" type="parTrans" cxnId="{7057A130-676A-47D3-871E-F9D0DDB5F69D}">
      <dgm:prSet/>
      <dgm:spPr/>
      <dgm:t>
        <a:bodyPr/>
        <a:lstStyle/>
        <a:p>
          <a:endParaRPr lang="pt-BR"/>
        </a:p>
      </dgm:t>
    </dgm:pt>
    <dgm:pt modelId="{AB1CB823-C2D8-429E-94D9-CB3DE49D2135}" type="sibTrans" cxnId="{7057A130-676A-47D3-871E-F9D0DDB5F69D}">
      <dgm:prSet/>
      <dgm:spPr/>
      <dgm:t>
        <a:bodyPr/>
        <a:lstStyle/>
        <a:p>
          <a:endParaRPr lang="pt-BR"/>
        </a:p>
      </dgm:t>
    </dgm:pt>
    <dgm:pt modelId="{239D6F45-1DD9-4E73-8414-D38F851F2DCB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6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6" action="ppaction://hlinksldjump"/>
            </a:rPr>
            <a:t>– Verbete de enciclopédia</a:t>
          </a:r>
          <a:endParaRPr lang="en-US" sz="1600" dirty="0"/>
        </a:p>
      </dgm:t>
    </dgm:pt>
    <dgm:pt modelId="{3058BCFA-4BE6-4A2C-AEE6-D99504F34E5E}" type="parTrans" cxnId="{D6FC350D-DBCF-4F7B-9C27-66A2C5F3F961}">
      <dgm:prSet/>
      <dgm:spPr/>
      <dgm:t>
        <a:bodyPr/>
        <a:lstStyle/>
        <a:p>
          <a:endParaRPr lang="pt-BR"/>
        </a:p>
      </dgm:t>
    </dgm:pt>
    <dgm:pt modelId="{25EFB516-5901-4AA8-B9A1-0D6C38F88A22}" type="sibTrans" cxnId="{D6FC350D-DBCF-4F7B-9C27-66A2C5F3F961}">
      <dgm:prSet/>
      <dgm:spPr/>
      <dgm:t>
        <a:bodyPr/>
        <a:lstStyle/>
        <a:p>
          <a:endParaRPr lang="pt-BR"/>
        </a:p>
      </dgm:t>
    </dgm:pt>
    <dgm:pt modelId="{015ADE67-51B0-495C-80D7-A4A6A4491830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7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7" action="ppaction://hlinksldjump"/>
            </a:rPr>
            <a:t>– Verbo</a:t>
          </a:r>
          <a:endParaRPr lang="en-US" sz="1600" dirty="0"/>
        </a:p>
      </dgm:t>
    </dgm:pt>
    <dgm:pt modelId="{4EC7D662-4153-4FEC-9486-42339AE0A75F}" type="parTrans" cxnId="{DB0C481E-4EC9-4C2F-AE87-E9BADF7704EB}">
      <dgm:prSet/>
      <dgm:spPr/>
      <dgm:t>
        <a:bodyPr/>
        <a:lstStyle/>
        <a:p>
          <a:endParaRPr lang="pt-BR"/>
        </a:p>
      </dgm:t>
    </dgm:pt>
    <dgm:pt modelId="{A45E1333-6B40-43B0-A1A7-08C985B321ED}" type="sibTrans" cxnId="{DB0C481E-4EC9-4C2F-AE87-E9BADF7704EB}">
      <dgm:prSet/>
      <dgm:spPr/>
      <dgm:t>
        <a:bodyPr/>
        <a:lstStyle/>
        <a:p>
          <a:endParaRPr lang="pt-BR"/>
        </a:p>
      </dgm:t>
    </dgm:pt>
    <dgm:pt modelId="{425530C1-5E0D-4DEA-AE98-EF0839FDBBF1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8" action="ppaction://hlinksldjump"/>
            </a:rPr>
            <a:t>Estudo de escrita e oralidade </a:t>
          </a:r>
          <a:r>
            <a:rPr lang="pt-BR" sz="1600" dirty="0">
              <a:hlinkClick xmlns:r="http://schemas.openxmlformats.org/officeDocument/2006/relationships" r:id="rId8" action="ppaction://hlinksldjump"/>
            </a:rPr>
            <a:t>– Tonicidade e acentuação gráfica</a:t>
          </a:r>
          <a:endParaRPr lang="en-US" sz="1600" i="1" dirty="0"/>
        </a:p>
      </dgm:t>
    </dgm:pt>
    <dgm:pt modelId="{B36264DA-E4CE-4812-8B4D-15977C8B4513}" type="parTrans" cxnId="{56BD764A-9D27-4AE7-A6A9-7B76F5DBC508}">
      <dgm:prSet/>
      <dgm:spPr/>
      <dgm:t>
        <a:bodyPr/>
        <a:lstStyle/>
        <a:p>
          <a:endParaRPr lang="pt-BR"/>
        </a:p>
      </dgm:t>
    </dgm:pt>
    <dgm:pt modelId="{505BACEE-EBCD-4ADE-A1E3-594B5AAB3E31}" type="sibTrans" cxnId="{56BD764A-9D27-4AE7-A6A9-7B76F5DBC508}">
      <dgm:prSet/>
      <dgm:spPr/>
      <dgm:t>
        <a:bodyPr/>
        <a:lstStyle/>
        <a:p>
          <a:endParaRPr lang="pt-BR"/>
        </a:p>
      </dgm:t>
    </dgm:pt>
    <dgm:pt modelId="{2A11A640-3558-4C9C-8C9D-3AB933C9F1CA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9" action="ppaction://hlinksldjump"/>
            </a:rPr>
            <a:t>Outras linguagens </a:t>
          </a:r>
          <a:r>
            <a:rPr lang="pt-BR" sz="1600" dirty="0">
              <a:hlinkClick xmlns:r="http://schemas.openxmlformats.org/officeDocument/2006/relationships" r:id="rId9" action="ppaction://hlinksldjump"/>
            </a:rPr>
            <a:t>– Arte e ciência</a:t>
          </a:r>
          <a:endParaRPr lang="en-US" sz="1600" dirty="0"/>
        </a:p>
      </dgm:t>
    </dgm:pt>
    <dgm:pt modelId="{C3B05D61-7489-4F9F-9F37-C784FBE23D99}" type="parTrans" cxnId="{4880EF92-A3F3-4156-870D-1B41B842CEE1}">
      <dgm:prSet/>
      <dgm:spPr/>
      <dgm:t>
        <a:bodyPr/>
        <a:lstStyle/>
        <a:p>
          <a:endParaRPr lang="pt-BR"/>
        </a:p>
      </dgm:t>
    </dgm:pt>
    <dgm:pt modelId="{6E25C68D-55A2-4748-9C9B-ABFFACFC3F6A}" type="sibTrans" cxnId="{4880EF92-A3F3-4156-870D-1B41B842CEE1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9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9"/>
      <dgm:spPr/>
    </dgm:pt>
    <dgm:pt modelId="{6ED7848D-AF23-4B80-9CFE-5690AC4806C2}" type="pres">
      <dgm:prSet presAssocID="{00D4A4E5-B87F-4FD6-95A8-366532276A02}" presName="vert1" presStyleCnt="0"/>
      <dgm:spPr/>
    </dgm:pt>
    <dgm:pt modelId="{560CC59C-442A-412C-A269-DE36EC58359C}" type="pres">
      <dgm:prSet presAssocID="{96A403E9-6A57-439F-AE3C-ACB1E98D52E5}" presName="thickLine" presStyleLbl="alignNode1" presStyleIdx="1" presStyleCnt="9"/>
      <dgm:spPr/>
    </dgm:pt>
    <dgm:pt modelId="{B2139582-4513-423B-8BEC-BD04C0B08AB3}" type="pres">
      <dgm:prSet presAssocID="{96A403E9-6A57-439F-AE3C-ACB1E98D52E5}" presName="horz1" presStyleCnt="0"/>
      <dgm:spPr/>
    </dgm:pt>
    <dgm:pt modelId="{952F36FE-ACF8-4C1F-B2B4-75F61B83D493}" type="pres">
      <dgm:prSet presAssocID="{96A403E9-6A57-439F-AE3C-ACB1E98D52E5}" presName="tx1" presStyleLbl="revTx" presStyleIdx="1" presStyleCnt="9"/>
      <dgm:spPr/>
    </dgm:pt>
    <dgm:pt modelId="{8C786FEE-7ED7-4432-B1E8-766C61CD9A52}" type="pres">
      <dgm:prSet presAssocID="{96A403E9-6A57-439F-AE3C-ACB1E98D52E5}" presName="vert1" presStyleCnt="0"/>
      <dgm:spPr/>
    </dgm:pt>
    <dgm:pt modelId="{FC02BE45-23EB-4A98-A5F5-B734A857C47B}" type="pres">
      <dgm:prSet presAssocID="{F8C16C8B-1ADB-4771-8C8B-CF50261127D4}" presName="thickLine" presStyleLbl="alignNode1" presStyleIdx="2" presStyleCnt="9"/>
      <dgm:spPr/>
    </dgm:pt>
    <dgm:pt modelId="{EF92412C-5849-4689-B833-B76CE8A73D06}" type="pres">
      <dgm:prSet presAssocID="{F8C16C8B-1ADB-4771-8C8B-CF50261127D4}" presName="horz1" presStyleCnt="0"/>
      <dgm:spPr/>
    </dgm:pt>
    <dgm:pt modelId="{EADF0BFB-207A-4322-9452-3A3B3E03DFB2}" type="pres">
      <dgm:prSet presAssocID="{F8C16C8B-1ADB-4771-8C8B-CF50261127D4}" presName="tx1" presStyleLbl="revTx" presStyleIdx="2" presStyleCnt="9"/>
      <dgm:spPr/>
    </dgm:pt>
    <dgm:pt modelId="{55FECAB1-9818-4840-AD7F-19231E366954}" type="pres">
      <dgm:prSet presAssocID="{F8C16C8B-1ADB-4771-8C8B-CF50261127D4}" presName="vert1" presStyleCnt="0"/>
      <dgm:spPr/>
    </dgm:pt>
    <dgm:pt modelId="{5438480D-9F46-49BF-851E-7C076FDF14B6}" type="pres">
      <dgm:prSet presAssocID="{A795869B-2350-4FBA-A648-488F765ECF25}" presName="thickLine" presStyleLbl="alignNode1" presStyleIdx="3" presStyleCnt="9"/>
      <dgm:spPr/>
    </dgm:pt>
    <dgm:pt modelId="{D72A7A94-DDE9-4D5A-B432-8D7DB7E391E3}" type="pres">
      <dgm:prSet presAssocID="{A795869B-2350-4FBA-A648-488F765ECF25}" presName="horz1" presStyleCnt="0"/>
      <dgm:spPr/>
    </dgm:pt>
    <dgm:pt modelId="{EE571E50-C416-4801-9874-41460A91ACC8}" type="pres">
      <dgm:prSet presAssocID="{A795869B-2350-4FBA-A648-488F765ECF25}" presName="tx1" presStyleLbl="revTx" presStyleIdx="3" presStyleCnt="9"/>
      <dgm:spPr/>
    </dgm:pt>
    <dgm:pt modelId="{4B7619A3-AB5C-44B0-80E7-D4E69C25E654}" type="pres">
      <dgm:prSet presAssocID="{A795869B-2350-4FBA-A648-488F765ECF25}" presName="vert1" presStyleCnt="0"/>
      <dgm:spPr/>
    </dgm:pt>
    <dgm:pt modelId="{129894B7-A238-4BE0-AEE7-E6C1C349E3EA}" type="pres">
      <dgm:prSet presAssocID="{6B892BF3-DDAF-4786-9610-B16D09ACFC77}" presName="thickLine" presStyleLbl="alignNode1" presStyleIdx="4" presStyleCnt="9"/>
      <dgm:spPr/>
    </dgm:pt>
    <dgm:pt modelId="{8362D2A9-C8A2-4EC7-A0EE-D3AB0725CAB9}" type="pres">
      <dgm:prSet presAssocID="{6B892BF3-DDAF-4786-9610-B16D09ACFC77}" presName="horz1" presStyleCnt="0"/>
      <dgm:spPr/>
    </dgm:pt>
    <dgm:pt modelId="{B1479FFC-F61F-4702-A1D8-92EB5FDB4CFB}" type="pres">
      <dgm:prSet presAssocID="{6B892BF3-DDAF-4786-9610-B16D09ACFC77}" presName="tx1" presStyleLbl="revTx" presStyleIdx="4" presStyleCnt="9"/>
      <dgm:spPr/>
    </dgm:pt>
    <dgm:pt modelId="{12081D40-70AB-4FFE-8E18-3CC5FABD3223}" type="pres">
      <dgm:prSet presAssocID="{6B892BF3-DDAF-4786-9610-B16D09ACFC77}" presName="vert1" presStyleCnt="0"/>
      <dgm:spPr/>
    </dgm:pt>
    <dgm:pt modelId="{36F81B3D-FCAA-4A80-A1D4-9257B5A8A1E0}" type="pres">
      <dgm:prSet presAssocID="{239D6F45-1DD9-4E73-8414-D38F851F2DCB}" presName="thickLine" presStyleLbl="alignNode1" presStyleIdx="5" presStyleCnt="9"/>
      <dgm:spPr/>
    </dgm:pt>
    <dgm:pt modelId="{9C557297-4574-44C3-8059-29E4ED9517FB}" type="pres">
      <dgm:prSet presAssocID="{239D6F45-1DD9-4E73-8414-D38F851F2DCB}" presName="horz1" presStyleCnt="0"/>
      <dgm:spPr/>
    </dgm:pt>
    <dgm:pt modelId="{09E5F85F-3E01-4F14-8C46-508BE95176C7}" type="pres">
      <dgm:prSet presAssocID="{239D6F45-1DD9-4E73-8414-D38F851F2DCB}" presName="tx1" presStyleLbl="revTx" presStyleIdx="5" presStyleCnt="9"/>
      <dgm:spPr/>
    </dgm:pt>
    <dgm:pt modelId="{770C4CFE-7B5C-4CBA-8901-BB1654B3CFD0}" type="pres">
      <dgm:prSet presAssocID="{239D6F45-1DD9-4E73-8414-D38F851F2DCB}" presName="vert1" presStyleCnt="0"/>
      <dgm:spPr/>
    </dgm:pt>
    <dgm:pt modelId="{724FAD0B-0E9D-4CB2-A61A-FC4E0913F60A}" type="pres">
      <dgm:prSet presAssocID="{015ADE67-51B0-495C-80D7-A4A6A4491830}" presName="thickLine" presStyleLbl="alignNode1" presStyleIdx="6" presStyleCnt="9"/>
      <dgm:spPr/>
    </dgm:pt>
    <dgm:pt modelId="{2D707D39-D64E-433D-880C-A086E708BA00}" type="pres">
      <dgm:prSet presAssocID="{015ADE67-51B0-495C-80D7-A4A6A4491830}" presName="horz1" presStyleCnt="0"/>
      <dgm:spPr/>
    </dgm:pt>
    <dgm:pt modelId="{05D5BE46-6E1A-41DF-9D9A-63029587232D}" type="pres">
      <dgm:prSet presAssocID="{015ADE67-51B0-495C-80D7-A4A6A4491830}" presName="tx1" presStyleLbl="revTx" presStyleIdx="6" presStyleCnt="9"/>
      <dgm:spPr/>
    </dgm:pt>
    <dgm:pt modelId="{A4A21EA1-CB4D-464B-AE1D-14B6A3CC0BB9}" type="pres">
      <dgm:prSet presAssocID="{015ADE67-51B0-495C-80D7-A4A6A4491830}" presName="vert1" presStyleCnt="0"/>
      <dgm:spPr/>
    </dgm:pt>
    <dgm:pt modelId="{4359B01D-0F34-4431-90DC-2826E0C55781}" type="pres">
      <dgm:prSet presAssocID="{425530C1-5E0D-4DEA-AE98-EF0839FDBBF1}" presName="thickLine" presStyleLbl="alignNode1" presStyleIdx="7" presStyleCnt="9"/>
      <dgm:spPr/>
    </dgm:pt>
    <dgm:pt modelId="{28B13693-DB10-4F24-B6D7-8220314FC89F}" type="pres">
      <dgm:prSet presAssocID="{425530C1-5E0D-4DEA-AE98-EF0839FDBBF1}" presName="horz1" presStyleCnt="0"/>
      <dgm:spPr/>
    </dgm:pt>
    <dgm:pt modelId="{64B3194C-9BFA-4EB1-ADC5-267CAAFCE1BC}" type="pres">
      <dgm:prSet presAssocID="{425530C1-5E0D-4DEA-AE98-EF0839FDBBF1}" presName="tx1" presStyleLbl="revTx" presStyleIdx="7" presStyleCnt="9"/>
      <dgm:spPr/>
    </dgm:pt>
    <dgm:pt modelId="{D0FF2912-1886-46BF-9C2B-780F1C158F07}" type="pres">
      <dgm:prSet presAssocID="{425530C1-5E0D-4DEA-AE98-EF0839FDBBF1}" presName="vert1" presStyleCnt="0"/>
      <dgm:spPr/>
    </dgm:pt>
    <dgm:pt modelId="{1146FDF5-EEC1-4918-9A7E-6728AB6E3F52}" type="pres">
      <dgm:prSet presAssocID="{2A11A640-3558-4C9C-8C9D-3AB933C9F1CA}" presName="thickLine" presStyleLbl="alignNode1" presStyleIdx="8" presStyleCnt="9"/>
      <dgm:spPr/>
    </dgm:pt>
    <dgm:pt modelId="{D4DF3AC8-BB19-4BCA-9572-1AB594D2F19A}" type="pres">
      <dgm:prSet presAssocID="{2A11A640-3558-4C9C-8C9D-3AB933C9F1CA}" presName="horz1" presStyleCnt="0"/>
      <dgm:spPr/>
    </dgm:pt>
    <dgm:pt modelId="{167EDFB9-66E0-41DD-B8A2-F51BEC94C28B}" type="pres">
      <dgm:prSet presAssocID="{2A11A640-3558-4C9C-8C9D-3AB933C9F1CA}" presName="tx1" presStyleLbl="revTx" presStyleIdx="8" presStyleCnt="9"/>
      <dgm:spPr/>
    </dgm:pt>
    <dgm:pt modelId="{78A6A043-8420-4BDC-B44E-3271264EE184}" type="pres">
      <dgm:prSet presAssocID="{2A11A640-3558-4C9C-8C9D-3AB933C9F1CA}" presName="vert1" presStyleCnt="0"/>
      <dgm:spPr/>
    </dgm:pt>
  </dgm:ptLst>
  <dgm:cxnLst>
    <dgm:cxn modelId="{8CB6A700-CE65-462E-803D-303A2B78902E}" srcId="{9D9C0E9A-327C-40DB-A9EB-983EC9E0D98F}" destId="{F8C16C8B-1ADB-4771-8C8B-CF50261127D4}" srcOrd="2" destOrd="0" parTransId="{C3F148C4-6F86-4CB4-899A-BD9336BD3D7C}" sibTransId="{C52BFECD-EE0C-41E7-89C4-E7F38CD41623}"/>
    <dgm:cxn modelId="{D6FC350D-DBCF-4F7B-9C27-66A2C5F3F961}" srcId="{9D9C0E9A-327C-40DB-A9EB-983EC9E0D98F}" destId="{239D6F45-1DD9-4E73-8414-D38F851F2DCB}" srcOrd="5" destOrd="0" parTransId="{3058BCFA-4BE6-4A2C-AEE6-D99504F34E5E}" sibTransId="{25EFB516-5901-4AA8-B9A1-0D6C38F88A22}"/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DB0C481E-4EC9-4C2F-AE87-E9BADF7704EB}" srcId="{9D9C0E9A-327C-40DB-A9EB-983EC9E0D98F}" destId="{015ADE67-51B0-495C-80D7-A4A6A4491830}" srcOrd="6" destOrd="0" parTransId="{4EC7D662-4153-4FEC-9486-42339AE0A75F}" sibTransId="{A45E1333-6B40-43B0-A1A7-08C985B321ED}"/>
    <dgm:cxn modelId="{7057A130-676A-47D3-871E-F9D0DDB5F69D}" srcId="{9D9C0E9A-327C-40DB-A9EB-983EC9E0D98F}" destId="{6B892BF3-DDAF-4786-9610-B16D09ACFC77}" srcOrd="4" destOrd="0" parTransId="{0AD295E7-E9F3-462D-AB14-F969AA469D0F}" sibTransId="{AB1CB823-C2D8-429E-94D9-CB3DE49D2135}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19BB5061-0806-4751-9411-15933BC99342}" type="presOf" srcId="{239D6F45-1DD9-4E73-8414-D38F851F2DCB}" destId="{09E5F85F-3E01-4F14-8C46-508BE95176C7}" srcOrd="0" destOrd="0" presId="urn:microsoft.com/office/officeart/2008/layout/LinedList"/>
    <dgm:cxn modelId="{7D006C63-7F68-440F-A01F-97DD7E9E03FC}" srcId="{9D9C0E9A-327C-40DB-A9EB-983EC9E0D98F}" destId="{96A403E9-6A57-439F-AE3C-ACB1E98D52E5}" srcOrd="1" destOrd="0" parTransId="{2FCEE944-5DD4-4E52-B8C3-A5EB7A0EA7EC}" sibTransId="{9C40A9C9-FFFD-4EAB-9C0D-9377601939F7}"/>
    <dgm:cxn modelId="{56BD764A-9D27-4AE7-A6A9-7B76F5DBC508}" srcId="{9D9C0E9A-327C-40DB-A9EB-983EC9E0D98F}" destId="{425530C1-5E0D-4DEA-AE98-EF0839FDBBF1}" srcOrd="7" destOrd="0" parTransId="{B36264DA-E4CE-4812-8B4D-15977C8B4513}" sibTransId="{505BACEE-EBCD-4ADE-A1E3-594B5AAB3E31}"/>
    <dgm:cxn modelId="{B67A1475-4A11-4744-B823-DB228201C0DC}" type="presOf" srcId="{2A11A640-3558-4C9C-8C9D-3AB933C9F1CA}" destId="{167EDFB9-66E0-41DD-B8A2-F51BEC94C28B}" srcOrd="0" destOrd="0" presId="urn:microsoft.com/office/officeart/2008/layout/LinedList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A7E62881-4D64-4BB1-990F-22940EE9C9C6}" type="presOf" srcId="{96A403E9-6A57-439F-AE3C-ACB1E98D52E5}" destId="{952F36FE-ACF8-4C1F-B2B4-75F61B83D493}" srcOrd="0" destOrd="0" presId="urn:microsoft.com/office/officeart/2008/layout/LinedList"/>
    <dgm:cxn modelId="{4880EF92-A3F3-4156-870D-1B41B842CEE1}" srcId="{9D9C0E9A-327C-40DB-A9EB-983EC9E0D98F}" destId="{2A11A640-3558-4C9C-8C9D-3AB933C9F1CA}" srcOrd="8" destOrd="0" parTransId="{C3B05D61-7489-4F9F-9F37-C784FBE23D99}" sibTransId="{6E25C68D-55A2-4748-9C9B-ABFFACFC3F6A}"/>
    <dgm:cxn modelId="{562AB39A-8F9E-4E7D-9BED-42FF841F94FA}" srcId="{9D9C0E9A-327C-40DB-A9EB-983EC9E0D98F}" destId="{A795869B-2350-4FBA-A648-488F765ECF25}" srcOrd="3" destOrd="0" parTransId="{6862EC3F-ECF4-48B2-BE1A-584644FB1377}" sibTransId="{96D40CA8-40D2-4EB9-AAF8-3EA6CFC21AC1}"/>
    <dgm:cxn modelId="{95B6C9AA-BD85-4F8A-B2B7-A6C3347623B8}" type="presOf" srcId="{015ADE67-51B0-495C-80D7-A4A6A4491830}" destId="{05D5BE46-6E1A-41DF-9D9A-63029587232D}" srcOrd="0" destOrd="0" presId="urn:microsoft.com/office/officeart/2008/layout/LinedList"/>
    <dgm:cxn modelId="{2744DAB6-4873-45CF-A4CF-59D4FA715EF0}" type="presOf" srcId="{F8C16C8B-1ADB-4771-8C8B-CF50261127D4}" destId="{EADF0BFB-207A-4322-9452-3A3B3E03DFB2}" srcOrd="0" destOrd="0" presId="urn:microsoft.com/office/officeart/2008/layout/LinedList"/>
    <dgm:cxn modelId="{DEC1F0BD-D3B3-478F-A9AD-109B064E68A5}" type="presOf" srcId="{6B892BF3-DDAF-4786-9610-B16D09ACFC77}" destId="{B1479FFC-F61F-4702-A1D8-92EB5FDB4CFB}" srcOrd="0" destOrd="0" presId="urn:microsoft.com/office/officeart/2008/layout/LinedList"/>
    <dgm:cxn modelId="{83CAE8C8-9521-4826-949B-D53C075ED9DA}" type="presOf" srcId="{A795869B-2350-4FBA-A648-488F765ECF25}" destId="{EE571E50-C416-4801-9874-41460A91ACC8}" srcOrd="0" destOrd="0" presId="urn:microsoft.com/office/officeart/2008/layout/LinedList"/>
    <dgm:cxn modelId="{03DA95ED-5248-4652-A3F9-6A58B3D7F28E}" type="presOf" srcId="{425530C1-5E0D-4DEA-AE98-EF0839FDBBF1}" destId="{64B3194C-9BFA-4EB1-ADC5-267CAAFCE1BC}" srcOrd="0" destOrd="0" presId="urn:microsoft.com/office/officeart/2008/layout/LinedList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1760B71D-CA04-4A2D-ABF8-3837A0406659}" type="presParOf" srcId="{983EBE8F-2CFB-4918-8A71-8FB6106D1EE5}" destId="{560CC59C-442A-412C-A269-DE36EC58359C}" srcOrd="2" destOrd="0" presId="urn:microsoft.com/office/officeart/2008/layout/LinedList"/>
    <dgm:cxn modelId="{C27BB8BA-64D7-4FAC-970F-FED31A337DC3}" type="presParOf" srcId="{983EBE8F-2CFB-4918-8A71-8FB6106D1EE5}" destId="{B2139582-4513-423B-8BEC-BD04C0B08AB3}" srcOrd="3" destOrd="0" presId="urn:microsoft.com/office/officeart/2008/layout/LinedList"/>
    <dgm:cxn modelId="{176EF6B1-F6BE-4C52-B650-31B7E1DA8F8C}" type="presParOf" srcId="{B2139582-4513-423B-8BEC-BD04C0B08AB3}" destId="{952F36FE-ACF8-4C1F-B2B4-75F61B83D493}" srcOrd="0" destOrd="0" presId="urn:microsoft.com/office/officeart/2008/layout/LinedList"/>
    <dgm:cxn modelId="{0F965E62-3D81-4BA5-9A64-75AA2446C837}" type="presParOf" srcId="{B2139582-4513-423B-8BEC-BD04C0B08AB3}" destId="{8C786FEE-7ED7-4432-B1E8-766C61CD9A52}" srcOrd="1" destOrd="0" presId="urn:microsoft.com/office/officeart/2008/layout/LinedList"/>
    <dgm:cxn modelId="{FF9BF2F2-11DD-49EA-8356-3F4B2F1758FA}" type="presParOf" srcId="{983EBE8F-2CFB-4918-8A71-8FB6106D1EE5}" destId="{FC02BE45-23EB-4A98-A5F5-B734A857C47B}" srcOrd="4" destOrd="0" presId="urn:microsoft.com/office/officeart/2008/layout/LinedList"/>
    <dgm:cxn modelId="{94EB5AD2-128D-4E40-B791-CB096E48AC85}" type="presParOf" srcId="{983EBE8F-2CFB-4918-8A71-8FB6106D1EE5}" destId="{EF92412C-5849-4689-B833-B76CE8A73D06}" srcOrd="5" destOrd="0" presId="urn:microsoft.com/office/officeart/2008/layout/LinedList"/>
    <dgm:cxn modelId="{0449B2A4-04CD-4937-A9E4-68526CA2BC62}" type="presParOf" srcId="{EF92412C-5849-4689-B833-B76CE8A73D06}" destId="{EADF0BFB-207A-4322-9452-3A3B3E03DFB2}" srcOrd="0" destOrd="0" presId="urn:microsoft.com/office/officeart/2008/layout/LinedList"/>
    <dgm:cxn modelId="{D8ECB4C7-E4D3-435F-A128-D1ECE0663525}" type="presParOf" srcId="{EF92412C-5849-4689-B833-B76CE8A73D06}" destId="{55FECAB1-9818-4840-AD7F-19231E366954}" srcOrd="1" destOrd="0" presId="urn:microsoft.com/office/officeart/2008/layout/LinedList"/>
    <dgm:cxn modelId="{95655AEE-22EC-41E0-97EC-D2EE385550CC}" type="presParOf" srcId="{983EBE8F-2CFB-4918-8A71-8FB6106D1EE5}" destId="{5438480D-9F46-49BF-851E-7C076FDF14B6}" srcOrd="6" destOrd="0" presId="urn:microsoft.com/office/officeart/2008/layout/LinedList"/>
    <dgm:cxn modelId="{BA51B5C0-C764-4622-A765-3354AC596E4C}" type="presParOf" srcId="{983EBE8F-2CFB-4918-8A71-8FB6106D1EE5}" destId="{D72A7A94-DDE9-4D5A-B432-8D7DB7E391E3}" srcOrd="7" destOrd="0" presId="urn:microsoft.com/office/officeart/2008/layout/LinedList"/>
    <dgm:cxn modelId="{E6FE0F60-CA01-45BB-A9DA-0DD2460C2991}" type="presParOf" srcId="{D72A7A94-DDE9-4D5A-B432-8D7DB7E391E3}" destId="{EE571E50-C416-4801-9874-41460A91ACC8}" srcOrd="0" destOrd="0" presId="urn:microsoft.com/office/officeart/2008/layout/LinedList"/>
    <dgm:cxn modelId="{C58F7FE4-04E3-4AE5-9AB0-759CF47098C8}" type="presParOf" srcId="{D72A7A94-DDE9-4D5A-B432-8D7DB7E391E3}" destId="{4B7619A3-AB5C-44B0-80E7-D4E69C25E654}" srcOrd="1" destOrd="0" presId="urn:microsoft.com/office/officeart/2008/layout/LinedList"/>
    <dgm:cxn modelId="{D69295CA-70F6-4D04-AA9D-E98100C267D6}" type="presParOf" srcId="{983EBE8F-2CFB-4918-8A71-8FB6106D1EE5}" destId="{129894B7-A238-4BE0-AEE7-E6C1C349E3EA}" srcOrd="8" destOrd="0" presId="urn:microsoft.com/office/officeart/2008/layout/LinedList"/>
    <dgm:cxn modelId="{CFE099D5-EA18-4557-B257-75795248A298}" type="presParOf" srcId="{983EBE8F-2CFB-4918-8A71-8FB6106D1EE5}" destId="{8362D2A9-C8A2-4EC7-A0EE-D3AB0725CAB9}" srcOrd="9" destOrd="0" presId="urn:microsoft.com/office/officeart/2008/layout/LinedList"/>
    <dgm:cxn modelId="{D326672A-3929-4DAE-9040-B3B43D2FEE82}" type="presParOf" srcId="{8362D2A9-C8A2-4EC7-A0EE-D3AB0725CAB9}" destId="{B1479FFC-F61F-4702-A1D8-92EB5FDB4CFB}" srcOrd="0" destOrd="0" presId="urn:microsoft.com/office/officeart/2008/layout/LinedList"/>
    <dgm:cxn modelId="{94F90B66-D013-49EC-A7DC-39158903FEBB}" type="presParOf" srcId="{8362D2A9-C8A2-4EC7-A0EE-D3AB0725CAB9}" destId="{12081D40-70AB-4FFE-8E18-3CC5FABD3223}" srcOrd="1" destOrd="0" presId="urn:microsoft.com/office/officeart/2008/layout/LinedList"/>
    <dgm:cxn modelId="{42113E3C-4965-47ED-B089-E4D319A8B0CB}" type="presParOf" srcId="{983EBE8F-2CFB-4918-8A71-8FB6106D1EE5}" destId="{36F81B3D-FCAA-4A80-A1D4-9257B5A8A1E0}" srcOrd="10" destOrd="0" presId="urn:microsoft.com/office/officeart/2008/layout/LinedList"/>
    <dgm:cxn modelId="{080058FF-3D36-4A39-B5C6-11707F6A0B5C}" type="presParOf" srcId="{983EBE8F-2CFB-4918-8A71-8FB6106D1EE5}" destId="{9C557297-4574-44C3-8059-29E4ED9517FB}" srcOrd="11" destOrd="0" presId="urn:microsoft.com/office/officeart/2008/layout/LinedList"/>
    <dgm:cxn modelId="{4EA2DEC3-541C-4D98-9003-E8BA9EA0886C}" type="presParOf" srcId="{9C557297-4574-44C3-8059-29E4ED9517FB}" destId="{09E5F85F-3E01-4F14-8C46-508BE95176C7}" srcOrd="0" destOrd="0" presId="urn:microsoft.com/office/officeart/2008/layout/LinedList"/>
    <dgm:cxn modelId="{2D3E051E-54AD-4C19-87AD-1C9AA8C524B0}" type="presParOf" srcId="{9C557297-4574-44C3-8059-29E4ED9517FB}" destId="{770C4CFE-7B5C-4CBA-8901-BB1654B3CFD0}" srcOrd="1" destOrd="0" presId="urn:microsoft.com/office/officeart/2008/layout/LinedList"/>
    <dgm:cxn modelId="{F6F71DDD-177D-43CA-937B-712084D19605}" type="presParOf" srcId="{983EBE8F-2CFB-4918-8A71-8FB6106D1EE5}" destId="{724FAD0B-0E9D-4CB2-A61A-FC4E0913F60A}" srcOrd="12" destOrd="0" presId="urn:microsoft.com/office/officeart/2008/layout/LinedList"/>
    <dgm:cxn modelId="{708917F8-0532-4916-9875-AA2B9D6B41C6}" type="presParOf" srcId="{983EBE8F-2CFB-4918-8A71-8FB6106D1EE5}" destId="{2D707D39-D64E-433D-880C-A086E708BA00}" srcOrd="13" destOrd="0" presId="urn:microsoft.com/office/officeart/2008/layout/LinedList"/>
    <dgm:cxn modelId="{65F9AB30-9160-4CA4-B0D1-9CF96325F932}" type="presParOf" srcId="{2D707D39-D64E-433D-880C-A086E708BA00}" destId="{05D5BE46-6E1A-41DF-9D9A-63029587232D}" srcOrd="0" destOrd="0" presId="urn:microsoft.com/office/officeart/2008/layout/LinedList"/>
    <dgm:cxn modelId="{D2559400-B197-470C-94D6-61FA7DF3505A}" type="presParOf" srcId="{2D707D39-D64E-433D-880C-A086E708BA00}" destId="{A4A21EA1-CB4D-464B-AE1D-14B6A3CC0BB9}" srcOrd="1" destOrd="0" presId="urn:microsoft.com/office/officeart/2008/layout/LinedList"/>
    <dgm:cxn modelId="{773C8209-B29A-4DD8-AE97-B43695FF1EBC}" type="presParOf" srcId="{983EBE8F-2CFB-4918-8A71-8FB6106D1EE5}" destId="{4359B01D-0F34-4431-90DC-2826E0C55781}" srcOrd="14" destOrd="0" presId="urn:microsoft.com/office/officeart/2008/layout/LinedList"/>
    <dgm:cxn modelId="{D9EBB8C1-F63B-46D3-ADE3-0A0988CFA0A9}" type="presParOf" srcId="{983EBE8F-2CFB-4918-8A71-8FB6106D1EE5}" destId="{28B13693-DB10-4F24-B6D7-8220314FC89F}" srcOrd="15" destOrd="0" presId="urn:microsoft.com/office/officeart/2008/layout/LinedList"/>
    <dgm:cxn modelId="{B4231B34-BCC5-4113-963D-D001A7422770}" type="presParOf" srcId="{28B13693-DB10-4F24-B6D7-8220314FC89F}" destId="{64B3194C-9BFA-4EB1-ADC5-267CAAFCE1BC}" srcOrd="0" destOrd="0" presId="urn:microsoft.com/office/officeart/2008/layout/LinedList"/>
    <dgm:cxn modelId="{6342D4D1-0A06-4D59-AEE7-D541EEA865E6}" type="presParOf" srcId="{28B13693-DB10-4F24-B6D7-8220314FC89F}" destId="{D0FF2912-1886-46BF-9C2B-780F1C158F07}" srcOrd="1" destOrd="0" presId="urn:microsoft.com/office/officeart/2008/layout/LinedList"/>
    <dgm:cxn modelId="{58812604-F066-40FE-9066-D52CF2948C95}" type="presParOf" srcId="{983EBE8F-2CFB-4918-8A71-8FB6106D1EE5}" destId="{1146FDF5-EEC1-4918-9A7E-6728AB6E3F52}" srcOrd="16" destOrd="0" presId="urn:microsoft.com/office/officeart/2008/layout/LinedList"/>
    <dgm:cxn modelId="{FC79DC2A-F175-4F1C-AFA8-9CC04B568719}" type="presParOf" srcId="{983EBE8F-2CFB-4918-8A71-8FB6106D1EE5}" destId="{D4DF3AC8-BB19-4BCA-9572-1AB594D2F19A}" srcOrd="17" destOrd="0" presId="urn:microsoft.com/office/officeart/2008/layout/LinedList"/>
    <dgm:cxn modelId="{7D5CBEB2-B499-47B3-B0BD-A4F943B3BEF7}" type="presParOf" srcId="{D4DF3AC8-BB19-4BCA-9572-1AB594D2F19A}" destId="{167EDFB9-66E0-41DD-B8A2-F51BEC94C28B}" srcOrd="0" destOrd="0" presId="urn:microsoft.com/office/officeart/2008/layout/LinedList"/>
    <dgm:cxn modelId="{965E0659-82F2-4F39-B845-1B2DC9EE55DC}" type="presParOf" srcId="{D4DF3AC8-BB19-4BCA-9572-1AB594D2F19A}" destId="{78A6A043-8420-4BDC-B44E-3271264EE1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55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55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Imagem</a:t>
          </a:r>
          <a:r>
            <a:rPr lang="en-US" sz="1600" b="1" kern="1200" dirty="0">
              <a:hlinkClick xmlns:r="http://schemas.openxmlformats.org/officeDocument/2006/relationships" r:id="" action="ppaction://hlinksldjump"/>
            </a:rPr>
            <a:t> de </a:t>
          </a: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abertura</a:t>
          </a:r>
          <a:endParaRPr lang="pt-BR" sz="1600" b="1" kern="1200" noProof="0" dirty="0"/>
        </a:p>
      </dsp:txBody>
      <dsp:txXfrm>
        <a:off x="0" y="555"/>
        <a:ext cx="10664949" cy="505428"/>
      </dsp:txXfrm>
    </dsp:sp>
    <dsp:sp modelId="{560CC59C-442A-412C-A269-DE36EC58359C}">
      <dsp:nvSpPr>
        <dsp:cNvPr id="0" name=""/>
        <dsp:cNvSpPr/>
      </dsp:nvSpPr>
      <dsp:spPr>
        <a:xfrm>
          <a:off x="0" y="50598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2F36FE-ACF8-4C1F-B2B4-75F61B83D493}">
      <dsp:nvSpPr>
        <dsp:cNvPr id="0" name=""/>
        <dsp:cNvSpPr/>
      </dsp:nvSpPr>
      <dsp:spPr>
        <a:xfrm>
          <a:off x="0" y="50598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Reportagem de divulgação científica</a:t>
          </a:r>
          <a:endParaRPr lang="en-US" sz="1600" kern="1200" dirty="0"/>
        </a:p>
      </dsp:txBody>
      <dsp:txXfrm>
        <a:off x="0" y="505983"/>
        <a:ext cx="10664949" cy="505428"/>
      </dsp:txXfrm>
    </dsp:sp>
    <dsp:sp modelId="{FC02BE45-23EB-4A98-A5F5-B734A857C47B}">
      <dsp:nvSpPr>
        <dsp:cNvPr id="0" name=""/>
        <dsp:cNvSpPr/>
      </dsp:nvSpPr>
      <dsp:spPr>
        <a:xfrm>
          <a:off x="0" y="101141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DF0BFB-207A-4322-9452-3A3B3E03DFB2}">
      <dsp:nvSpPr>
        <dsp:cNvPr id="0" name=""/>
        <dsp:cNvSpPr/>
      </dsp:nvSpPr>
      <dsp:spPr>
        <a:xfrm>
          <a:off x="0" y="101141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Reportagem de divulgação científica e </a:t>
          </a:r>
          <a:r>
            <a:rPr lang="pt-BR" sz="1600" kern="1200" dirty="0" err="1">
              <a:hlinkClick xmlns:r="http://schemas.openxmlformats.org/officeDocument/2006/relationships" r:id="" action="ppaction://hlinksldjump"/>
            </a:rPr>
            <a:t>videominuto</a:t>
          </a:r>
          <a:endParaRPr lang="en-US" sz="1600" i="1" kern="1200" dirty="0"/>
        </a:p>
      </dsp:txBody>
      <dsp:txXfrm>
        <a:off x="0" y="1011412"/>
        <a:ext cx="10664949" cy="505428"/>
      </dsp:txXfrm>
    </dsp:sp>
    <dsp:sp modelId="{5438480D-9F46-49BF-851E-7C076FDF14B6}">
      <dsp:nvSpPr>
        <dsp:cNvPr id="0" name=""/>
        <dsp:cNvSpPr/>
      </dsp:nvSpPr>
      <dsp:spPr>
        <a:xfrm>
          <a:off x="0" y="1516840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571E50-C416-4801-9874-41460A91ACC8}">
      <dsp:nvSpPr>
        <dsp:cNvPr id="0" name=""/>
        <dsp:cNvSpPr/>
      </dsp:nvSpPr>
      <dsp:spPr>
        <a:xfrm>
          <a:off x="0" y="1516840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Pronome pessoal</a:t>
          </a:r>
          <a:endParaRPr lang="en-US" sz="1600" kern="1200" dirty="0"/>
        </a:p>
      </dsp:txBody>
      <dsp:txXfrm>
        <a:off x="0" y="1516840"/>
        <a:ext cx="10664949" cy="505428"/>
      </dsp:txXfrm>
    </dsp:sp>
    <dsp:sp modelId="{129894B7-A238-4BE0-AEE7-E6C1C349E3EA}">
      <dsp:nvSpPr>
        <dsp:cNvPr id="0" name=""/>
        <dsp:cNvSpPr/>
      </dsp:nvSpPr>
      <dsp:spPr>
        <a:xfrm>
          <a:off x="0" y="2022268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479FFC-F61F-4702-A1D8-92EB5FDB4CFB}">
      <dsp:nvSpPr>
        <dsp:cNvPr id="0" name=""/>
        <dsp:cNvSpPr/>
      </dsp:nvSpPr>
      <dsp:spPr>
        <a:xfrm>
          <a:off x="0" y="2022268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dos sentidos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Palavras derivadas e palavras compostas</a:t>
          </a:r>
          <a:endParaRPr lang="en-US" sz="1600" kern="1200" dirty="0"/>
        </a:p>
      </dsp:txBody>
      <dsp:txXfrm>
        <a:off x="0" y="2022268"/>
        <a:ext cx="10664949" cy="505428"/>
      </dsp:txXfrm>
    </dsp:sp>
    <dsp:sp modelId="{36F81B3D-FCAA-4A80-A1D4-9257B5A8A1E0}">
      <dsp:nvSpPr>
        <dsp:cNvPr id="0" name=""/>
        <dsp:cNvSpPr/>
      </dsp:nvSpPr>
      <dsp:spPr>
        <a:xfrm>
          <a:off x="0" y="2527697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E5F85F-3E01-4F14-8C46-508BE95176C7}">
      <dsp:nvSpPr>
        <dsp:cNvPr id="0" name=""/>
        <dsp:cNvSpPr/>
      </dsp:nvSpPr>
      <dsp:spPr>
        <a:xfrm>
          <a:off x="0" y="2527697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Verbete de enciclopédia</a:t>
          </a:r>
          <a:endParaRPr lang="en-US" sz="1600" kern="1200" dirty="0"/>
        </a:p>
      </dsp:txBody>
      <dsp:txXfrm>
        <a:off x="0" y="2527697"/>
        <a:ext cx="10664949" cy="505428"/>
      </dsp:txXfrm>
    </dsp:sp>
    <dsp:sp modelId="{724FAD0B-0E9D-4CB2-A61A-FC4E0913F60A}">
      <dsp:nvSpPr>
        <dsp:cNvPr id="0" name=""/>
        <dsp:cNvSpPr/>
      </dsp:nvSpPr>
      <dsp:spPr>
        <a:xfrm>
          <a:off x="0" y="303312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D5BE46-6E1A-41DF-9D9A-63029587232D}">
      <dsp:nvSpPr>
        <dsp:cNvPr id="0" name=""/>
        <dsp:cNvSpPr/>
      </dsp:nvSpPr>
      <dsp:spPr>
        <a:xfrm>
          <a:off x="0" y="303312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Verbo</a:t>
          </a:r>
          <a:endParaRPr lang="en-US" sz="1600" kern="1200" dirty="0"/>
        </a:p>
      </dsp:txBody>
      <dsp:txXfrm>
        <a:off x="0" y="3033125"/>
        <a:ext cx="10664949" cy="505428"/>
      </dsp:txXfrm>
    </dsp:sp>
    <dsp:sp modelId="{4359B01D-0F34-4431-90DC-2826E0C55781}">
      <dsp:nvSpPr>
        <dsp:cNvPr id="0" name=""/>
        <dsp:cNvSpPr/>
      </dsp:nvSpPr>
      <dsp:spPr>
        <a:xfrm>
          <a:off x="0" y="353855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B3194C-9BFA-4EB1-ADC5-267CAAFCE1BC}">
      <dsp:nvSpPr>
        <dsp:cNvPr id="0" name=""/>
        <dsp:cNvSpPr/>
      </dsp:nvSpPr>
      <dsp:spPr>
        <a:xfrm>
          <a:off x="0" y="353855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de escrita e oralidade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Tonicidade e acentuação gráfica</a:t>
          </a:r>
          <a:endParaRPr lang="en-US" sz="1600" i="1" kern="1200" dirty="0"/>
        </a:p>
      </dsp:txBody>
      <dsp:txXfrm>
        <a:off x="0" y="3538553"/>
        <a:ext cx="10664949" cy="505428"/>
      </dsp:txXfrm>
    </dsp:sp>
    <dsp:sp modelId="{1146FDF5-EEC1-4918-9A7E-6728AB6E3F52}">
      <dsp:nvSpPr>
        <dsp:cNvPr id="0" name=""/>
        <dsp:cNvSpPr/>
      </dsp:nvSpPr>
      <dsp:spPr>
        <a:xfrm>
          <a:off x="0" y="404398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EDFB9-66E0-41DD-B8A2-F51BEC94C28B}">
      <dsp:nvSpPr>
        <dsp:cNvPr id="0" name=""/>
        <dsp:cNvSpPr/>
      </dsp:nvSpPr>
      <dsp:spPr>
        <a:xfrm>
          <a:off x="0" y="404398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Outras linguagens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Arte e ciência</a:t>
          </a:r>
          <a:endParaRPr lang="en-US" sz="1600" kern="1200" dirty="0"/>
        </a:p>
      </dsp:txBody>
      <dsp:txXfrm>
        <a:off x="0" y="4043982"/>
        <a:ext cx="10664949" cy="50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A6D2A1-31A4-8152-6143-C7FD8DA38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4BF0C9-9A36-AF2B-A000-F5187686E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2120-3C9C-470A-A67A-0674E4A11E52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2F7626-5BA9-033F-1F03-E2FA61070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26E861-80EB-CADA-3780-0947104A5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611C-E948-4686-AD45-82F0DE545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72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C8AF-1B4F-4BA4-9AAE-852FE3AFC137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E22E-B3E6-4F78-BFF6-4DB3390A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323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74642C-327C-40A9-818B-4E2B46C7157D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897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2BC3-D5E1-4626-8677-336B0E01199F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E5A2-3126-44F8-9C56-6EDD153A0FD7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0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D303-F70B-4E0D-A145-0F5ECE46376A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AE79C8-ADBA-4624-94CF-074D3D6995C9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27149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08C-916D-4001-9F15-3C2A61570199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35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7435-C718-40F9-ADFE-5B3B3923B0AD}" type="datetime1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94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65A9-B9D4-4181-BA9B-1475B9191F56}" type="datetime1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1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24B-C2AC-44A3-8DB3-43F1039C3765}" type="datetime1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6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AEFF97A-050E-4764-B6B7-86BA58E9CED2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6466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0555F75-058F-47CD-9DAA-6EA82BA9B963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3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6525978-335E-440D-B693-6D20869E1262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038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9868916-58B2-48F0-B6C8-D995E8977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Fundo do vetor de cores vibrantes salpicando">
            <a:extLst>
              <a:ext uri="{FF2B5EF4-FFF2-40B4-BE49-F238E27FC236}">
                <a16:creationId xmlns:a16="http://schemas.microsoft.com/office/drawing/2014/main" id="{A148C287-A62D-B5AB-4A96-D7760B0836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4968" r="27065" b="-1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25" name="Freeform 13">
            <a:extLst>
              <a:ext uri="{FF2B5EF4-FFF2-40B4-BE49-F238E27FC236}">
                <a16:creationId xmlns:a16="http://schemas.microsoft.com/office/drawing/2014/main" id="{BB82496C-9AD4-4916-BAB7-FF3CC04B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B971F-3E57-C7FE-B7F7-E74C40487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LÍNGUA PORTUGUESA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1F2B9-DED7-ECD2-C18E-78D0731F8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dirty="0">
                <a:solidFill>
                  <a:srgbClr val="2F2F2E"/>
                </a:solidFill>
              </a:rPr>
              <a:t>6</a:t>
            </a:r>
            <a:r>
              <a:rPr lang="pt-BR" u="sng" cap="none" baseline="30000" dirty="0">
                <a:solidFill>
                  <a:srgbClr val="2F2F2E"/>
                </a:solidFill>
              </a:rPr>
              <a:t>o</a:t>
            </a:r>
            <a:r>
              <a:rPr lang="pt-BR" dirty="0">
                <a:solidFill>
                  <a:srgbClr val="2F2F2E"/>
                </a:solidFill>
              </a:rPr>
              <a:t> ANO</a:t>
            </a:r>
          </a:p>
          <a:p>
            <a:pPr algn="l">
              <a:lnSpc>
                <a:spcPct val="90000"/>
              </a:lnSpc>
            </a:pPr>
            <a:r>
              <a:rPr lang="pt-BR" dirty="0">
                <a:solidFill>
                  <a:srgbClr val="2F2F2E"/>
                </a:solidFill>
              </a:rPr>
              <a:t>APOIO PARA AULAS E ESTUDOS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7C1286-B472-4907-9B47-E8C9FE29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28B35564-38A4-457A-BD01-15D6F1659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Espaço Reservado para Rodapé 3">
            <a:extLst>
              <a:ext uri="{FF2B5EF4-FFF2-40B4-BE49-F238E27FC236}">
                <a16:creationId xmlns:a16="http://schemas.microsoft.com/office/drawing/2014/main" id="{37B8433B-03D5-2523-FE45-4657342C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121419"/>
            <a:ext cx="4114800" cy="34579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sz="1800" b="1" dirty="0">
                <a:solidFill>
                  <a:schemeClr val="tx2"/>
                </a:solidFill>
              </a:rPr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53426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BC525420-F547-8031-A1BA-8A31EC257A4E}"/>
              </a:ext>
            </a:extLst>
          </p:cNvPr>
          <p:cNvSpPr txBox="1"/>
          <p:nvPr/>
        </p:nvSpPr>
        <p:spPr>
          <a:xfrm>
            <a:off x="767009" y="348799"/>
            <a:ext cx="3271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Verbo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0B34DE-E037-04A0-DB69-9F86CAA6ABD1}"/>
              </a:ext>
            </a:extLst>
          </p:cNvPr>
          <p:cNvSpPr txBox="1"/>
          <p:nvPr/>
        </p:nvSpPr>
        <p:spPr>
          <a:xfrm>
            <a:off x="765876" y="1477162"/>
            <a:ext cx="41069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Verbo</a:t>
            </a:r>
            <a:r>
              <a:rPr lang="pt-BR" dirty="0">
                <a:solidFill>
                  <a:srgbClr val="2F2F2E"/>
                </a:solidFill>
              </a:rPr>
              <a:t> é uma palavra que indica ação, estado ou fenômeno da natureza.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23BEE7-847A-64B4-B203-85230E539967}"/>
              </a:ext>
            </a:extLst>
          </p:cNvPr>
          <p:cNvSpPr txBox="1"/>
          <p:nvPr/>
        </p:nvSpPr>
        <p:spPr>
          <a:xfrm>
            <a:off x="5907965" y="1472537"/>
            <a:ext cx="55158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 </a:t>
            </a:r>
            <a:r>
              <a:rPr lang="pt-BR" b="1" dirty="0">
                <a:solidFill>
                  <a:srgbClr val="2F2F2E"/>
                </a:solidFill>
              </a:rPr>
              <a:t>locução verbal </a:t>
            </a:r>
            <a:r>
              <a:rPr lang="pt-BR" dirty="0">
                <a:solidFill>
                  <a:srgbClr val="2F2F2E"/>
                </a:solidFill>
              </a:rPr>
              <a:t>é a expressão formada por mais de um verbo para indicar uma só ação ou fato verbal.</a:t>
            </a: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C98955F2-67F8-964A-69E0-252373C7CBC6}"/>
              </a:ext>
            </a:extLst>
          </p:cNvPr>
          <p:cNvSpPr/>
          <p:nvPr/>
        </p:nvSpPr>
        <p:spPr>
          <a:xfrm>
            <a:off x="8610601" y="4239491"/>
            <a:ext cx="2814384" cy="1309795"/>
          </a:xfrm>
          <a:prstGeom prst="wedgeRectCallout">
            <a:avLst>
              <a:gd name="adj1" fmla="val -57601"/>
              <a:gd name="adj2" fmla="val 21373"/>
            </a:avLst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As conjugações são indicadas nas formas que dão nome aos verbos, chamadas </a:t>
            </a:r>
            <a:r>
              <a:rPr lang="pt-BR" b="1" dirty="0">
                <a:solidFill>
                  <a:srgbClr val="2F2F2E"/>
                </a:solidFill>
              </a:rPr>
              <a:t>infinitivo</a:t>
            </a:r>
            <a:r>
              <a:rPr lang="pt-BR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D77DC0B-ED09-ACE7-F4D2-FC33AFA3DB78}"/>
              </a:ext>
            </a:extLst>
          </p:cNvPr>
          <p:cNvSpPr txBox="1"/>
          <p:nvPr/>
        </p:nvSpPr>
        <p:spPr>
          <a:xfrm>
            <a:off x="767004" y="2463700"/>
            <a:ext cx="10657982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b="1" u="sng" dirty="0">
                <a:solidFill>
                  <a:srgbClr val="2F2F2E"/>
                </a:solidFill>
              </a:rPr>
              <a:t>Conjugações verbais</a:t>
            </a:r>
          </a:p>
          <a:p>
            <a:pPr algn="just"/>
            <a:endParaRPr lang="pt-BR" b="1" u="sng" dirty="0">
              <a:solidFill>
                <a:srgbClr val="2F2F2E"/>
              </a:solidFill>
            </a:endParaRP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Os verbos da nossa língua são divididos em três conjugações, determinadas pelas terminações -</a:t>
            </a:r>
            <a:r>
              <a:rPr lang="pt-BR" b="1" dirty="0">
                <a:solidFill>
                  <a:srgbClr val="2F2F2E"/>
                </a:solidFill>
              </a:rPr>
              <a:t>ar</a:t>
            </a:r>
            <a:r>
              <a:rPr lang="pt-BR" dirty="0">
                <a:solidFill>
                  <a:srgbClr val="2F2F2E"/>
                </a:solidFill>
              </a:rPr>
              <a:t>, -</a:t>
            </a:r>
            <a:r>
              <a:rPr lang="pt-BR" b="1" dirty="0" err="1">
                <a:solidFill>
                  <a:srgbClr val="2F2F2E"/>
                </a:solidFill>
              </a:rPr>
              <a:t>er</a:t>
            </a:r>
            <a:r>
              <a:rPr lang="pt-BR" dirty="0">
                <a:solidFill>
                  <a:srgbClr val="2F2F2E"/>
                </a:solidFill>
              </a:rPr>
              <a:t> e -</a:t>
            </a:r>
            <a:r>
              <a:rPr lang="pt-BR" b="1" dirty="0">
                <a:solidFill>
                  <a:srgbClr val="2F2F2E"/>
                </a:solidFill>
              </a:rPr>
              <a:t>ir</a:t>
            </a:r>
            <a:r>
              <a:rPr lang="pt-BR" dirty="0">
                <a:solidFill>
                  <a:srgbClr val="2F2F2E"/>
                </a:solidFill>
              </a:rPr>
              <a:t>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D3798D5-BD42-87FD-6102-AAE105446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76" y="3647233"/>
            <a:ext cx="7340960" cy="2551018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6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918004EF-B713-992C-AB83-B8B78061054E}"/>
              </a:ext>
            </a:extLst>
          </p:cNvPr>
          <p:cNvSpPr txBox="1"/>
          <p:nvPr/>
        </p:nvSpPr>
        <p:spPr>
          <a:xfrm>
            <a:off x="767009" y="348799"/>
            <a:ext cx="3271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Verbo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049784E-536D-E19E-3E60-4B74782E35D9}"/>
              </a:ext>
            </a:extLst>
          </p:cNvPr>
          <p:cNvSpPr txBox="1"/>
          <p:nvPr/>
        </p:nvSpPr>
        <p:spPr>
          <a:xfrm>
            <a:off x="761999" y="1402876"/>
            <a:ext cx="10662991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b="1" u="sng" dirty="0">
                <a:solidFill>
                  <a:srgbClr val="2F2F2E"/>
                </a:solidFill>
              </a:rPr>
              <a:t>Modos verbais</a:t>
            </a:r>
          </a:p>
          <a:p>
            <a:pPr indent="457200" algn="just"/>
            <a:endParaRPr lang="pt-BR" dirty="0">
              <a:solidFill>
                <a:srgbClr val="2F2F2E"/>
              </a:solidFill>
            </a:endParaRP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modo verbal </a:t>
            </a:r>
            <a:r>
              <a:rPr lang="pt-BR" dirty="0">
                <a:solidFill>
                  <a:srgbClr val="2F2F2E"/>
                </a:solidFill>
              </a:rPr>
              <a:t>expressa a atitude do falante (de certeza, dúvida, suposição ou ordem) em relação à ação verbal. Existem três modos verbais: o </a:t>
            </a:r>
            <a:r>
              <a:rPr lang="pt-BR" b="1" dirty="0">
                <a:solidFill>
                  <a:srgbClr val="2F2F2E"/>
                </a:solidFill>
              </a:rPr>
              <a:t>indicativo</a:t>
            </a:r>
            <a:r>
              <a:rPr lang="pt-BR" dirty="0">
                <a:solidFill>
                  <a:srgbClr val="2F2F2E"/>
                </a:solidFill>
              </a:rPr>
              <a:t>, o </a:t>
            </a:r>
            <a:r>
              <a:rPr lang="pt-BR" b="1" dirty="0">
                <a:solidFill>
                  <a:srgbClr val="2F2F2E"/>
                </a:solidFill>
              </a:rPr>
              <a:t>subjuntivo </a:t>
            </a:r>
            <a:r>
              <a:rPr lang="pt-BR" dirty="0">
                <a:solidFill>
                  <a:srgbClr val="2F2F2E"/>
                </a:solidFill>
              </a:rPr>
              <a:t>e o </a:t>
            </a:r>
            <a:r>
              <a:rPr lang="pt-BR" b="1" dirty="0">
                <a:solidFill>
                  <a:srgbClr val="2F2F2E"/>
                </a:solidFill>
              </a:rPr>
              <a:t>imperativo</a:t>
            </a:r>
            <a:r>
              <a:rPr lang="pt-BR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35E11B-0D52-A43C-6293-D92EB7B341C2}"/>
              </a:ext>
            </a:extLst>
          </p:cNvPr>
          <p:cNvSpPr txBox="1"/>
          <p:nvPr/>
        </p:nvSpPr>
        <p:spPr>
          <a:xfrm>
            <a:off x="761999" y="2807340"/>
            <a:ext cx="106629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modo indicativo </a:t>
            </a:r>
            <a:r>
              <a:rPr lang="pt-BR" dirty="0">
                <a:solidFill>
                  <a:srgbClr val="2F2F2E"/>
                </a:solidFill>
              </a:rPr>
              <a:t>exprime um fato dado pelo verbo como certo, definido.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0E97159-2112-8AB8-E6C7-7B1A199E3039}"/>
              </a:ext>
            </a:extLst>
          </p:cNvPr>
          <p:cNvSpPr txBox="1"/>
          <p:nvPr/>
        </p:nvSpPr>
        <p:spPr>
          <a:xfrm>
            <a:off x="761999" y="3522478"/>
            <a:ext cx="1066299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modo subjuntivo </a:t>
            </a:r>
            <a:r>
              <a:rPr lang="pt-BR" dirty="0">
                <a:solidFill>
                  <a:srgbClr val="2F2F2E"/>
                </a:solidFill>
              </a:rPr>
              <a:t>é utilizado para atribuir ideia de suposição, incerteza ou hipótese quanto à existência de um fato.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1CCF8BF-53D5-D9C3-E312-B6C0CD279134}"/>
              </a:ext>
            </a:extLst>
          </p:cNvPr>
          <p:cNvSpPr txBox="1"/>
          <p:nvPr/>
        </p:nvSpPr>
        <p:spPr>
          <a:xfrm>
            <a:off x="761999" y="4514615"/>
            <a:ext cx="106629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modo imperativo </a:t>
            </a:r>
            <a:r>
              <a:rPr lang="pt-BR" dirty="0">
                <a:solidFill>
                  <a:srgbClr val="2F2F2E"/>
                </a:solidFill>
              </a:rPr>
              <a:t>é utilizado para expressar ordem, conselho, convite, súplica, pedido ou solicitação.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5FF77B8-00CE-F11D-76E7-7317E0518420}"/>
              </a:ext>
            </a:extLst>
          </p:cNvPr>
          <p:cNvSpPr txBox="1"/>
          <p:nvPr/>
        </p:nvSpPr>
        <p:spPr>
          <a:xfrm>
            <a:off x="761999" y="5738376"/>
            <a:ext cx="106629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verbo varia em </a:t>
            </a:r>
            <a:r>
              <a:rPr lang="pt-BR" b="1" dirty="0">
                <a:solidFill>
                  <a:srgbClr val="2F2F2E"/>
                </a:solidFill>
              </a:rPr>
              <a:t>número</a:t>
            </a:r>
            <a:r>
              <a:rPr lang="pt-BR" dirty="0">
                <a:solidFill>
                  <a:srgbClr val="2F2F2E"/>
                </a:solidFill>
              </a:rPr>
              <a:t> (singular, plural) e em </a:t>
            </a:r>
            <a:r>
              <a:rPr lang="pt-BR" b="1" dirty="0">
                <a:solidFill>
                  <a:srgbClr val="2F2F2E"/>
                </a:solidFill>
              </a:rPr>
              <a:t>pessoa</a:t>
            </a:r>
            <a:r>
              <a:rPr lang="pt-BR" dirty="0">
                <a:solidFill>
                  <a:srgbClr val="2F2F2E"/>
                </a:solidFill>
              </a:rPr>
              <a:t> (1</a:t>
            </a:r>
            <a:r>
              <a:rPr lang="pt-BR" u="sng" baseline="30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, 2</a:t>
            </a:r>
            <a:r>
              <a:rPr lang="pt-BR" u="sng" baseline="30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, 3</a:t>
            </a:r>
            <a:r>
              <a:rPr lang="pt-BR" u="sng" baseline="30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).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19B3A28-9004-5027-3E28-51AF09D971A4}"/>
              </a:ext>
            </a:extLst>
          </p:cNvPr>
          <p:cNvSpPr txBox="1"/>
          <p:nvPr/>
        </p:nvSpPr>
        <p:spPr>
          <a:xfrm>
            <a:off x="761999" y="5183179"/>
            <a:ext cx="1066299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b="1" u="sng" dirty="0">
                <a:solidFill>
                  <a:srgbClr val="2F2F2E"/>
                </a:solidFill>
              </a:rPr>
              <a:t>Flexões verbais de número e pessoa</a:t>
            </a:r>
          </a:p>
        </p:txBody>
      </p:sp>
    </p:spTree>
    <p:extLst>
      <p:ext uri="{BB962C8B-B14F-4D97-AF65-F5344CB8AC3E}">
        <p14:creationId xmlns:p14="http://schemas.microsoft.com/office/powerpoint/2010/main" val="416742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44DF62F4-68EC-D59E-94EE-B60BADCA4D5C}"/>
              </a:ext>
            </a:extLst>
          </p:cNvPr>
          <p:cNvSpPr txBox="1"/>
          <p:nvPr/>
        </p:nvSpPr>
        <p:spPr>
          <a:xfrm>
            <a:off x="767009" y="348799"/>
            <a:ext cx="3271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Verbo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1597CB2-1E1D-E26F-4A97-3664FF3A5E5C}"/>
              </a:ext>
            </a:extLst>
          </p:cNvPr>
          <p:cNvSpPr txBox="1"/>
          <p:nvPr/>
        </p:nvSpPr>
        <p:spPr>
          <a:xfrm>
            <a:off x="830243" y="1651705"/>
            <a:ext cx="395279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b="1" u="sng" dirty="0">
                <a:solidFill>
                  <a:srgbClr val="2F2F2E"/>
                </a:solidFill>
              </a:rPr>
              <a:t>Tempos verbais do modo indicativo</a:t>
            </a: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B3FBEB1A-22D0-1BC2-441A-15E0BB3CEC9C}"/>
              </a:ext>
            </a:extLst>
          </p:cNvPr>
          <p:cNvSpPr/>
          <p:nvPr/>
        </p:nvSpPr>
        <p:spPr>
          <a:xfrm>
            <a:off x="767009" y="4076220"/>
            <a:ext cx="3180917" cy="1322182"/>
          </a:xfrm>
          <a:prstGeom prst="wedgeRectCallout">
            <a:avLst>
              <a:gd name="adj1" fmla="val 22336"/>
              <a:gd name="adj2" fmla="val -74085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F2F2E"/>
                </a:solidFill>
              </a:rPr>
              <a:t>Presente</a:t>
            </a:r>
          </a:p>
          <a:p>
            <a:pPr algn="ctr"/>
            <a:r>
              <a:rPr lang="pt-BR" dirty="0">
                <a:solidFill>
                  <a:srgbClr val="2F2F2E"/>
                </a:solidFill>
              </a:rPr>
              <a:t>Indica que o fato verbal ocorre no momento em que se fala, é habitual ou se repete.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AFB4CFC7-79FA-7724-7BDE-56786C63E0FB}"/>
              </a:ext>
            </a:extLst>
          </p:cNvPr>
          <p:cNvSpPr/>
          <p:nvPr/>
        </p:nvSpPr>
        <p:spPr>
          <a:xfrm>
            <a:off x="4392383" y="3710764"/>
            <a:ext cx="3180917" cy="2053092"/>
          </a:xfrm>
          <a:prstGeom prst="wedgeRectCallout">
            <a:avLst>
              <a:gd name="adj1" fmla="val -37041"/>
              <a:gd name="adj2" fmla="val -60975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F2F2E"/>
                </a:solidFill>
              </a:rPr>
              <a:t>Pretérito</a:t>
            </a:r>
          </a:p>
          <a:p>
            <a:pPr algn="ctr"/>
            <a:r>
              <a:rPr lang="pt-BR" dirty="0">
                <a:solidFill>
                  <a:srgbClr val="2F2F2E"/>
                </a:solidFill>
              </a:rPr>
              <a:t>Os tempos verbais do pretérito indicam fatos que ocorreram no passado, mas cada um indica diferentes sentidos quanto à duração e à continuidade das ações verbais.</a:t>
            </a:r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1148CFCE-E683-A8D0-49CC-F43DF1F5EDA4}"/>
              </a:ext>
            </a:extLst>
          </p:cNvPr>
          <p:cNvSpPr/>
          <p:nvPr/>
        </p:nvSpPr>
        <p:spPr>
          <a:xfrm>
            <a:off x="8028687" y="3710764"/>
            <a:ext cx="3401313" cy="2053093"/>
          </a:xfrm>
          <a:prstGeom prst="wedgeRectCallout">
            <a:avLst>
              <a:gd name="adj1" fmla="val -42036"/>
              <a:gd name="adj2" fmla="val -67719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F2F2E"/>
                </a:solidFill>
              </a:rPr>
              <a:t>Futuro</a:t>
            </a:r>
          </a:p>
          <a:p>
            <a:pPr algn="ctr"/>
            <a:r>
              <a:rPr lang="pt-BR" dirty="0">
                <a:solidFill>
                  <a:srgbClr val="2F2F2E"/>
                </a:solidFill>
              </a:rPr>
              <a:t>No modo indicativo, os tempos verbais do futuro indicam fatos que acontecerão ou poderão acontecer, mas têm diferentes sentidos quanto à certeza do fato.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65FBDB7-73BE-0039-BD77-15DF105395F0}"/>
              </a:ext>
            </a:extLst>
          </p:cNvPr>
          <p:cNvSpPr txBox="1"/>
          <p:nvPr/>
        </p:nvSpPr>
        <p:spPr>
          <a:xfrm>
            <a:off x="756080" y="2369836"/>
            <a:ext cx="106739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Os verbos do modo indicativo podem ser flexionados no tempo, expressando o momento em que a ação verbal ocorre, ocorreu ou ocorrerá. São seis os tempos verbais do modo indicativo.</a:t>
            </a:r>
          </a:p>
        </p:txBody>
      </p:sp>
    </p:spTree>
    <p:extLst>
      <p:ext uri="{BB962C8B-B14F-4D97-AF65-F5344CB8AC3E}">
        <p14:creationId xmlns:p14="http://schemas.microsoft.com/office/powerpoint/2010/main" val="206886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1D7FEA52-794A-45B2-B772-2637053E9B96}"/>
              </a:ext>
            </a:extLst>
          </p:cNvPr>
          <p:cNvSpPr txBox="1"/>
          <p:nvPr/>
        </p:nvSpPr>
        <p:spPr>
          <a:xfrm>
            <a:off x="767009" y="348799"/>
            <a:ext cx="5521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DE ESCRITA E ORALIDADE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Tonicidade e acentuação gráfica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FDB8C0-4315-1EFD-94CE-113E452B6C5C}"/>
              </a:ext>
            </a:extLst>
          </p:cNvPr>
          <p:cNvSpPr txBox="1"/>
          <p:nvPr/>
        </p:nvSpPr>
        <p:spPr>
          <a:xfrm>
            <a:off x="767008" y="1651705"/>
            <a:ext cx="1066299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Ao falar uma palavra em voz alta, pode-se perceber que uma das sílabas sempre é pronunciada com maior intensidade. Essas sílabas são chamadas de </a:t>
            </a:r>
            <a:r>
              <a:rPr lang="pt-BR" b="1" dirty="0">
                <a:solidFill>
                  <a:srgbClr val="2F2F2E"/>
                </a:solidFill>
              </a:rPr>
              <a:t>tônicas</a:t>
            </a:r>
            <a:r>
              <a:rPr lang="pt-BR" dirty="0">
                <a:solidFill>
                  <a:srgbClr val="2F2F2E"/>
                </a:solidFill>
              </a:rPr>
              <a:t> e, na escrita, podem ou não ser acentuadas.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3FB1D3-1F7F-84F3-1775-4AEC822AA6AF}"/>
              </a:ext>
            </a:extLst>
          </p:cNvPr>
          <p:cNvSpPr txBox="1"/>
          <p:nvPr/>
        </p:nvSpPr>
        <p:spPr>
          <a:xfrm>
            <a:off x="767007" y="5485202"/>
            <a:ext cx="6634455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algn="l"/>
            <a:r>
              <a:rPr lang="pt-BR" sz="1600" dirty="0">
                <a:solidFill>
                  <a:srgbClr val="2F2F2E"/>
                </a:solidFill>
              </a:rPr>
              <a:t>GOMES, Clara. [O que é?]. </a:t>
            </a:r>
            <a:r>
              <a:rPr lang="pt-BR" sz="1600" b="1" dirty="0">
                <a:solidFill>
                  <a:srgbClr val="2F2F2E"/>
                </a:solidFill>
              </a:rPr>
              <a:t>Bichinhos de Jardim</a:t>
            </a:r>
            <a:r>
              <a:rPr lang="pt-BR" sz="1600" dirty="0">
                <a:solidFill>
                  <a:srgbClr val="2F2F2E"/>
                </a:solidFill>
              </a:rPr>
              <a:t>. [</a:t>
            </a:r>
            <a:r>
              <a:rPr lang="pt-BR" sz="1600" i="1" dirty="0">
                <a:solidFill>
                  <a:srgbClr val="2F2F2E"/>
                </a:solidFill>
              </a:rPr>
              <a:t>S</a:t>
            </a:r>
            <a:r>
              <a:rPr lang="pt-BR" sz="1600" dirty="0">
                <a:solidFill>
                  <a:srgbClr val="2F2F2E"/>
                </a:solidFill>
              </a:rPr>
              <a:t>. </a:t>
            </a:r>
            <a:r>
              <a:rPr lang="pt-BR" sz="1600" i="1" dirty="0">
                <a:solidFill>
                  <a:srgbClr val="2F2F2E"/>
                </a:solidFill>
              </a:rPr>
              <a:t>l</a:t>
            </a:r>
            <a:r>
              <a:rPr lang="pt-BR" sz="1600" dirty="0">
                <a:solidFill>
                  <a:srgbClr val="2F2F2E"/>
                </a:solidFill>
              </a:rPr>
              <a:t>.], 11 maio 2018. Disponível em: http://bichinhosdejardim.com/</a:t>
            </a:r>
            <a:r>
              <a:rPr lang="pt-BR" sz="1600" dirty="0" err="1">
                <a:solidFill>
                  <a:srgbClr val="2F2F2E"/>
                </a:solidFill>
              </a:rPr>
              <a:t>o-que-e</a:t>
            </a:r>
            <a:r>
              <a:rPr lang="pt-BR" sz="1600" dirty="0">
                <a:solidFill>
                  <a:srgbClr val="2F2F2E"/>
                </a:solidFill>
              </a:rPr>
              <a:t>/.  Acesso em: 11 mar. 2022.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7BFA857-58A4-1038-0A6A-16517CEC2BAA}"/>
              </a:ext>
            </a:extLst>
          </p:cNvPr>
          <p:cNvSpPr txBox="1"/>
          <p:nvPr/>
        </p:nvSpPr>
        <p:spPr>
          <a:xfrm rot="16200000">
            <a:off x="-726463" y="4000041"/>
            <a:ext cx="2818181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CLARA GOMES</a:t>
            </a:r>
            <a:endParaRPr lang="pt-BR" sz="8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D1FF329-E40E-4D12-9C76-1302AB622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08" y="2788756"/>
            <a:ext cx="9127640" cy="2674569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874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24E0DED1-BB2E-B2DE-C6DF-5F18E98A0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24000"/>
            <a:ext cx="8111581" cy="496706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F5BD7DC0-2BD6-D230-5D5F-6502308A56CD}"/>
              </a:ext>
            </a:extLst>
          </p:cNvPr>
          <p:cNvSpPr txBox="1"/>
          <p:nvPr/>
        </p:nvSpPr>
        <p:spPr>
          <a:xfrm>
            <a:off x="767010" y="348799"/>
            <a:ext cx="3718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Arte e ciência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8B0449-C1C5-71A6-6E24-3F0730A31524}"/>
              </a:ext>
            </a:extLst>
          </p:cNvPr>
          <p:cNvSpPr txBox="1"/>
          <p:nvPr/>
        </p:nvSpPr>
        <p:spPr>
          <a:xfrm>
            <a:off x="8111582" y="5630022"/>
            <a:ext cx="3484995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dirty="0">
                <a:solidFill>
                  <a:srgbClr val="2F2F2E"/>
                </a:solidFill>
              </a:rPr>
              <a:t>SILVEIRA, Regina. </a:t>
            </a:r>
            <a:r>
              <a:rPr lang="pt-BR" sz="1600" b="1" dirty="0" err="1">
                <a:solidFill>
                  <a:srgbClr val="2F2F2E"/>
                </a:solidFill>
              </a:rPr>
              <a:t>Mundus</a:t>
            </a:r>
            <a:r>
              <a:rPr lang="pt-BR" sz="1600" b="1" dirty="0">
                <a:solidFill>
                  <a:srgbClr val="2F2F2E"/>
                </a:solidFill>
              </a:rPr>
              <a:t> </a:t>
            </a:r>
            <a:r>
              <a:rPr lang="pt-BR" sz="1600" b="1" dirty="0" err="1">
                <a:solidFill>
                  <a:srgbClr val="2F2F2E"/>
                </a:solidFill>
              </a:rPr>
              <a:t>Admirabilis</a:t>
            </a:r>
            <a:r>
              <a:rPr lang="pt-BR" sz="1600" dirty="0">
                <a:solidFill>
                  <a:srgbClr val="2F2F2E"/>
                </a:solidFill>
              </a:rPr>
              <a:t>. 2007.  Vinil adesivo, 20 m × 20 m × 7 m. CCBB, Brasília, DF.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64762A-C89F-F1CC-10C0-17C48FAF0909}"/>
              </a:ext>
            </a:extLst>
          </p:cNvPr>
          <p:cNvSpPr txBox="1"/>
          <p:nvPr/>
        </p:nvSpPr>
        <p:spPr>
          <a:xfrm>
            <a:off x="8610601" y="1524000"/>
            <a:ext cx="281439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 instalação artística </a:t>
            </a:r>
            <a:r>
              <a:rPr lang="pt-BR" b="1" dirty="0" err="1">
                <a:solidFill>
                  <a:srgbClr val="2F2F2E"/>
                </a:solidFill>
              </a:rPr>
              <a:t>Mundus</a:t>
            </a:r>
            <a:r>
              <a:rPr lang="pt-BR" b="1" dirty="0">
                <a:solidFill>
                  <a:srgbClr val="2F2F2E"/>
                </a:solidFill>
              </a:rPr>
              <a:t> </a:t>
            </a:r>
            <a:r>
              <a:rPr lang="pt-BR" b="1" dirty="0" err="1">
                <a:solidFill>
                  <a:srgbClr val="2F2F2E"/>
                </a:solidFill>
              </a:rPr>
              <a:t>Admirabilis</a:t>
            </a:r>
            <a:r>
              <a:rPr lang="pt-BR" dirty="0">
                <a:solidFill>
                  <a:srgbClr val="2F2F2E"/>
                </a:solidFill>
              </a:rPr>
              <a:t>, da artista gaúcha Regina Silveira (1939-), é formada por grandes adesivos colados em paredes, tetos e chão de ambientes. Para produzir esses adesivos, a artista consultou livros científicos do século XVIII e selecionou ilustrações de insetos classificados como daninhos.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160ADE-006D-6992-54F1-8913249378DD}"/>
              </a:ext>
            </a:extLst>
          </p:cNvPr>
          <p:cNvSpPr txBox="1"/>
          <p:nvPr/>
        </p:nvSpPr>
        <p:spPr>
          <a:xfrm>
            <a:off x="5409403" y="1349978"/>
            <a:ext cx="2687994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REGINA SILVEIRA/MUNDUS ADMIRABILIS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22324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0EF4C0-13DF-6035-0771-FF1FB29E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633276" cy="913270"/>
          </a:xfrm>
        </p:spPr>
        <p:txBody>
          <a:bodyPr>
            <a:normAutofit/>
          </a:bodyPr>
          <a:lstStyle/>
          <a:p>
            <a:r>
              <a:rPr lang="pt-BR" sz="5000" dirty="0"/>
              <a:t>MÓDULO 4</a:t>
            </a:r>
          </a:p>
        </p:txBody>
      </p:sp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id="{971A78AD-D7E3-0ED7-0D3A-DA7F959220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186437"/>
              </p:ext>
            </p:extLst>
          </p:nvPr>
        </p:nvGraphicFramePr>
        <p:xfrm>
          <a:off x="765050" y="1678040"/>
          <a:ext cx="10664949" cy="454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98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Homem ao lado de menino&#10;&#10;Descrição gerada automaticamente com confiança baixa">
            <a:extLst>
              <a:ext uri="{FF2B5EF4-FFF2-40B4-BE49-F238E27FC236}">
                <a16:creationId xmlns:a16="http://schemas.microsoft.com/office/drawing/2014/main" id="{E5CF1428-F576-51EE-1E64-0B027FBB1D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514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FAA0F72-43C2-8D30-EB25-CECF3411DD64}"/>
              </a:ext>
            </a:extLst>
          </p:cNvPr>
          <p:cNvSpPr txBox="1"/>
          <p:nvPr/>
        </p:nvSpPr>
        <p:spPr>
          <a:xfrm>
            <a:off x="1542957" y="158540"/>
            <a:ext cx="10380457" cy="81136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 algn="l"/>
            <a:r>
              <a:rPr lang="pt-BR" sz="1600" dirty="0">
                <a:solidFill>
                  <a:srgbClr val="2F2F2E"/>
                </a:solidFill>
              </a:rPr>
              <a:t>Da esquerda para a direita, as cientistas e pesquisadoras brasileiras </a:t>
            </a:r>
            <a:r>
              <a:rPr lang="pt-BR" sz="1600" dirty="0" err="1">
                <a:solidFill>
                  <a:srgbClr val="2F2F2E"/>
                </a:solidFill>
              </a:rPr>
              <a:t>Ingra</a:t>
            </a:r>
            <a:r>
              <a:rPr lang="pt-BR" sz="1600" dirty="0">
                <a:solidFill>
                  <a:srgbClr val="2F2F2E"/>
                </a:solidFill>
              </a:rPr>
              <a:t> Morales, Flávia Salles, Ester Sabino, Erika </a:t>
            </a:r>
            <a:r>
              <a:rPr lang="pt-BR" sz="1600" dirty="0" err="1">
                <a:solidFill>
                  <a:srgbClr val="2F2F2E"/>
                </a:solidFill>
              </a:rPr>
              <a:t>Manuli</a:t>
            </a:r>
            <a:r>
              <a:rPr lang="pt-BR" sz="1600" dirty="0">
                <a:solidFill>
                  <a:srgbClr val="2F2F2E"/>
                </a:solidFill>
              </a:rPr>
              <a:t> e Jaqueline </a:t>
            </a:r>
            <a:r>
              <a:rPr lang="pt-BR" sz="1600" dirty="0" err="1">
                <a:solidFill>
                  <a:srgbClr val="2F2F2E"/>
                </a:solidFill>
              </a:rPr>
              <a:t>Goes</a:t>
            </a:r>
            <a:r>
              <a:rPr lang="pt-BR" sz="1600" dirty="0">
                <a:solidFill>
                  <a:srgbClr val="2F2F2E"/>
                </a:solidFill>
              </a:rPr>
              <a:t>, que fazem parte da equipe do Centro Conjunto Brasil-Reino Unido para Descoberta, Diagnóstico, Genômica e Epidemiologia de Arbovírus (CADDE), da Universidade de São Paulo (USP), São Paulo (SP). Fotografia de 2020.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330CA20-CB08-D638-CC8A-6D897A1F7A4A}"/>
              </a:ext>
            </a:extLst>
          </p:cNvPr>
          <p:cNvSpPr txBox="1"/>
          <p:nvPr/>
        </p:nvSpPr>
        <p:spPr>
          <a:xfrm rot="16200000">
            <a:off x="10841841" y="3746886"/>
            <a:ext cx="2286258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TIAGO QUEIROZ/ESTADÃO CONTEÚDO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83322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92072F6E-10EB-CA13-BE8D-D8DCCD40B6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5" y="0"/>
            <a:ext cx="12191999" cy="6857172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5C6AA22E-48A5-4AB1-C34A-0E59F023ACB7}"/>
              </a:ext>
            </a:extLst>
          </p:cNvPr>
          <p:cNvSpPr txBox="1"/>
          <p:nvPr/>
        </p:nvSpPr>
        <p:spPr>
          <a:xfrm>
            <a:off x="767009" y="348799"/>
            <a:ext cx="5073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Reportagem de divulgação científica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7FB696-E908-B0A2-1063-6C58BF0CB111}"/>
              </a:ext>
            </a:extLst>
          </p:cNvPr>
          <p:cNvSpPr txBox="1"/>
          <p:nvPr/>
        </p:nvSpPr>
        <p:spPr>
          <a:xfrm>
            <a:off x="767009" y="1894618"/>
            <a:ext cx="1066298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 </a:t>
            </a:r>
            <a:r>
              <a:rPr lang="pt-BR" b="1" dirty="0">
                <a:solidFill>
                  <a:srgbClr val="2F2F2E"/>
                </a:solidFill>
              </a:rPr>
              <a:t>reportagem de divulgação científica </a:t>
            </a:r>
            <a:r>
              <a:rPr lang="pt-BR" dirty="0">
                <a:solidFill>
                  <a:srgbClr val="2F2F2E"/>
                </a:solidFill>
              </a:rPr>
              <a:t>apresenta informações sobre fatos científicos para leitores não especializados no assunto. Por isso, quem a escreve – em geral, jornalistas especialistas – deve empregar uma linguagem acessível. Esse gênero textual costuma circular em jornais, revistas e sites e tem como finalidade divulgar pesquisas e estudos para o público interessado em assuntos da esfera científica.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21A0D83D-E5A4-A673-21B1-297368FB09D2}"/>
              </a:ext>
            </a:extLst>
          </p:cNvPr>
          <p:cNvSpPr/>
          <p:nvPr/>
        </p:nvSpPr>
        <p:spPr>
          <a:xfrm>
            <a:off x="6331789" y="3885738"/>
            <a:ext cx="4705012" cy="1781926"/>
          </a:xfrm>
          <a:prstGeom prst="wedgeRectCallout">
            <a:avLst>
              <a:gd name="adj1" fmla="val -44553"/>
              <a:gd name="adj2" fmla="val -81090"/>
            </a:avLst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Geralmente, a reportagem de divulgação científica articula informações verbais e textos visuais – ilustrações, fotografias, gráficos etc. –, a fim de reforçar o sentido das informações e assegurar uma maior compreensão.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BEC39E6-6875-AC9F-E5EB-5E4E6674209A}"/>
              </a:ext>
            </a:extLst>
          </p:cNvPr>
          <p:cNvSpPr txBox="1"/>
          <p:nvPr/>
        </p:nvSpPr>
        <p:spPr>
          <a:xfrm rot="16200000">
            <a:off x="10841840" y="4176520"/>
            <a:ext cx="2286258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ZAKURO AOYAMAM/ABRIL COMUNICAÇÕES S.A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94894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9BA20E38-33F4-FCD3-B1AA-9FCBE4D3D2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-19618"/>
            <a:ext cx="12203118" cy="6512204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1CF38F-059C-23FB-2EB3-48AAB740604A}"/>
              </a:ext>
            </a:extLst>
          </p:cNvPr>
          <p:cNvSpPr txBox="1"/>
          <p:nvPr/>
        </p:nvSpPr>
        <p:spPr>
          <a:xfrm>
            <a:off x="767009" y="1572356"/>
            <a:ext cx="1082749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 estrutura de uma reportagem de divulgação científica não é rígida, pois depende do assunto, de quem produz o texto e para quem ele é produzido, entre outros aspectos. Mas, geralmente, apresenta título, subtítulo ou linha fina e intertítulos. Esses elementos ajudam a organizar o texto e a facilitar a compreensão do leitor, informando-o melhor.</a:t>
            </a: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A linguagem da reportagem de divulgação científica deve ser precisa e objetiva, mas também acessível a leitores leigos ou não especializados. Por isso, às vezes é utilizada uma linguagem informal e mais descontraída. Explicar conceitos, dar exemplos ou fazer comparações são alguns dos recursos utilizados, além de apresentar imagens, como ilustrações e infográficos.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435DE4C-B558-2129-A277-0C5D2F8E84F3}"/>
              </a:ext>
            </a:extLst>
          </p:cNvPr>
          <p:cNvSpPr txBox="1"/>
          <p:nvPr/>
        </p:nvSpPr>
        <p:spPr>
          <a:xfrm>
            <a:off x="767009" y="348799"/>
            <a:ext cx="5073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Reportagem de divulgação científica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F7970911-8CD1-A821-DCF2-12BA6F630E15}"/>
              </a:ext>
            </a:extLst>
          </p:cNvPr>
          <p:cNvSpPr/>
          <p:nvPr/>
        </p:nvSpPr>
        <p:spPr>
          <a:xfrm>
            <a:off x="4968816" y="4218317"/>
            <a:ext cx="6610292" cy="2010327"/>
          </a:xfrm>
          <a:prstGeom prst="wedgeRectCallout">
            <a:avLst>
              <a:gd name="adj1" fmla="val -40266"/>
              <a:gd name="adj2" fmla="val -61216"/>
            </a:avLst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Em textos de divulgação científica, costumam ser usadas </a:t>
            </a:r>
            <a:r>
              <a:rPr lang="pt-BR" b="1" dirty="0">
                <a:solidFill>
                  <a:srgbClr val="2F2F2E"/>
                </a:solidFill>
              </a:rPr>
              <a:t>citações</a:t>
            </a:r>
            <a:r>
              <a:rPr lang="pt-BR" dirty="0">
                <a:solidFill>
                  <a:srgbClr val="2F2F2E"/>
                </a:solidFill>
              </a:rPr>
              <a:t> de especialistas, pesquisadores ou estudiosos, geralmente conhecidos pela comunidade científica, para dar credibilidade a fatos, ideias e observações apresentadas.  A introdução dessas outras vozes ao texto pode ser feita por meio de uma reprodução fiel da fala dessas pessoas ou de forma indireta, por meio de paráfrases.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1C741A-F7D0-49FB-2FD3-9694B99C940B}"/>
              </a:ext>
            </a:extLst>
          </p:cNvPr>
          <p:cNvSpPr txBox="1"/>
          <p:nvPr/>
        </p:nvSpPr>
        <p:spPr>
          <a:xfrm rot="16200000">
            <a:off x="10841840" y="4176520"/>
            <a:ext cx="2286258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ZAKURO AOYAMAM/ABRIL COMUNICAÇÕES S.A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49025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80929BDE-8DD2-55ED-7233-2ED1FD267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208" y="2693214"/>
            <a:ext cx="5394792" cy="2804916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43FADE6F-D8D2-E0AA-D4CB-6BB5AEFC9345}"/>
              </a:ext>
            </a:extLst>
          </p:cNvPr>
          <p:cNvSpPr txBox="1"/>
          <p:nvPr/>
        </p:nvSpPr>
        <p:spPr>
          <a:xfrm>
            <a:off x="767009" y="348799"/>
            <a:ext cx="68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Reportagem de divulgação científica e </a:t>
            </a:r>
            <a:r>
              <a:rPr lang="pt-BR" sz="2400" dirty="0" err="1">
                <a:solidFill>
                  <a:schemeClr val="tx2"/>
                </a:solidFill>
                <a:latin typeface="+mj-lt"/>
              </a:rPr>
              <a:t>videominuto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F8FF80-653A-4A4D-13AF-EF16C4A56C70}"/>
              </a:ext>
            </a:extLst>
          </p:cNvPr>
          <p:cNvSpPr txBox="1"/>
          <p:nvPr/>
        </p:nvSpPr>
        <p:spPr>
          <a:xfrm>
            <a:off x="767010" y="1651705"/>
            <a:ext cx="1066299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 err="1">
                <a:solidFill>
                  <a:srgbClr val="2F2F2E"/>
                </a:solidFill>
              </a:rPr>
              <a:t>videominuto</a:t>
            </a:r>
            <a:r>
              <a:rPr lang="pt-BR" dirty="0">
                <a:solidFill>
                  <a:srgbClr val="2F2F2E"/>
                </a:solidFill>
              </a:rPr>
              <a:t>, como o próprio nome indica, é um formato audiovisual específico que tem cerca de 60 segundos de duração.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C36A070-3708-AFCC-4144-25FB0A19C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93213"/>
            <a:ext cx="5040700" cy="2804917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129359D8-588D-18B8-1EA5-46A33DB02F2A}"/>
              </a:ext>
            </a:extLst>
          </p:cNvPr>
          <p:cNvSpPr txBox="1"/>
          <p:nvPr/>
        </p:nvSpPr>
        <p:spPr>
          <a:xfrm>
            <a:off x="761999" y="5525840"/>
            <a:ext cx="10668001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algn="l"/>
            <a:r>
              <a:rPr lang="pt-BR" sz="1600" dirty="0">
                <a:solidFill>
                  <a:srgbClr val="2F2F2E"/>
                </a:solidFill>
              </a:rPr>
              <a:t>MINUTO ambiental: fauna silvestre. 2016. Vídeo (1min18s). Publicado pelo canal Repórter Eco. Disponível em: www.youtube.com/</a:t>
            </a:r>
            <a:r>
              <a:rPr lang="pt-BR" sz="1600" dirty="0" err="1">
                <a:solidFill>
                  <a:srgbClr val="2F2F2E"/>
                </a:solidFill>
              </a:rPr>
              <a:t>watch?v</a:t>
            </a:r>
            <a:r>
              <a:rPr lang="pt-BR" sz="1600" dirty="0">
                <a:solidFill>
                  <a:srgbClr val="2F2F2E"/>
                </a:solidFill>
              </a:rPr>
              <a:t>=HqyFa1KjUfA.  Acesso em: 9 mar. 2022.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89A21BE-3E05-2191-8B30-55427A0B57D0}"/>
              </a:ext>
            </a:extLst>
          </p:cNvPr>
          <p:cNvSpPr txBox="1"/>
          <p:nvPr/>
        </p:nvSpPr>
        <p:spPr>
          <a:xfrm rot="16200000">
            <a:off x="-677817" y="4092578"/>
            <a:ext cx="2687992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HTTPS://WWW.YOUTUBE.COM/WATCH?V=HQYFA1KJUFA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95679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83CCC6-76E7-7E9F-96D9-EAC5C672B060}"/>
              </a:ext>
            </a:extLst>
          </p:cNvPr>
          <p:cNvSpPr txBox="1"/>
          <p:nvPr/>
        </p:nvSpPr>
        <p:spPr>
          <a:xfrm>
            <a:off x="767009" y="348799"/>
            <a:ext cx="3271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Pronome pessoal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62E726-2B87-C108-D625-8AEBF0D686C3}"/>
              </a:ext>
            </a:extLst>
          </p:cNvPr>
          <p:cNvSpPr txBox="1"/>
          <p:nvPr/>
        </p:nvSpPr>
        <p:spPr>
          <a:xfrm>
            <a:off x="761990" y="1645844"/>
            <a:ext cx="316226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Pronome pessoal </a:t>
            </a:r>
            <a:r>
              <a:rPr lang="pt-BR" dirty="0">
                <a:solidFill>
                  <a:srgbClr val="2F2F2E"/>
                </a:solidFill>
              </a:rPr>
              <a:t>é a palavra que representa as pessoas do discurso, indicando quem fala, com quem se fala ou de quem se fala dentro de uma situação de interação.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8B2728-F4D0-6410-6407-CED3501C1891}"/>
              </a:ext>
            </a:extLst>
          </p:cNvPr>
          <p:cNvSpPr txBox="1"/>
          <p:nvPr/>
        </p:nvSpPr>
        <p:spPr>
          <a:xfrm>
            <a:off x="761990" y="3775150"/>
            <a:ext cx="316226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Pronomes de tratamento </a:t>
            </a:r>
            <a:r>
              <a:rPr lang="pt-BR" dirty="0">
                <a:solidFill>
                  <a:srgbClr val="2F2F2E"/>
                </a:solidFill>
              </a:rPr>
              <a:t>são aqueles usados pelo falante para se dirigir ao seu interlocutor. O uso desses pronomes indica o grau de intimidade (mais ou menos cerimonioso) entre as pessoas do discurso.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96A49F2-9E15-1045-4DA1-284B713D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900" y="1641217"/>
            <a:ext cx="7061093" cy="2900239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Balão de Fala: Retângulo 2">
            <a:extLst>
              <a:ext uri="{FF2B5EF4-FFF2-40B4-BE49-F238E27FC236}">
                <a16:creationId xmlns:a16="http://schemas.microsoft.com/office/drawing/2014/main" id="{BB89481E-8123-39D4-19C9-3A9B32CEF64F}"/>
              </a:ext>
            </a:extLst>
          </p:cNvPr>
          <p:cNvSpPr/>
          <p:nvPr/>
        </p:nvSpPr>
        <p:spPr>
          <a:xfrm>
            <a:off x="5234731" y="5187745"/>
            <a:ext cx="5837328" cy="957014"/>
          </a:xfrm>
          <a:prstGeom prst="wedgeRectCallout">
            <a:avLst>
              <a:gd name="adj1" fmla="val -22080"/>
              <a:gd name="adj2" fmla="val -95535"/>
            </a:avLst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Os </a:t>
            </a:r>
            <a:r>
              <a:rPr lang="pt-BR" b="1" dirty="0">
                <a:solidFill>
                  <a:srgbClr val="2F2F2E"/>
                </a:solidFill>
              </a:rPr>
              <a:t>pronomes pessoais retos </a:t>
            </a:r>
            <a:r>
              <a:rPr lang="pt-BR" dirty="0">
                <a:solidFill>
                  <a:srgbClr val="2F2F2E"/>
                </a:solidFill>
              </a:rPr>
              <a:t>são aqueles que representam as pessoas do discurso e evidenciam quem realiza a ação declarada pelo verbo.</a:t>
            </a:r>
          </a:p>
        </p:txBody>
      </p:sp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8ED55F43-CECC-F475-F56A-D370609B33F0}"/>
              </a:ext>
            </a:extLst>
          </p:cNvPr>
          <p:cNvSpPr/>
          <p:nvPr/>
        </p:nvSpPr>
        <p:spPr>
          <a:xfrm>
            <a:off x="5637665" y="356751"/>
            <a:ext cx="4613562" cy="954107"/>
          </a:xfrm>
          <a:prstGeom prst="wedgeRectCallout">
            <a:avLst>
              <a:gd name="adj1" fmla="val 55131"/>
              <a:gd name="adj2" fmla="val 47291"/>
            </a:avLst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Os </a:t>
            </a:r>
            <a:r>
              <a:rPr lang="pt-BR" b="1" dirty="0">
                <a:solidFill>
                  <a:srgbClr val="2F2F2E"/>
                </a:solidFill>
              </a:rPr>
              <a:t>pronomes pessoais oblíquos </a:t>
            </a:r>
            <a:r>
              <a:rPr lang="pt-BR" dirty="0">
                <a:solidFill>
                  <a:srgbClr val="2F2F2E"/>
                </a:solidFill>
              </a:rPr>
              <a:t>são aqueles se referem a termos que desempenham a função de complementos dos verbos.</a:t>
            </a:r>
          </a:p>
        </p:txBody>
      </p:sp>
    </p:spTree>
    <p:extLst>
      <p:ext uri="{BB962C8B-B14F-4D97-AF65-F5344CB8AC3E}">
        <p14:creationId xmlns:p14="http://schemas.microsoft.com/office/powerpoint/2010/main" val="272789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170D97BD-F74E-E2FD-D219-A43112E1FEF6}"/>
              </a:ext>
            </a:extLst>
          </p:cNvPr>
          <p:cNvSpPr txBox="1"/>
          <p:nvPr/>
        </p:nvSpPr>
        <p:spPr>
          <a:xfrm>
            <a:off x="767008" y="348799"/>
            <a:ext cx="5504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DOS SENTIDOS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Palavras derivadas e palavras compostas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207847-18FF-2D5B-0C92-875CBE0D675E}"/>
              </a:ext>
            </a:extLst>
          </p:cNvPr>
          <p:cNvSpPr txBox="1"/>
          <p:nvPr/>
        </p:nvSpPr>
        <p:spPr>
          <a:xfrm>
            <a:off x="7271329" y="2277249"/>
            <a:ext cx="415366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Palavras derivadas </a:t>
            </a:r>
            <a:r>
              <a:rPr lang="pt-BR" dirty="0">
                <a:solidFill>
                  <a:srgbClr val="2F2F2E"/>
                </a:solidFill>
              </a:rPr>
              <a:t>são aquelas formadas com o acréscimo de elementos chamados </a:t>
            </a:r>
            <a:r>
              <a:rPr lang="pt-BR" b="1" dirty="0">
                <a:solidFill>
                  <a:srgbClr val="2F2F2E"/>
                </a:solidFill>
              </a:rPr>
              <a:t>afixos</a:t>
            </a:r>
            <a:r>
              <a:rPr lang="pt-BR" dirty="0">
                <a:solidFill>
                  <a:srgbClr val="2F2F2E"/>
                </a:solidFill>
              </a:rPr>
              <a:t>, morfemas que acrescentamos a um radical.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5EBDC7B-EC7D-66D6-2E26-5E9490C69470}"/>
              </a:ext>
            </a:extLst>
          </p:cNvPr>
          <p:cNvSpPr txBox="1"/>
          <p:nvPr/>
        </p:nvSpPr>
        <p:spPr>
          <a:xfrm>
            <a:off x="7271329" y="3953982"/>
            <a:ext cx="415366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Palavras compostas </a:t>
            </a:r>
            <a:r>
              <a:rPr lang="pt-BR" dirty="0">
                <a:solidFill>
                  <a:srgbClr val="2F2F2E"/>
                </a:solidFill>
              </a:rPr>
              <a:t>são aquelas formadas por mais de uma palavra, mas que designam um único ser ou ideia.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B11F32A-2C5A-5E47-391E-3E33991E3BF5}"/>
              </a:ext>
            </a:extLst>
          </p:cNvPr>
          <p:cNvSpPr txBox="1"/>
          <p:nvPr/>
        </p:nvSpPr>
        <p:spPr>
          <a:xfrm>
            <a:off x="767008" y="5416905"/>
            <a:ext cx="6151372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algn="l"/>
            <a:r>
              <a:rPr lang="pt-BR" sz="1600" dirty="0">
                <a:solidFill>
                  <a:srgbClr val="2F2F2E"/>
                </a:solidFill>
              </a:rPr>
              <a:t>GODOI, Marcílio. </a:t>
            </a:r>
            <a:r>
              <a:rPr lang="pt-BR" sz="1600" b="1" dirty="0">
                <a:solidFill>
                  <a:srgbClr val="2F2F2E"/>
                </a:solidFill>
              </a:rPr>
              <a:t>Pequeno dicionário ilustrado de palavras </a:t>
            </a:r>
            <a:r>
              <a:rPr lang="pt-BR" sz="1600" b="1" dirty="0" err="1">
                <a:solidFill>
                  <a:srgbClr val="2F2F2E"/>
                </a:solidFill>
              </a:rPr>
              <a:t>invenetas</a:t>
            </a:r>
            <a:r>
              <a:rPr lang="pt-BR" sz="1600" dirty="0">
                <a:solidFill>
                  <a:srgbClr val="2F2F2E"/>
                </a:solidFill>
              </a:rPr>
              <a:t>. São Paulo: </a:t>
            </a:r>
            <a:r>
              <a:rPr lang="pt-BR" sz="1600" dirty="0" err="1">
                <a:solidFill>
                  <a:srgbClr val="2F2F2E"/>
                </a:solidFill>
              </a:rPr>
              <a:t>Sagüi</a:t>
            </a:r>
            <a:r>
              <a:rPr lang="pt-BR" sz="1600" dirty="0">
                <a:solidFill>
                  <a:srgbClr val="2F2F2E"/>
                </a:solidFill>
              </a:rPr>
              <a:t>, 2007. p. 36-37; 82-83.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CB14684-AAED-1A08-8549-00EF3605481F}"/>
              </a:ext>
            </a:extLst>
          </p:cNvPr>
          <p:cNvSpPr txBox="1"/>
          <p:nvPr/>
        </p:nvSpPr>
        <p:spPr>
          <a:xfrm rot="16200000">
            <a:off x="5575574" y="3167673"/>
            <a:ext cx="2687992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MARCÍLIO GODOI/EDITORA SAGUI</a:t>
            </a:r>
            <a:endParaRPr lang="pt-BR" sz="8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CC021B7-CC6E-1BDE-7832-921E09C84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" y="1886950"/>
            <a:ext cx="6803346" cy="3512889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73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4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09A2FF1D-D44C-FF1C-A38D-84F7A265A0C1}"/>
              </a:ext>
            </a:extLst>
          </p:cNvPr>
          <p:cNvSpPr txBox="1"/>
          <p:nvPr/>
        </p:nvSpPr>
        <p:spPr>
          <a:xfrm>
            <a:off x="767009" y="348799"/>
            <a:ext cx="3271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Verbete de enciclopédia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Balão de Fala: Retângulo 2">
            <a:extLst>
              <a:ext uri="{FF2B5EF4-FFF2-40B4-BE49-F238E27FC236}">
                <a16:creationId xmlns:a16="http://schemas.microsoft.com/office/drawing/2014/main" id="{D4FCF62E-7E84-C63A-6023-3E925CDA9CDB}"/>
              </a:ext>
            </a:extLst>
          </p:cNvPr>
          <p:cNvSpPr/>
          <p:nvPr/>
        </p:nvSpPr>
        <p:spPr>
          <a:xfrm>
            <a:off x="4718649" y="348799"/>
            <a:ext cx="6706342" cy="1264341"/>
          </a:xfrm>
          <a:prstGeom prst="wedgeRectCallout">
            <a:avLst>
              <a:gd name="adj1" fmla="val -53884"/>
              <a:gd name="adj2" fmla="val 21352"/>
            </a:avLst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A </a:t>
            </a:r>
            <a:r>
              <a:rPr lang="pt-BR" b="1" dirty="0">
                <a:solidFill>
                  <a:srgbClr val="2F2F2E"/>
                </a:solidFill>
              </a:rPr>
              <a:t>enciclopédia</a:t>
            </a:r>
            <a:r>
              <a:rPr lang="pt-BR" dirty="0">
                <a:solidFill>
                  <a:srgbClr val="2F2F2E"/>
                </a:solidFill>
              </a:rPr>
              <a:t> é uma obra organizada em verbetes que reúne informações sobre diversos campos do conhecimento humano. Com o advento da internet, além de serem publicadas no formato impresso, as enciclopédias também passaram a circular em meio digital.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117DAA4-78B1-2036-9568-7640328D8165}"/>
              </a:ext>
            </a:extLst>
          </p:cNvPr>
          <p:cNvSpPr txBox="1"/>
          <p:nvPr/>
        </p:nvSpPr>
        <p:spPr>
          <a:xfrm>
            <a:off x="767008" y="2032099"/>
            <a:ext cx="1066299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verbete de enciclopédia </a:t>
            </a:r>
            <a:r>
              <a:rPr lang="pt-BR" dirty="0">
                <a:solidFill>
                  <a:srgbClr val="2F2F2E"/>
                </a:solidFill>
              </a:rPr>
              <a:t>apresenta um conjunto de explicações, exemplos e informações sobre determinado assunto. Os verbetes enciclopédicos podem ser organizados em enciclopédias impressas e virtuais.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2D9ED9-2883-24A3-B83D-53B9CACFC8AA}"/>
              </a:ext>
            </a:extLst>
          </p:cNvPr>
          <p:cNvSpPr txBox="1"/>
          <p:nvPr/>
        </p:nvSpPr>
        <p:spPr>
          <a:xfrm>
            <a:off x="767008" y="3095569"/>
            <a:ext cx="5328991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verbete de enciclopédia </a:t>
            </a:r>
            <a:r>
              <a:rPr lang="pt-BR" dirty="0">
                <a:solidFill>
                  <a:srgbClr val="2F2F2E"/>
                </a:solidFill>
              </a:rPr>
              <a:t>utiliza linguagem impessoal e objetiva, com predomínio da 3</a:t>
            </a:r>
            <a:r>
              <a:rPr lang="pt-BR" u="sng" baseline="30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pessoa do singular, ou seja, ausência das marcas pessoais de subjetividade. Geralmente, as informações são organizadas por subtítulos, em uma progressão em que novas informações são acrescentadas e explicadas, tornando o texto coeso e mais compreensível. É comum a presença de fotos, ilustrações, infográficos, mapas e tabelas que dialogam com o texto verbal e o complementam.</a:t>
            </a:r>
          </a:p>
        </p:txBody>
      </p:sp>
      <p:sp>
        <p:nvSpPr>
          <p:cNvPr id="18" name="Balão de Fala: Retângulo 17">
            <a:extLst>
              <a:ext uri="{FF2B5EF4-FFF2-40B4-BE49-F238E27FC236}">
                <a16:creationId xmlns:a16="http://schemas.microsoft.com/office/drawing/2014/main" id="{F953A1FA-0E87-DBFE-481A-64E4D2ED1829}"/>
              </a:ext>
            </a:extLst>
          </p:cNvPr>
          <p:cNvSpPr/>
          <p:nvPr/>
        </p:nvSpPr>
        <p:spPr>
          <a:xfrm>
            <a:off x="6863007" y="3528458"/>
            <a:ext cx="4299572" cy="1996544"/>
          </a:xfrm>
          <a:prstGeom prst="wedgeRectCallout">
            <a:avLst>
              <a:gd name="adj1" fmla="val -59414"/>
              <a:gd name="adj2" fmla="val 6443"/>
            </a:avLst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Os verbetes de enciclopédia e de dicionário não trazem identificação de quem os escreve ou ilustra. Trata-se de uma obra coletiva, em que, geralmente, vários especialistas de diversas áreas científicas contribuem para a escrita dos verbetes.</a:t>
            </a:r>
          </a:p>
        </p:txBody>
      </p:sp>
    </p:spTree>
    <p:extLst>
      <p:ext uri="{BB962C8B-B14F-4D97-AF65-F5344CB8AC3E}">
        <p14:creationId xmlns:p14="http://schemas.microsoft.com/office/powerpoint/2010/main" val="908181587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4000</TotalTime>
  <Words>1548</Words>
  <Application>Microsoft Office PowerPoint</Application>
  <PresentationFormat>Widescreen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Impact</vt:lpstr>
      <vt:lpstr>Selo</vt:lpstr>
      <vt:lpstr>LÍNGUA PORTUGUESA</vt:lpstr>
      <vt:lpstr>MÓDULO 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PORTUGUESA</dc:title>
  <dc:creator>André Saretto</dc:creator>
  <cp:lastModifiedBy> </cp:lastModifiedBy>
  <cp:revision>10</cp:revision>
  <dcterms:created xsi:type="dcterms:W3CDTF">2023-05-09T16:52:21Z</dcterms:created>
  <dcterms:modified xsi:type="dcterms:W3CDTF">2023-06-02T17:43:11Z</dcterms:modified>
</cp:coreProperties>
</file>