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91" r:id="rId1"/>
  </p:sldMasterIdLst>
  <p:notesMasterIdLst>
    <p:notesMasterId r:id="rId13"/>
  </p:notesMasterIdLst>
  <p:handoutMasterIdLst>
    <p:handoutMasterId r:id="rId14"/>
  </p:handoutMasterIdLst>
  <p:sldIdLst>
    <p:sldId id="256" r:id="rId2"/>
    <p:sldId id="291" r:id="rId3"/>
    <p:sldId id="293" r:id="rId4"/>
    <p:sldId id="292" r:id="rId5"/>
    <p:sldId id="294" r:id="rId6"/>
    <p:sldId id="295" r:id="rId7"/>
    <p:sldId id="296" r:id="rId8"/>
    <p:sldId id="297" r:id="rId9"/>
    <p:sldId id="298" r:id="rId10"/>
    <p:sldId id="299" r:id="rId11"/>
    <p:sldId id="300"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CE3BC9-2531-A829-715D-7FC058EFBD80}" name="André Saretto" initials="AS" userId="S::ed-andres@ftd.com.br::b239a105-e8bc-4162-9e0d-5eaa1bcd07e1"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F2F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9A5F62-AC01-4143-B0B4-0BF7F8AA24CF}" v="16" dt="2023-05-19T17:40:25.381"/>
    <p1510:client id="{CD4C17AF-4E25-9E84-0E50-44965633A6CD}" v="21" dt="2023-05-23T13:18:27.639"/>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slide" Target="../slides/slide10.xml"/><Relationship Id="rId3" Type="http://schemas.openxmlformats.org/officeDocument/2006/relationships/slide" Target="../slides/slide5.xml"/><Relationship Id="rId7"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6.xml"/><Relationship Id="rId9"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9C0E9A-327C-40DB-A9EB-983EC9E0D98F}" type="doc">
      <dgm:prSet loTypeId="urn:microsoft.com/office/officeart/2008/layout/LinedList" loCatId="list" qsTypeId="urn:microsoft.com/office/officeart/2005/8/quickstyle/simple4" qsCatId="simple" csTypeId="urn:microsoft.com/office/officeart/2005/8/colors/accent4_2" csCatId="accent4" phldr="1"/>
      <dgm:spPr/>
      <dgm:t>
        <a:bodyPr/>
        <a:lstStyle/>
        <a:p>
          <a:endParaRPr lang="en-US"/>
        </a:p>
      </dgm:t>
    </dgm:pt>
    <dgm:pt modelId="{00D4A4E5-B87F-4FD6-95A8-366532276A02}">
      <dgm:prSet custT="1"/>
      <dgm:spPr/>
      <dgm:t>
        <a:bodyPr/>
        <a:lstStyle/>
        <a:p>
          <a:r>
            <a:rPr lang="pt-BR" sz="1600" b="1" noProof="0" dirty="0">
              <a:hlinkClick xmlns:r="http://schemas.openxmlformats.org/officeDocument/2006/relationships" r:id="rId1" action="ppaction://hlinksldjump"/>
            </a:rPr>
            <a:t>Imagem</a:t>
          </a:r>
          <a:r>
            <a:rPr lang="en-US" sz="1600" b="1" dirty="0">
              <a:hlinkClick xmlns:r="http://schemas.openxmlformats.org/officeDocument/2006/relationships" r:id="rId1" action="ppaction://hlinksldjump"/>
            </a:rPr>
            <a:t> de </a:t>
          </a:r>
          <a:r>
            <a:rPr lang="pt-BR" sz="1600" b="1" noProof="0" dirty="0">
              <a:hlinkClick xmlns:r="http://schemas.openxmlformats.org/officeDocument/2006/relationships" r:id="rId1" action="ppaction://hlinksldjump"/>
            </a:rPr>
            <a:t>abertura</a:t>
          </a:r>
          <a:endParaRPr lang="pt-BR" sz="1600" b="1" noProof="0" dirty="0"/>
        </a:p>
      </dgm:t>
    </dgm:pt>
    <dgm:pt modelId="{353AC31F-7D9C-42BB-9E96-468AF42982B7}" type="parTrans" cxnId="{B86ADA12-3BDD-4D1C-9645-455E91BCEFFC}">
      <dgm:prSet/>
      <dgm:spPr/>
      <dgm:t>
        <a:bodyPr/>
        <a:lstStyle/>
        <a:p>
          <a:endParaRPr lang="pt-BR"/>
        </a:p>
      </dgm:t>
    </dgm:pt>
    <dgm:pt modelId="{4DE8CDCF-9E51-4296-8706-7B9B079875C9}" type="sibTrans" cxnId="{B86ADA12-3BDD-4D1C-9645-455E91BCEFFC}">
      <dgm:prSet/>
      <dgm:spPr/>
      <dgm:t>
        <a:bodyPr/>
        <a:lstStyle/>
        <a:p>
          <a:endParaRPr lang="pt-BR"/>
        </a:p>
      </dgm:t>
    </dgm:pt>
    <dgm:pt modelId="{96A403E9-6A57-439F-AE3C-ACB1E98D52E5}">
      <dgm:prSet custT="1"/>
      <dgm:spPr/>
      <dgm:t>
        <a:bodyPr/>
        <a:lstStyle/>
        <a:p>
          <a:r>
            <a:rPr lang="pt-BR" sz="1600" b="1" dirty="0">
              <a:hlinkClick xmlns:r="http://schemas.openxmlformats.org/officeDocument/2006/relationships" r:id="rId2" action="ppaction://hlinksldjump"/>
            </a:rPr>
            <a:t>Estudo do texto </a:t>
          </a:r>
          <a:r>
            <a:rPr lang="pt-BR" sz="1600" dirty="0">
              <a:hlinkClick xmlns:r="http://schemas.openxmlformats.org/officeDocument/2006/relationships" r:id="rId2" action="ppaction://hlinksldjump"/>
            </a:rPr>
            <a:t>– Conto popular</a:t>
          </a:r>
          <a:endParaRPr lang="en-US" sz="1600" dirty="0"/>
        </a:p>
      </dgm:t>
    </dgm:pt>
    <dgm:pt modelId="{2FCEE944-5DD4-4E52-B8C3-A5EB7A0EA7EC}" type="parTrans" cxnId="{7D006C63-7F68-440F-A01F-97DD7E9E03FC}">
      <dgm:prSet/>
      <dgm:spPr/>
      <dgm:t>
        <a:bodyPr/>
        <a:lstStyle/>
        <a:p>
          <a:endParaRPr lang="pt-BR"/>
        </a:p>
      </dgm:t>
    </dgm:pt>
    <dgm:pt modelId="{9C40A9C9-FFFD-4EAB-9C0D-9377601939F7}" type="sibTrans" cxnId="{7D006C63-7F68-440F-A01F-97DD7E9E03FC}">
      <dgm:prSet/>
      <dgm:spPr/>
      <dgm:t>
        <a:bodyPr/>
        <a:lstStyle/>
        <a:p>
          <a:endParaRPr lang="pt-BR"/>
        </a:p>
      </dgm:t>
    </dgm:pt>
    <dgm:pt modelId="{F8C16C8B-1ADB-4771-8C8B-CF50261127D4}">
      <dgm:prSet custT="1"/>
      <dgm:spPr/>
      <dgm:t>
        <a:bodyPr/>
        <a:lstStyle/>
        <a:p>
          <a:r>
            <a:rPr lang="pt-BR" sz="1600" b="1" dirty="0">
              <a:hlinkClick xmlns:r="http://schemas.openxmlformats.org/officeDocument/2006/relationships" r:id="rId3" action="ppaction://hlinksldjump"/>
            </a:rPr>
            <a:t>Estudo do texto </a:t>
          </a:r>
          <a:r>
            <a:rPr lang="pt-BR" sz="1600" dirty="0">
              <a:hlinkClick xmlns:r="http://schemas.openxmlformats.org/officeDocument/2006/relationships" r:id="rId3" action="ppaction://hlinksldjump"/>
            </a:rPr>
            <a:t>– Conto popular e cordel</a:t>
          </a:r>
          <a:endParaRPr lang="en-US" sz="1600" i="1" dirty="0"/>
        </a:p>
      </dgm:t>
    </dgm:pt>
    <dgm:pt modelId="{C3F148C4-6F86-4CB4-899A-BD9336BD3D7C}" type="parTrans" cxnId="{8CB6A700-CE65-462E-803D-303A2B78902E}">
      <dgm:prSet/>
      <dgm:spPr/>
      <dgm:t>
        <a:bodyPr/>
        <a:lstStyle/>
        <a:p>
          <a:endParaRPr lang="pt-BR"/>
        </a:p>
      </dgm:t>
    </dgm:pt>
    <dgm:pt modelId="{C52BFECD-EE0C-41E7-89C4-E7F38CD41623}" type="sibTrans" cxnId="{8CB6A700-CE65-462E-803D-303A2B78902E}">
      <dgm:prSet/>
      <dgm:spPr/>
      <dgm:t>
        <a:bodyPr/>
        <a:lstStyle/>
        <a:p>
          <a:endParaRPr lang="pt-BR"/>
        </a:p>
      </dgm:t>
    </dgm:pt>
    <dgm:pt modelId="{A795869B-2350-4FBA-A648-488F765ECF25}">
      <dgm:prSet custT="1"/>
      <dgm:spPr/>
      <dgm:t>
        <a:bodyPr/>
        <a:lstStyle/>
        <a:p>
          <a:r>
            <a:rPr lang="pt-BR" sz="1600" b="1" dirty="0">
              <a:hlinkClick xmlns:r="http://schemas.openxmlformats.org/officeDocument/2006/relationships" r:id="rId4" action="ppaction://hlinksldjump"/>
            </a:rPr>
            <a:t>Estudo da língua </a:t>
          </a:r>
          <a:r>
            <a:rPr lang="pt-BR" sz="1600" dirty="0">
              <a:hlinkClick xmlns:r="http://schemas.openxmlformats.org/officeDocument/2006/relationships" r:id="rId4" action="ppaction://hlinksldjump"/>
            </a:rPr>
            <a:t>– Determinantes do substantivo: artigo, numeral e pronome</a:t>
          </a:r>
          <a:endParaRPr lang="en-US" sz="1600" dirty="0"/>
        </a:p>
      </dgm:t>
    </dgm:pt>
    <dgm:pt modelId="{6862EC3F-ECF4-48B2-BE1A-584644FB1377}" type="parTrans" cxnId="{562AB39A-8F9E-4E7D-9BED-42FF841F94FA}">
      <dgm:prSet/>
      <dgm:spPr/>
      <dgm:t>
        <a:bodyPr/>
        <a:lstStyle/>
        <a:p>
          <a:endParaRPr lang="pt-BR"/>
        </a:p>
      </dgm:t>
    </dgm:pt>
    <dgm:pt modelId="{96D40CA8-40D2-4EB9-AAF8-3EA6CFC21AC1}" type="sibTrans" cxnId="{562AB39A-8F9E-4E7D-9BED-42FF841F94FA}">
      <dgm:prSet/>
      <dgm:spPr/>
      <dgm:t>
        <a:bodyPr/>
        <a:lstStyle/>
        <a:p>
          <a:endParaRPr lang="pt-BR"/>
        </a:p>
      </dgm:t>
    </dgm:pt>
    <dgm:pt modelId="{6B892BF3-DDAF-4786-9610-B16D09ACFC77}">
      <dgm:prSet custT="1"/>
      <dgm:spPr/>
      <dgm:t>
        <a:bodyPr/>
        <a:lstStyle/>
        <a:p>
          <a:r>
            <a:rPr lang="pt-BR" sz="1600" b="1" dirty="0">
              <a:hlinkClick xmlns:r="http://schemas.openxmlformats.org/officeDocument/2006/relationships" r:id="rId5" action="ppaction://hlinksldjump"/>
            </a:rPr>
            <a:t>Estudo dos sentidos </a:t>
          </a:r>
          <a:r>
            <a:rPr lang="pt-BR" sz="1600" dirty="0">
              <a:hlinkClick xmlns:r="http://schemas.openxmlformats.org/officeDocument/2006/relationships" r:id="rId5" action="ppaction://hlinksldjump"/>
            </a:rPr>
            <a:t>– Variação geográfica ou regional</a:t>
          </a:r>
          <a:endParaRPr lang="en-US" sz="1600" dirty="0"/>
        </a:p>
      </dgm:t>
    </dgm:pt>
    <dgm:pt modelId="{0AD295E7-E9F3-462D-AB14-F969AA469D0F}" type="parTrans" cxnId="{7057A130-676A-47D3-871E-F9D0DDB5F69D}">
      <dgm:prSet/>
      <dgm:spPr/>
      <dgm:t>
        <a:bodyPr/>
        <a:lstStyle/>
        <a:p>
          <a:endParaRPr lang="pt-BR"/>
        </a:p>
      </dgm:t>
    </dgm:pt>
    <dgm:pt modelId="{AB1CB823-C2D8-429E-94D9-CB3DE49D2135}" type="sibTrans" cxnId="{7057A130-676A-47D3-871E-F9D0DDB5F69D}">
      <dgm:prSet/>
      <dgm:spPr/>
      <dgm:t>
        <a:bodyPr/>
        <a:lstStyle/>
        <a:p>
          <a:endParaRPr lang="pt-BR"/>
        </a:p>
      </dgm:t>
    </dgm:pt>
    <dgm:pt modelId="{239D6F45-1DD9-4E73-8414-D38F851F2DCB}">
      <dgm:prSet custT="1"/>
      <dgm:spPr/>
      <dgm:t>
        <a:bodyPr/>
        <a:lstStyle/>
        <a:p>
          <a:r>
            <a:rPr lang="pt-BR" sz="1600" b="1" dirty="0">
              <a:hlinkClick xmlns:r="http://schemas.openxmlformats.org/officeDocument/2006/relationships" r:id="rId6" action="ppaction://hlinksldjump"/>
            </a:rPr>
            <a:t>Estudo do texto </a:t>
          </a:r>
          <a:r>
            <a:rPr lang="pt-BR" sz="1600" dirty="0">
              <a:hlinkClick xmlns:r="http://schemas.openxmlformats.org/officeDocument/2006/relationships" r:id="rId6" action="ppaction://hlinksldjump"/>
            </a:rPr>
            <a:t>– Cordel</a:t>
          </a:r>
          <a:endParaRPr lang="en-US" sz="1600" dirty="0"/>
        </a:p>
      </dgm:t>
    </dgm:pt>
    <dgm:pt modelId="{3058BCFA-4BE6-4A2C-AEE6-D99504F34E5E}" type="parTrans" cxnId="{D6FC350D-DBCF-4F7B-9C27-66A2C5F3F961}">
      <dgm:prSet/>
      <dgm:spPr/>
      <dgm:t>
        <a:bodyPr/>
        <a:lstStyle/>
        <a:p>
          <a:endParaRPr lang="pt-BR"/>
        </a:p>
      </dgm:t>
    </dgm:pt>
    <dgm:pt modelId="{25EFB516-5901-4AA8-B9A1-0D6C38F88A22}" type="sibTrans" cxnId="{D6FC350D-DBCF-4F7B-9C27-66A2C5F3F961}">
      <dgm:prSet/>
      <dgm:spPr/>
      <dgm:t>
        <a:bodyPr/>
        <a:lstStyle/>
        <a:p>
          <a:endParaRPr lang="pt-BR"/>
        </a:p>
      </dgm:t>
    </dgm:pt>
    <dgm:pt modelId="{015ADE67-51B0-495C-80D7-A4A6A4491830}">
      <dgm:prSet custT="1"/>
      <dgm:spPr/>
      <dgm:t>
        <a:bodyPr/>
        <a:lstStyle/>
        <a:p>
          <a:r>
            <a:rPr lang="pt-BR" sz="1600" b="1" dirty="0">
              <a:hlinkClick xmlns:r="http://schemas.openxmlformats.org/officeDocument/2006/relationships" r:id="rId7" action="ppaction://hlinksldjump"/>
            </a:rPr>
            <a:t>Estudo da língua </a:t>
          </a:r>
          <a:r>
            <a:rPr lang="pt-BR" sz="1600" dirty="0">
              <a:hlinkClick xmlns:r="http://schemas.openxmlformats.org/officeDocument/2006/relationships" r:id="rId7" action="ppaction://hlinksldjump"/>
            </a:rPr>
            <a:t>– Concordância nominal</a:t>
          </a:r>
          <a:endParaRPr lang="en-US" sz="1600" dirty="0"/>
        </a:p>
      </dgm:t>
    </dgm:pt>
    <dgm:pt modelId="{4EC7D662-4153-4FEC-9486-42339AE0A75F}" type="parTrans" cxnId="{DB0C481E-4EC9-4C2F-AE87-E9BADF7704EB}">
      <dgm:prSet/>
      <dgm:spPr/>
      <dgm:t>
        <a:bodyPr/>
        <a:lstStyle/>
        <a:p>
          <a:endParaRPr lang="pt-BR"/>
        </a:p>
      </dgm:t>
    </dgm:pt>
    <dgm:pt modelId="{A45E1333-6B40-43B0-A1A7-08C985B321ED}" type="sibTrans" cxnId="{DB0C481E-4EC9-4C2F-AE87-E9BADF7704EB}">
      <dgm:prSet/>
      <dgm:spPr/>
      <dgm:t>
        <a:bodyPr/>
        <a:lstStyle/>
        <a:p>
          <a:endParaRPr lang="pt-BR"/>
        </a:p>
      </dgm:t>
    </dgm:pt>
    <dgm:pt modelId="{425530C1-5E0D-4DEA-AE98-EF0839FDBBF1}">
      <dgm:prSet custT="1"/>
      <dgm:spPr/>
      <dgm:t>
        <a:bodyPr/>
        <a:lstStyle/>
        <a:p>
          <a:r>
            <a:rPr lang="pt-BR" sz="1600" b="1" dirty="0">
              <a:hlinkClick xmlns:r="http://schemas.openxmlformats.org/officeDocument/2006/relationships" r:id="rId8" action="ppaction://hlinksldjump"/>
            </a:rPr>
            <a:t>Estudo de escrita e oralidade </a:t>
          </a:r>
          <a:r>
            <a:rPr lang="pt-BR" sz="1600" dirty="0">
              <a:hlinkClick xmlns:r="http://schemas.openxmlformats.org/officeDocument/2006/relationships" r:id="rId8" action="ppaction://hlinksldjump"/>
            </a:rPr>
            <a:t>– Substantivos com terminações -</a:t>
          </a:r>
          <a:r>
            <a:rPr lang="pt-BR" sz="1600" i="1" dirty="0">
              <a:hlinkClick xmlns:r="http://schemas.openxmlformats.org/officeDocument/2006/relationships" r:id="rId8" action="ppaction://hlinksldjump"/>
            </a:rPr>
            <a:t>são</a:t>
          </a:r>
          <a:r>
            <a:rPr lang="pt-BR" sz="1600" dirty="0">
              <a:hlinkClick xmlns:r="http://schemas.openxmlformats.org/officeDocument/2006/relationships" r:id="rId8" action="ppaction://hlinksldjump"/>
            </a:rPr>
            <a:t> e -</a:t>
          </a:r>
          <a:r>
            <a:rPr lang="pt-BR" sz="1600" i="1" dirty="0" err="1">
              <a:hlinkClick xmlns:r="http://schemas.openxmlformats.org/officeDocument/2006/relationships" r:id="rId8" action="ppaction://hlinksldjump"/>
            </a:rPr>
            <a:t>ção</a:t>
          </a:r>
          <a:endParaRPr lang="en-US" sz="1600" i="1" dirty="0"/>
        </a:p>
      </dgm:t>
    </dgm:pt>
    <dgm:pt modelId="{B36264DA-E4CE-4812-8B4D-15977C8B4513}" type="parTrans" cxnId="{56BD764A-9D27-4AE7-A6A9-7B76F5DBC508}">
      <dgm:prSet/>
      <dgm:spPr/>
      <dgm:t>
        <a:bodyPr/>
        <a:lstStyle/>
        <a:p>
          <a:endParaRPr lang="pt-BR"/>
        </a:p>
      </dgm:t>
    </dgm:pt>
    <dgm:pt modelId="{505BACEE-EBCD-4ADE-A1E3-594B5AAB3E31}" type="sibTrans" cxnId="{56BD764A-9D27-4AE7-A6A9-7B76F5DBC508}">
      <dgm:prSet/>
      <dgm:spPr/>
      <dgm:t>
        <a:bodyPr/>
        <a:lstStyle/>
        <a:p>
          <a:endParaRPr lang="pt-BR"/>
        </a:p>
      </dgm:t>
    </dgm:pt>
    <dgm:pt modelId="{2A11A640-3558-4C9C-8C9D-3AB933C9F1CA}">
      <dgm:prSet custT="1"/>
      <dgm:spPr/>
      <dgm:t>
        <a:bodyPr/>
        <a:lstStyle/>
        <a:p>
          <a:r>
            <a:rPr lang="pt-BR" sz="1600" b="1" dirty="0">
              <a:hlinkClick xmlns:r="http://schemas.openxmlformats.org/officeDocument/2006/relationships" r:id="rId9" action="ppaction://hlinksldjump"/>
            </a:rPr>
            <a:t>Outras linguagens </a:t>
          </a:r>
          <a:r>
            <a:rPr lang="pt-BR" sz="1600" dirty="0">
              <a:hlinkClick xmlns:r="http://schemas.openxmlformats.org/officeDocument/2006/relationships" r:id="rId9" action="ppaction://hlinksldjump"/>
            </a:rPr>
            <a:t>– Arte e diversidade cultural</a:t>
          </a:r>
          <a:endParaRPr lang="en-US" sz="1600" dirty="0"/>
        </a:p>
      </dgm:t>
    </dgm:pt>
    <dgm:pt modelId="{C3B05D61-7489-4F9F-9F37-C784FBE23D99}" type="parTrans" cxnId="{4880EF92-A3F3-4156-870D-1B41B842CEE1}">
      <dgm:prSet/>
      <dgm:spPr/>
      <dgm:t>
        <a:bodyPr/>
        <a:lstStyle/>
        <a:p>
          <a:endParaRPr lang="pt-BR"/>
        </a:p>
      </dgm:t>
    </dgm:pt>
    <dgm:pt modelId="{6E25C68D-55A2-4748-9C9B-ABFFACFC3F6A}" type="sibTrans" cxnId="{4880EF92-A3F3-4156-870D-1B41B842CEE1}">
      <dgm:prSet/>
      <dgm:spPr/>
      <dgm:t>
        <a:bodyPr/>
        <a:lstStyle/>
        <a:p>
          <a:endParaRPr lang="pt-BR"/>
        </a:p>
      </dgm:t>
    </dgm:pt>
    <dgm:pt modelId="{983EBE8F-2CFB-4918-8A71-8FB6106D1EE5}" type="pres">
      <dgm:prSet presAssocID="{9D9C0E9A-327C-40DB-A9EB-983EC9E0D98F}" presName="vert0" presStyleCnt="0">
        <dgm:presLayoutVars>
          <dgm:dir/>
          <dgm:animOne val="branch"/>
          <dgm:animLvl val="lvl"/>
        </dgm:presLayoutVars>
      </dgm:prSet>
      <dgm:spPr/>
    </dgm:pt>
    <dgm:pt modelId="{F676CC95-B65C-489A-97C1-DD3F5726BB73}" type="pres">
      <dgm:prSet presAssocID="{00D4A4E5-B87F-4FD6-95A8-366532276A02}" presName="thickLine" presStyleLbl="alignNode1" presStyleIdx="0" presStyleCnt="9"/>
      <dgm:spPr/>
    </dgm:pt>
    <dgm:pt modelId="{593D31F7-BE91-4F11-BE88-746F47D7321A}" type="pres">
      <dgm:prSet presAssocID="{00D4A4E5-B87F-4FD6-95A8-366532276A02}" presName="horz1" presStyleCnt="0"/>
      <dgm:spPr/>
    </dgm:pt>
    <dgm:pt modelId="{DBF86662-0E6D-440F-968E-5B5E57FBB264}" type="pres">
      <dgm:prSet presAssocID="{00D4A4E5-B87F-4FD6-95A8-366532276A02}" presName="tx1" presStyleLbl="revTx" presStyleIdx="0" presStyleCnt="9"/>
      <dgm:spPr/>
    </dgm:pt>
    <dgm:pt modelId="{6ED7848D-AF23-4B80-9CFE-5690AC4806C2}" type="pres">
      <dgm:prSet presAssocID="{00D4A4E5-B87F-4FD6-95A8-366532276A02}" presName="vert1" presStyleCnt="0"/>
      <dgm:spPr/>
    </dgm:pt>
    <dgm:pt modelId="{560CC59C-442A-412C-A269-DE36EC58359C}" type="pres">
      <dgm:prSet presAssocID="{96A403E9-6A57-439F-AE3C-ACB1E98D52E5}" presName="thickLine" presStyleLbl="alignNode1" presStyleIdx="1" presStyleCnt="9"/>
      <dgm:spPr/>
    </dgm:pt>
    <dgm:pt modelId="{B2139582-4513-423B-8BEC-BD04C0B08AB3}" type="pres">
      <dgm:prSet presAssocID="{96A403E9-6A57-439F-AE3C-ACB1E98D52E5}" presName="horz1" presStyleCnt="0"/>
      <dgm:spPr/>
    </dgm:pt>
    <dgm:pt modelId="{952F36FE-ACF8-4C1F-B2B4-75F61B83D493}" type="pres">
      <dgm:prSet presAssocID="{96A403E9-6A57-439F-AE3C-ACB1E98D52E5}" presName="tx1" presStyleLbl="revTx" presStyleIdx="1" presStyleCnt="9"/>
      <dgm:spPr/>
    </dgm:pt>
    <dgm:pt modelId="{8C786FEE-7ED7-4432-B1E8-766C61CD9A52}" type="pres">
      <dgm:prSet presAssocID="{96A403E9-6A57-439F-AE3C-ACB1E98D52E5}" presName="vert1" presStyleCnt="0"/>
      <dgm:spPr/>
    </dgm:pt>
    <dgm:pt modelId="{FC02BE45-23EB-4A98-A5F5-B734A857C47B}" type="pres">
      <dgm:prSet presAssocID="{F8C16C8B-1ADB-4771-8C8B-CF50261127D4}" presName="thickLine" presStyleLbl="alignNode1" presStyleIdx="2" presStyleCnt="9"/>
      <dgm:spPr/>
    </dgm:pt>
    <dgm:pt modelId="{EF92412C-5849-4689-B833-B76CE8A73D06}" type="pres">
      <dgm:prSet presAssocID="{F8C16C8B-1ADB-4771-8C8B-CF50261127D4}" presName="horz1" presStyleCnt="0"/>
      <dgm:spPr/>
    </dgm:pt>
    <dgm:pt modelId="{EADF0BFB-207A-4322-9452-3A3B3E03DFB2}" type="pres">
      <dgm:prSet presAssocID="{F8C16C8B-1ADB-4771-8C8B-CF50261127D4}" presName="tx1" presStyleLbl="revTx" presStyleIdx="2" presStyleCnt="9"/>
      <dgm:spPr/>
    </dgm:pt>
    <dgm:pt modelId="{55FECAB1-9818-4840-AD7F-19231E366954}" type="pres">
      <dgm:prSet presAssocID="{F8C16C8B-1ADB-4771-8C8B-CF50261127D4}" presName="vert1" presStyleCnt="0"/>
      <dgm:spPr/>
    </dgm:pt>
    <dgm:pt modelId="{5438480D-9F46-49BF-851E-7C076FDF14B6}" type="pres">
      <dgm:prSet presAssocID="{A795869B-2350-4FBA-A648-488F765ECF25}" presName="thickLine" presStyleLbl="alignNode1" presStyleIdx="3" presStyleCnt="9"/>
      <dgm:spPr/>
    </dgm:pt>
    <dgm:pt modelId="{D72A7A94-DDE9-4D5A-B432-8D7DB7E391E3}" type="pres">
      <dgm:prSet presAssocID="{A795869B-2350-4FBA-A648-488F765ECF25}" presName="horz1" presStyleCnt="0"/>
      <dgm:spPr/>
    </dgm:pt>
    <dgm:pt modelId="{EE571E50-C416-4801-9874-41460A91ACC8}" type="pres">
      <dgm:prSet presAssocID="{A795869B-2350-4FBA-A648-488F765ECF25}" presName="tx1" presStyleLbl="revTx" presStyleIdx="3" presStyleCnt="9"/>
      <dgm:spPr/>
    </dgm:pt>
    <dgm:pt modelId="{4B7619A3-AB5C-44B0-80E7-D4E69C25E654}" type="pres">
      <dgm:prSet presAssocID="{A795869B-2350-4FBA-A648-488F765ECF25}" presName="vert1" presStyleCnt="0"/>
      <dgm:spPr/>
    </dgm:pt>
    <dgm:pt modelId="{129894B7-A238-4BE0-AEE7-E6C1C349E3EA}" type="pres">
      <dgm:prSet presAssocID="{6B892BF3-DDAF-4786-9610-B16D09ACFC77}" presName="thickLine" presStyleLbl="alignNode1" presStyleIdx="4" presStyleCnt="9"/>
      <dgm:spPr/>
    </dgm:pt>
    <dgm:pt modelId="{8362D2A9-C8A2-4EC7-A0EE-D3AB0725CAB9}" type="pres">
      <dgm:prSet presAssocID="{6B892BF3-DDAF-4786-9610-B16D09ACFC77}" presName="horz1" presStyleCnt="0"/>
      <dgm:spPr/>
    </dgm:pt>
    <dgm:pt modelId="{B1479FFC-F61F-4702-A1D8-92EB5FDB4CFB}" type="pres">
      <dgm:prSet presAssocID="{6B892BF3-DDAF-4786-9610-B16D09ACFC77}" presName="tx1" presStyleLbl="revTx" presStyleIdx="4" presStyleCnt="9"/>
      <dgm:spPr/>
    </dgm:pt>
    <dgm:pt modelId="{12081D40-70AB-4FFE-8E18-3CC5FABD3223}" type="pres">
      <dgm:prSet presAssocID="{6B892BF3-DDAF-4786-9610-B16D09ACFC77}" presName="vert1" presStyleCnt="0"/>
      <dgm:spPr/>
    </dgm:pt>
    <dgm:pt modelId="{36F81B3D-FCAA-4A80-A1D4-9257B5A8A1E0}" type="pres">
      <dgm:prSet presAssocID="{239D6F45-1DD9-4E73-8414-D38F851F2DCB}" presName="thickLine" presStyleLbl="alignNode1" presStyleIdx="5" presStyleCnt="9"/>
      <dgm:spPr/>
    </dgm:pt>
    <dgm:pt modelId="{9C557297-4574-44C3-8059-29E4ED9517FB}" type="pres">
      <dgm:prSet presAssocID="{239D6F45-1DD9-4E73-8414-D38F851F2DCB}" presName="horz1" presStyleCnt="0"/>
      <dgm:spPr/>
    </dgm:pt>
    <dgm:pt modelId="{09E5F85F-3E01-4F14-8C46-508BE95176C7}" type="pres">
      <dgm:prSet presAssocID="{239D6F45-1DD9-4E73-8414-D38F851F2DCB}" presName="tx1" presStyleLbl="revTx" presStyleIdx="5" presStyleCnt="9"/>
      <dgm:spPr/>
    </dgm:pt>
    <dgm:pt modelId="{770C4CFE-7B5C-4CBA-8901-BB1654B3CFD0}" type="pres">
      <dgm:prSet presAssocID="{239D6F45-1DD9-4E73-8414-D38F851F2DCB}" presName="vert1" presStyleCnt="0"/>
      <dgm:spPr/>
    </dgm:pt>
    <dgm:pt modelId="{724FAD0B-0E9D-4CB2-A61A-FC4E0913F60A}" type="pres">
      <dgm:prSet presAssocID="{015ADE67-51B0-495C-80D7-A4A6A4491830}" presName="thickLine" presStyleLbl="alignNode1" presStyleIdx="6" presStyleCnt="9"/>
      <dgm:spPr/>
    </dgm:pt>
    <dgm:pt modelId="{2D707D39-D64E-433D-880C-A086E708BA00}" type="pres">
      <dgm:prSet presAssocID="{015ADE67-51B0-495C-80D7-A4A6A4491830}" presName="horz1" presStyleCnt="0"/>
      <dgm:spPr/>
    </dgm:pt>
    <dgm:pt modelId="{05D5BE46-6E1A-41DF-9D9A-63029587232D}" type="pres">
      <dgm:prSet presAssocID="{015ADE67-51B0-495C-80D7-A4A6A4491830}" presName="tx1" presStyleLbl="revTx" presStyleIdx="6" presStyleCnt="9"/>
      <dgm:spPr/>
    </dgm:pt>
    <dgm:pt modelId="{A4A21EA1-CB4D-464B-AE1D-14B6A3CC0BB9}" type="pres">
      <dgm:prSet presAssocID="{015ADE67-51B0-495C-80D7-A4A6A4491830}" presName="vert1" presStyleCnt="0"/>
      <dgm:spPr/>
    </dgm:pt>
    <dgm:pt modelId="{4359B01D-0F34-4431-90DC-2826E0C55781}" type="pres">
      <dgm:prSet presAssocID="{425530C1-5E0D-4DEA-AE98-EF0839FDBBF1}" presName="thickLine" presStyleLbl="alignNode1" presStyleIdx="7" presStyleCnt="9"/>
      <dgm:spPr/>
    </dgm:pt>
    <dgm:pt modelId="{28B13693-DB10-4F24-B6D7-8220314FC89F}" type="pres">
      <dgm:prSet presAssocID="{425530C1-5E0D-4DEA-AE98-EF0839FDBBF1}" presName="horz1" presStyleCnt="0"/>
      <dgm:spPr/>
    </dgm:pt>
    <dgm:pt modelId="{64B3194C-9BFA-4EB1-ADC5-267CAAFCE1BC}" type="pres">
      <dgm:prSet presAssocID="{425530C1-5E0D-4DEA-AE98-EF0839FDBBF1}" presName="tx1" presStyleLbl="revTx" presStyleIdx="7" presStyleCnt="9"/>
      <dgm:spPr/>
    </dgm:pt>
    <dgm:pt modelId="{D0FF2912-1886-46BF-9C2B-780F1C158F07}" type="pres">
      <dgm:prSet presAssocID="{425530C1-5E0D-4DEA-AE98-EF0839FDBBF1}" presName="vert1" presStyleCnt="0"/>
      <dgm:spPr/>
    </dgm:pt>
    <dgm:pt modelId="{1146FDF5-EEC1-4918-9A7E-6728AB6E3F52}" type="pres">
      <dgm:prSet presAssocID="{2A11A640-3558-4C9C-8C9D-3AB933C9F1CA}" presName="thickLine" presStyleLbl="alignNode1" presStyleIdx="8" presStyleCnt="9"/>
      <dgm:spPr/>
    </dgm:pt>
    <dgm:pt modelId="{D4DF3AC8-BB19-4BCA-9572-1AB594D2F19A}" type="pres">
      <dgm:prSet presAssocID="{2A11A640-3558-4C9C-8C9D-3AB933C9F1CA}" presName="horz1" presStyleCnt="0"/>
      <dgm:spPr/>
    </dgm:pt>
    <dgm:pt modelId="{167EDFB9-66E0-41DD-B8A2-F51BEC94C28B}" type="pres">
      <dgm:prSet presAssocID="{2A11A640-3558-4C9C-8C9D-3AB933C9F1CA}" presName="tx1" presStyleLbl="revTx" presStyleIdx="8" presStyleCnt="9"/>
      <dgm:spPr/>
    </dgm:pt>
    <dgm:pt modelId="{78A6A043-8420-4BDC-B44E-3271264EE184}" type="pres">
      <dgm:prSet presAssocID="{2A11A640-3558-4C9C-8C9D-3AB933C9F1CA}" presName="vert1" presStyleCnt="0"/>
      <dgm:spPr/>
    </dgm:pt>
  </dgm:ptLst>
  <dgm:cxnLst>
    <dgm:cxn modelId="{8CB6A700-CE65-462E-803D-303A2B78902E}" srcId="{9D9C0E9A-327C-40DB-A9EB-983EC9E0D98F}" destId="{F8C16C8B-1ADB-4771-8C8B-CF50261127D4}" srcOrd="2" destOrd="0" parTransId="{C3F148C4-6F86-4CB4-899A-BD9336BD3D7C}" sibTransId="{C52BFECD-EE0C-41E7-89C4-E7F38CD41623}"/>
    <dgm:cxn modelId="{D6FC350D-DBCF-4F7B-9C27-66A2C5F3F961}" srcId="{9D9C0E9A-327C-40DB-A9EB-983EC9E0D98F}" destId="{239D6F45-1DD9-4E73-8414-D38F851F2DCB}" srcOrd="5" destOrd="0" parTransId="{3058BCFA-4BE6-4A2C-AEE6-D99504F34E5E}" sibTransId="{25EFB516-5901-4AA8-B9A1-0D6C38F88A22}"/>
    <dgm:cxn modelId="{B86ADA12-3BDD-4D1C-9645-455E91BCEFFC}" srcId="{9D9C0E9A-327C-40DB-A9EB-983EC9E0D98F}" destId="{00D4A4E5-B87F-4FD6-95A8-366532276A02}" srcOrd="0" destOrd="0" parTransId="{353AC31F-7D9C-42BB-9E96-468AF42982B7}" sibTransId="{4DE8CDCF-9E51-4296-8706-7B9B079875C9}"/>
    <dgm:cxn modelId="{DB0C481E-4EC9-4C2F-AE87-E9BADF7704EB}" srcId="{9D9C0E9A-327C-40DB-A9EB-983EC9E0D98F}" destId="{015ADE67-51B0-495C-80D7-A4A6A4491830}" srcOrd="6" destOrd="0" parTransId="{4EC7D662-4153-4FEC-9486-42339AE0A75F}" sibTransId="{A45E1333-6B40-43B0-A1A7-08C985B321ED}"/>
    <dgm:cxn modelId="{7057A130-676A-47D3-871E-F9D0DDB5F69D}" srcId="{9D9C0E9A-327C-40DB-A9EB-983EC9E0D98F}" destId="{6B892BF3-DDAF-4786-9610-B16D09ACFC77}" srcOrd="4" destOrd="0" parTransId="{0AD295E7-E9F3-462D-AB14-F969AA469D0F}" sibTransId="{AB1CB823-C2D8-429E-94D9-CB3DE49D2135}"/>
    <dgm:cxn modelId="{FB34D63E-1288-41B9-A18C-76118E579E1A}" type="presOf" srcId="{9D9C0E9A-327C-40DB-A9EB-983EC9E0D98F}" destId="{983EBE8F-2CFB-4918-8A71-8FB6106D1EE5}" srcOrd="0" destOrd="0" presId="urn:microsoft.com/office/officeart/2008/layout/LinedList"/>
    <dgm:cxn modelId="{19BB5061-0806-4751-9411-15933BC99342}" type="presOf" srcId="{239D6F45-1DD9-4E73-8414-D38F851F2DCB}" destId="{09E5F85F-3E01-4F14-8C46-508BE95176C7}" srcOrd="0" destOrd="0" presId="urn:microsoft.com/office/officeart/2008/layout/LinedList"/>
    <dgm:cxn modelId="{7D006C63-7F68-440F-A01F-97DD7E9E03FC}" srcId="{9D9C0E9A-327C-40DB-A9EB-983EC9E0D98F}" destId="{96A403E9-6A57-439F-AE3C-ACB1E98D52E5}" srcOrd="1" destOrd="0" parTransId="{2FCEE944-5DD4-4E52-B8C3-A5EB7A0EA7EC}" sibTransId="{9C40A9C9-FFFD-4EAB-9C0D-9377601939F7}"/>
    <dgm:cxn modelId="{56BD764A-9D27-4AE7-A6A9-7B76F5DBC508}" srcId="{9D9C0E9A-327C-40DB-A9EB-983EC9E0D98F}" destId="{425530C1-5E0D-4DEA-AE98-EF0839FDBBF1}" srcOrd="7" destOrd="0" parTransId="{B36264DA-E4CE-4812-8B4D-15977C8B4513}" sibTransId="{505BACEE-EBCD-4ADE-A1E3-594B5AAB3E31}"/>
    <dgm:cxn modelId="{B67A1475-4A11-4744-B823-DB228201C0DC}" type="presOf" srcId="{2A11A640-3558-4C9C-8C9D-3AB933C9F1CA}" destId="{167EDFB9-66E0-41DD-B8A2-F51BEC94C28B}" srcOrd="0" destOrd="0" presId="urn:microsoft.com/office/officeart/2008/layout/LinedList"/>
    <dgm:cxn modelId="{D468DA5A-783C-4C8E-B93E-4F3DF99E8F66}" type="presOf" srcId="{00D4A4E5-B87F-4FD6-95A8-366532276A02}" destId="{DBF86662-0E6D-440F-968E-5B5E57FBB264}" srcOrd="0" destOrd="0" presId="urn:microsoft.com/office/officeart/2008/layout/LinedList"/>
    <dgm:cxn modelId="{A7E62881-4D64-4BB1-990F-22940EE9C9C6}" type="presOf" srcId="{96A403E9-6A57-439F-AE3C-ACB1E98D52E5}" destId="{952F36FE-ACF8-4C1F-B2B4-75F61B83D493}" srcOrd="0" destOrd="0" presId="urn:microsoft.com/office/officeart/2008/layout/LinedList"/>
    <dgm:cxn modelId="{4880EF92-A3F3-4156-870D-1B41B842CEE1}" srcId="{9D9C0E9A-327C-40DB-A9EB-983EC9E0D98F}" destId="{2A11A640-3558-4C9C-8C9D-3AB933C9F1CA}" srcOrd="8" destOrd="0" parTransId="{C3B05D61-7489-4F9F-9F37-C784FBE23D99}" sibTransId="{6E25C68D-55A2-4748-9C9B-ABFFACFC3F6A}"/>
    <dgm:cxn modelId="{562AB39A-8F9E-4E7D-9BED-42FF841F94FA}" srcId="{9D9C0E9A-327C-40DB-A9EB-983EC9E0D98F}" destId="{A795869B-2350-4FBA-A648-488F765ECF25}" srcOrd="3" destOrd="0" parTransId="{6862EC3F-ECF4-48B2-BE1A-584644FB1377}" sibTransId="{96D40CA8-40D2-4EB9-AAF8-3EA6CFC21AC1}"/>
    <dgm:cxn modelId="{95B6C9AA-BD85-4F8A-B2B7-A6C3347623B8}" type="presOf" srcId="{015ADE67-51B0-495C-80D7-A4A6A4491830}" destId="{05D5BE46-6E1A-41DF-9D9A-63029587232D}" srcOrd="0" destOrd="0" presId="urn:microsoft.com/office/officeart/2008/layout/LinedList"/>
    <dgm:cxn modelId="{2744DAB6-4873-45CF-A4CF-59D4FA715EF0}" type="presOf" srcId="{F8C16C8B-1ADB-4771-8C8B-CF50261127D4}" destId="{EADF0BFB-207A-4322-9452-3A3B3E03DFB2}" srcOrd="0" destOrd="0" presId="urn:microsoft.com/office/officeart/2008/layout/LinedList"/>
    <dgm:cxn modelId="{DEC1F0BD-D3B3-478F-A9AD-109B064E68A5}" type="presOf" srcId="{6B892BF3-DDAF-4786-9610-B16D09ACFC77}" destId="{B1479FFC-F61F-4702-A1D8-92EB5FDB4CFB}" srcOrd="0" destOrd="0" presId="urn:microsoft.com/office/officeart/2008/layout/LinedList"/>
    <dgm:cxn modelId="{83CAE8C8-9521-4826-949B-D53C075ED9DA}" type="presOf" srcId="{A795869B-2350-4FBA-A648-488F765ECF25}" destId="{EE571E50-C416-4801-9874-41460A91ACC8}" srcOrd="0" destOrd="0" presId="urn:microsoft.com/office/officeart/2008/layout/LinedList"/>
    <dgm:cxn modelId="{03DA95ED-5248-4652-A3F9-6A58B3D7F28E}" type="presOf" srcId="{425530C1-5E0D-4DEA-AE98-EF0839FDBBF1}" destId="{64B3194C-9BFA-4EB1-ADC5-267CAAFCE1BC}" srcOrd="0" destOrd="0" presId="urn:microsoft.com/office/officeart/2008/layout/LinedList"/>
    <dgm:cxn modelId="{D0016722-0CFF-4C26-9FFE-BBD03868285E}" type="presParOf" srcId="{983EBE8F-2CFB-4918-8A71-8FB6106D1EE5}" destId="{F676CC95-B65C-489A-97C1-DD3F5726BB73}" srcOrd="0" destOrd="0" presId="urn:microsoft.com/office/officeart/2008/layout/LinedList"/>
    <dgm:cxn modelId="{A6673C05-A11E-4473-9F21-DF040CF931C6}" type="presParOf" srcId="{983EBE8F-2CFB-4918-8A71-8FB6106D1EE5}" destId="{593D31F7-BE91-4F11-BE88-746F47D7321A}" srcOrd="1" destOrd="0" presId="urn:microsoft.com/office/officeart/2008/layout/LinedList"/>
    <dgm:cxn modelId="{404DD807-8B76-475B-87E4-36ABEFBCF407}" type="presParOf" srcId="{593D31F7-BE91-4F11-BE88-746F47D7321A}" destId="{DBF86662-0E6D-440F-968E-5B5E57FBB264}" srcOrd="0" destOrd="0" presId="urn:microsoft.com/office/officeart/2008/layout/LinedList"/>
    <dgm:cxn modelId="{CB1338F6-C14E-43D7-BA69-D7478D3098A7}" type="presParOf" srcId="{593D31F7-BE91-4F11-BE88-746F47D7321A}" destId="{6ED7848D-AF23-4B80-9CFE-5690AC4806C2}" srcOrd="1" destOrd="0" presId="urn:microsoft.com/office/officeart/2008/layout/LinedList"/>
    <dgm:cxn modelId="{1760B71D-CA04-4A2D-ABF8-3837A0406659}" type="presParOf" srcId="{983EBE8F-2CFB-4918-8A71-8FB6106D1EE5}" destId="{560CC59C-442A-412C-A269-DE36EC58359C}" srcOrd="2" destOrd="0" presId="urn:microsoft.com/office/officeart/2008/layout/LinedList"/>
    <dgm:cxn modelId="{C27BB8BA-64D7-4FAC-970F-FED31A337DC3}" type="presParOf" srcId="{983EBE8F-2CFB-4918-8A71-8FB6106D1EE5}" destId="{B2139582-4513-423B-8BEC-BD04C0B08AB3}" srcOrd="3" destOrd="0" presId="urn:microsoft.com/office/officeart/2008/layout/LinedList"/>
    <dgm:cxn modelId="{176EF6B1-F6BE-4C52-B650-31B7E1DA8F8C}" type="presParOf" srcId="{B2139582-4513-423B-8BEC-BD04C0B08AB3}" destId="{952F36FE-ACF8-4C1F-B2B4-75F61B83D493}" srcOrd="0" destOrd="0" presId="urn:microsoft.com/office/officeart/2008/layout/LinedList"/>
    <dgm:cxn modelId="{0F965E62-3D81-4BA5-9A64-75AA2446C837}" type="presParOf" srcId="{B2139582-4513-423B-8BEC-BD04C0B08AB3}" destId="{8C786FEE-7ED7-4432-B1E8-766C61CD9A52}" srcOrd="1" destOrd="0" presId="urn:microsoft.com/office/officeart/2008/layout/LinedList"/>
    <dgm:cxn modelId="{FF9BF2F2-11DD-49EA-8356-3F4B2F1758FA}" type="presParOf" srcId="{983EBE8F-2CFB-4918-8A71-8FB6106D1EE5}" destId="{FC02BE45-23EB-4A98-A5F5-B734A857C47B}" srcOrd="4" destOrd="0" presId="urn:microsoft.com/office/officeart/2008/layout/LinedList"/>
    <dgm:cxn modelId="{94EB5AD2-128D-4E40-B791-CB096E48AC85}" type="presParOf" srcId="{983EBE8F-2CFB-4918-8A71-8FB6106D1EE5}" destId="{EF92412C-5849-4689-B833-B76CE8A73D06}" srcOrd="5" destOrd="0" presId="urn:microsoft.com/office/officeart/2008/layout/LinedList"/>
    <dgm:cxn modelId="{0449B2A4-04CD-4937-A9E4-68526CA2BC62}" type="presParOf" srcId="{EF92412C-5849-4689-B833-B76CE8A73D06}" destId="{EADF0BFB-207A-4322-9452-3A3B3E03DFB2}" srcOrd="0" destOrd="0" presId="urn:microsoft.com/office/officeart/2008/layout/LinedList"/>
    <dgm:cxn modelId="{D8ECB4C7-E4D3-435F-A128-D1ECE0663525}" type="presParOf" srcId="{EF92412C-5849-4689-B833-B76CE8A73D06}" destId="{55FECAB1-9818-4840-AD7F-19231E366954}" srcOrd="1" destOrd="0" presId="urn:microsoft.com/office/officeart/2008/layout/LinedList"/>
    <dgm:cxn modelId="{95655AEE-22EC-41E0-97EC-D2EE385550CC}" type="presParOf" srcId="{983EBE8F-2CFB-4918-8A71-8FB6106D1EE5}" destId="{5438480D-9F46-49BF-851E-7C076FDF14B6}" srcOrd="6" destOrd="0" presId="urn:microsoft.com/office/officeart/2008/layout/LinedList"/>
    <dgm:cxn modelId="{BA51B5C0-C764-4622-A765-3354AC596E4C}" type="presParOf" srcId="{983EBE8F-2CFB-4918-8A71-8FB6106D1EE5}" destId="{D72A7A94-DDE9-4D5A-B432-8D7DB7E391E3}" srcOrd="7" destOrd="0" presId="urn:microsoft.com/office/officeart/2008/layout/LinedList"/>
    <dgm:cxn modelId="{E6FE0F60-CA01-45BB-A9DA-0DD2460C2991}" type="presParOf" srcId="{D72A7A94-DDE9-4D5A-B432-8D7DB7E391E3}" destId="{EE571E50-C416-4801-9874-41460A91ACC8}" srcOrd="0" destOrd="0" presId="urn:microsoft.com/office/officeart/2008/layout/LinedList"/>
    <dgm:cxn modelId="{C58F7FE4-04E3-4AE5-9AB0-759CF47098C8}" type="presParOf" srcId="{D72A7A94-DDE9-4D5A-B432-8D7DB7E391E3}" destId="{4B7619A3-AB5C-44B0-80E7-D4E69C25E654}" srcOrd="1" destOrd="0" presId="urn:microsoft.com/office/officeart/2008/layout/LinedList"/>
    <dgm:cxn modelId="{D69295CA-70F6-4D04-AA9D-E98100C267D6}" type="presParOf" srcId="{983EBE8F-2CFB-4918-8A71-8FB6106D1EE5}" destId="{129894B7-A238-4BE0-AEE7-E6C1C349E3EA}" srcOrd="8" destOrd="0" presId="urn:microsoft.com/office/officeart/2008/layout/LinedList"/>
    <dgm:cxn modelId="{CFE099D5-EA18-4557-B257-75795248A298}" type="presParOf" srcId="{983EBE8F-2CFB-4918-8A71-8FB6106D1EE5}" destId="{8362D2A9-C8A2-4EC7-A0EE-D3AB0725CAB9}" srcOrd="9" destOrd="0" presId="urn:microsoft.com/office/officeart/2008/layout/LinedList"/>
    <dgm:cxn modelId="{D326672A-3929-4DAE-9040-B3B43D2FEE82}" type="presParOf" srcId="{8362D2A9-C8A2-4EC7-A0EE-D3AB0725CAB9}" destId="{B1479FFC-F61F-4702-A1D8-92EB5FDB4CFB}" srcOrd="0" destOrd="0" presId="urn:microsoft.com/office/officeart/2008/layout/LinedList"/>
    <dgm:cxn modelId="{94F90B66-D013-49EC-A7DC-39158903FEBB}" type="presParOf" srcId="{8362D2A9-C8A2-4EC7-A0EE-D3AB0725CAB9}" destId="{12081D40-70AB-4FFE-8E18-3CC5FABD3223}" srcOrd="1" destOrd="0" presId="urn:microsoft.com/office/officeart/2008/layout/LinedList"/>
    <dgm:cxn modelId="{42113E3C-4965-47ED-B089-E4D319A8B0CB}" type="presParOf" srcId="{983EBE8F-2CFB-4918-8A71-8FB6106D1EE5}" destId="{36F81B3D-FCAA-4A80-A1D4-9257B5A8A1E0}" srcOrd="10" destOrd="0" presId="urn:microsoft.com/office/officeart/2008/layout/LinedList"/>
    <dgm:cxn modelId="{080058FF-3D36-4A39-B5C6-11707F6A0B5C}" type="presParOf" srcId="{983EBE8F-2CFB-4918-8A71-8FB6106D1EE5}" destId="{9C557297-4574-44C3-8059-29E4ED9517FB}" srcOrd="11" destOrd="0" presId="urn:microsoft.com/office/officeart/2008/layout/LinedList"/>
    <dgm:cxn modelId="{4EA2DEC3-541C-4D98-9003-E8BA9EA0886C}" type="presParOf" srcId="{9C557297-4574-44C3-8059-29E4ED9517FB}" destId="{09E5F85F-3E01-4F14-8C46-508BE95176C7}" srcOrd="0" destOrd="0" presId="urn:microsoft.com/office/officeart/2008/layout/LinedList"/>
    <dgm:cxn modelId="{2D3E051E-54AD-4C19-87AD-1C9AA8C524B0}" type="presParOf" srcId="{9C557297-4574-44C3-8059-29E4ED9517FB}" destId="{770C4CFE-7B5C-4CBA-8901-BB1654B3CFD0}" srcOrd="1" destOrd="0" presId="urn:microsoft.com/office/officeart/2008/layout/LinedList"/>
    <dgm:cxn modelId="{F6F71DDD-177D-43CA-937B-712084D19605}" type="presParOf" srcId="{983EBE8F-2CFB-4918-8A71-8FB6106D1EE5}" destId="{724FAD0B-0E9D-4CB2-A61A-FC4E0913F60A}" srcOrd="12" destOrd="0" presId="urn:microsoft.com/office/officeart/2008/layout/LinedList"/>
    <dgm:cxn modelId="{708917F8-0532-4916-9875-AA2B9D6B41C6}" type="presParOf" srcId="{983EBE8F-2CFB-4918-8A71-8FB6106D1EE5}" destId="{2D707D39-D64E-433D-880C-A086E708BA00}" srcOrd="13" destOrd="0" presId="urn:microsoft.com/office/officeart/2008/layout/LinedList"/>
    <dgm:cxn modelId="{65F9AB30-9160-4CA4-B0D1-9CF96325F932}" type="presParOf" srcId="{2D707D39-D64E-433D-880C-A086E708BA00}" destId="{05D5BE46-6E1A-41DF-9D9A-63029587232D}" srcOrd="0" destOrd="0" presId="urn:microsoft.com/office/officeart/2008/layout/LinedList"/>
    <dgm:cxn modelId="{D2559400-B197-470C-94D6-61FA7DF3505A}" type="presParOf" srcId="{2D707D39-D64E-433D-880C-A086E708BA00}" destId="{A4A21EA1-CB4D-464B-AE1D-14B6A3CC0BB9}" srcOrd="1" destOrd="0" presId="urn:microsoft.com/office/officeart/2008/layout/LinedList"/>
    <dgm:cxn modelId="{773C8209-B29A-4DD8-AE97-B43695FF1EBC}" type="presParOf" srcId="{983EBE8F-2CFB-4918-8A71-8FB6106D1EE5}" destId="{4359B01D-0F34-4431-90DC-2826E0C55781}" srcOrd="14" destOrd="0" presId="urn:microsoft.com/office/officeart/2008/layout/LinedList"/>
    <dgm:cxn modelId="{D9EBB8C1-F63B-46D3-ADE3-0A0988CFA0A9}" type="presParOf" srcId="{983EBE8F-2CFB-4918-8A71-8FB6106D1EE5}" destId="{28B13693-DB10-4F24-B6D7-8220314FC89F}" srcOrd="15" destOrd="0" presId="urn:microsoft.com/office/officeart/2008/layout/LinedList"/>
    <dgm:cxn modelId="{B4231B34-BCC5-4113-963D-D001A7422770}" type="presParOf" srcId="{28B13693-DB10-4F24-B6D7-8220314FC89F}" destId="{64B3194C-9BFA-4EB1-ADC5-267CAAFCE1BC}" srcOrd="0" destOrd="0" presId="urn:microsoft.com/office/officeart/2008/layout/LinedList"/>
    <dgm:cxn modelId="{6342D4D1-0A06-4D59-AEE7-D541EEA865E6}" type="presParOf" srcId="{28B13693-DB10-4F24-B6D7-8220314FC89F}" destId="{D0FF2912-1886-46BF-9C2B-780F1C158F07}" srcOrd="1" destOrd="0" presId="urn:microsoft.com/office/officeart/2008/layout/LinedList"/>
    <dgm:cxn modelId="{58812604-F066-40FE-9066-D52CF2948C95}" type="presParOf" srcId="{983EBE8F-2CFB-4918-8A71-8FB6106D1EE5}" destId="{1146FDF5-EEC1-4918-9A7E-6728AB6E3F52}" srcOrd="16" destOrd="0" presId="urn:microsoft.com/office/officeart/2008/layout/LinedList"/>
    <dgm:cxn modelId="{FC79DC2A-F175-4F1C-AFA8-9CC04B568719}" type="presParOf" srcId="{983EBE8F-2CFB-4918-8A71-8FB6106D1EE5}" destId="{D4DF3AC8-BB19-4BCA-9572-1AB594D2F19A}" srcOrd="17" destOrd="0" presId="urn:microsoft.com/office/officeart/2008/layout/LinedList"/>
    <dgm:cxn modelId="{7D5CBEB2-B499-47B3-B0BD-A4F943B3BEF7}" type="presParOf" srcId="{D4DF3AC8-BB19-4BCA-9572-1AB594D2F19A}" destId="{167EDFB9-66E0-41DD-B8A2-F51BEC94C28B}" srcOrd="0" destOrd="0" presId="urn:microsoft.com/office/officeart/2008/layout/LinedList"/>
    <dgm:cxn modelId="{965E0659-82F2-4F39-B845-1B2DC9EE55DC}" type="presParOf" srcId="{D4DF3AC8-BB19-4BCA-9572-1AB594D2F19A}" destId="{78A6A043-8420-4BDC-B44E-3271264EE18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6CC95-B65C-489A-97C1-DD3F5726BB73}">
      <dsp:nvSpPr>
        <dsp:cNvPr id="0" name=""/>
        <dsp:cNvSpPr/>
      </dsp:nvSpPr>
      <dsp:spPr>
        <a:xfrm>
          <a:off x="0" y="55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DBF86662-0E6D-440F-968E-5B5E57FBB264}">
      <dsp:nvSpPr>
        <dsp:cNvPr id="0" name=""/>
        <dsp:cNvSpPr/>
      </dsp:nvSpPr>
      <dsp:spPr>
        <a:xfrm>
          <a:off x="0" y="55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noProof="0" dirty="0">
              <a:hlinkClick xmlns:r="http://schemas.openxmlformats.org/officeDocument/2006/relationships" r:id="" action="ppaction://hlinksldjump"/>
            </a:rPr>
            <a:t>Imagem</a:t>
          </a:r>
          <a:r>
            <a:rPr lang="en-US" sz="1600" b="1" kern="1200" dirty="0">
              <a:hlinkClick xmlns:r="http://schemas.openxmlformats.org/officeDocument/2006/relationships" r:id="" action="ppaction://hlinksldjump"/>
            </a:rPr>
            <a:t> de </a:t>
          </a:r>
          <a:r>
            <a:rPr lang="pt-BR" sz="1600" b="1" kern="1200" noProof="0" dirty="0">
              <a:hlinkClick xmlns:r="http://schemas.openxmlformats.org/officeDocument/2006/relationships" r:id="" action="ppaction://hlinksldjump"/>
            </a:rPr>
            <a:t>abertura</a:t>
          </a:r>
          <a:endParaRPr lang="pt-BR" sz="1600" b="1" kern="1200" noProof="0" dirty="0"/>
        </a:p>
      </dsp:txBody>
      <dsp:txXfrm>
        <a:off x="0" y="555"/>
        <a:ext cx="10664949" cy="505428"/>
      </dsp:txXfrm>
    </dsp:sp>
    <dsp:sp modelId="{560CC59C-442A-412C-A269-DE36EC58359C}">
      <dsp:nvSpPr>
        <dsp:cNvPr id="0" name=""/>
        <dsp:cNvSpPr/>
      </dsp:nvSpPr>
      <dsp:spPr>
        <a:xfrm>
          <a:off x="0" y="50598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952F36FE-ACF8-4C1F-B2B4-75F61B83D493}">
      <dsp:nvSpPr>
        <dsp:cNvPr id="0" name=""/>
        <dsp:cNvSpPr/>
      </dsp:nvSpPr>
      <dsp:spPr>
        <a:xfrm>
          <a:off x="0" y="50598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 popular</a:t>
          </a:r>
          <a:endParaRPr lang="en-US" sz="1600" kern="1200" dirty="0"/>
        </a:p>
      </dsp:txBody>
      <dsp:txXfrm>
        <a:off x="0" y="505983"/>
        <a:ext cx="10664949" cy="505428"/>
      </dsp:txXfrm>
    </dsp:sp>
    <dsp:sp modelId="{FC02BE45-23EB-4A98-A5F5-B734A857C47B}">
      <dsp:nvSpPr>
        <dsp:cNvPr id="0" name=""/>
        <dsp:cNvSpPr/>
      </dsp:nvSpPr>
      <dsp:spPr>
        <a:xfrm>
          <a:off x="0" y="101141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ADF0BFB-207A-4322-9452-3A3B3E03DFB2}">
      <dsp:nvSpPr>
        <dsp:cNvPr id="0" name=""/>
        <dsp:cNvSpPr/>
      </dsp:nvSpPr>
      <dsp:spPr>
        <a:xfrm>
          <a:off x="0" y="101141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Conto popular e cordel</a:t>
          </a:r>
          <a:endParaRPr lang="en-US" sz="1600" i="1" kern="1200" dirty="0"/>
        </a:p>
      </dsp:txBody>
      <dsp:txXfrm>
        <a:off x="0" y="1011412"/>
        <a:ext cx="10664949" cy="505428"/>
      </dsp:txXfrm>
    </dsp:sp>
    <dsp:sp modelId="{5438480D-9F46-49BF-851E-7C076FDF14B6}">
      <dsp:nvSpPr>
        <dsp:cNvPr id="0" name=""/>
        <dsp:cNvSpPr/>
      </dsp:nvSpPr>
      <dsp:spPr>
        <a:xfrm>
          <a:off x="0" y="1516840"/>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EE571E50-C416-4801-9874-41460A91ACC8}">
      <dsp:nvSpPr>
        <dsp:cNvPr id="0" name=""/>
        <dsp:cNvSpPr/>
      </dsp:nvSpPr>
      <dsp:spPr>
        <a:xfrm>
          <a:off x="0" y="1516840"/>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Determinantes do substantivo: artigo, numeral e pronome</a:t>
          </a:r>
          <a:endParaRPr lang="en-US" sz="1600" kern="1200" dirty="0"/>
        </a:p>
      </dsp:txBody>
      <dsp:txXfrm>
        <a:off x="0" y="1516840"/>
        <a:ext cx="10664949" cy="505428"/>
      </dsp:txXfrm>
    </dsp:sp>
    <dsp:sp modelId="{129894B7-A238-4BE0-AEE7-E6C1C349E3EA}">
      <dsp:nvSpPr>
        <dsp:cNvPr id="0" name=""/>
        <dsp:cNvSpPr/>
      </dsp:nvSpPr>
      <dsp:spPr>
        <a:xfrm>
          <a:off x="0" y="2022268"/>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B1479FFC-F61F-4702-A1D8-92EB5FDB4CFB}">
      <dsp:nvSpPr>
        <dsp:cNvPr id="0" name=""/>
        <dsp:cNvSpPr/>
      </dsp:nvSpPr>
      <dsp:spPr>
        <a:xfrm>
          <a:off x="0" y="2022268"/>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dos sentidos </a:t>
          </a:r>
          <a:r>
            <a:rPr lang="pt-BR" sz="1600" kern="1200" dirty="0">
              <a:hlinkClick xmlns:r="http://schemas.openxmlformats.org/officeDocument/2006/relationships" r:id="" action="ppaction://hlinksldjump"/>
            </a:rPr>
            <a:t>– Variação geográfica ou regional</a:t>
          </a:r>
          <a:endParaRPr lang="en-US" sz="1600" kern="1200" dirty="0"/>
        </a:p>
      </dsp:txBody>
      <dsp:txXfrm>
        <a:off x="0" y="2022268"/>
        <a:ext cx="10664949" cy="505428"/>
      </dsp:txXfrm>
    </dsp:sp>
    <dsp:sp modelId="{36F81B3D-FCAA-4A80-A1D4-9257B5A8A1E0}">
      <dsp:nvSpPr>
        <dsp:cNvPr id="0" name=""/>
        <dsp:cNvSpPr/>
      </dsp:nvSpPr>
      <dsp:spPr>
        <a:xfrm>
          <a:off x="0" y="2527697"/>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9E5F85F-3E01-4F14-8C46-508BE95176C7}">
      <dsp:nvSpPr>
        <dsp:cNvPr id="0" name=""/>
        <dsp:cNvSpPr/>
      </dsp:nvSpPr>
      <dsp:spPr>
        <a:xfrm>
          <a:off x="0" y="2527697"/>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do texto </a:t>
          </a:r>
          <a:r>
            <a:rPr lang="pt-BR" sz="1600" kern="1200" dirty="0">
              <a:hlinkClick xmlns:r="http://schemas.openxmlformats.org/officeDocument/2006/relationships" r:id="" action="ppaction://hlinksldjump"/>
            </a:rPr>
            <a:t>– Cordel</a:t>
          </a:r>
          <a:endParaRPr lang="en-US" sz="1600" kern="1200" dirty="0"/>
        </a:p>
      </dsp:txBody>
      <dsp:txXfrm>
        <a:off x="0" y="2527697"/>
        <a:ext cx="10664949" cy="505428"/>
      </dsp:txXfrm>
    </dsp:sp>
    <dsp:sp modelId="{724FAD0B-0E9D-4CB2-A61A-FC4E0913F60A}">
      <dsp:nvSpPr>
        <dsp:cNvPr id="0" name=""/>
        <dsp:cNvSpPr/>
      </dsp:nvSpPr>
      <dsp:spPr>
        <a:xfrm>
          <a:off x="0" y="3033125"/>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05D5BE46-6E1A-41DF-9D9A-63029587232D}">
      <dsp:nvSpPr>
        <dsp:cNvPr id="0" name=""/>
        <dsp:cNvSpPr/>
      </dsp:nvSpPr>
      <dsp:spPr>
        <a:xfrm>
          <a:off x="0" y="3033125"/>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da língua </a:t>
          </a:r>
          <a:r>
            <a:rPr lang="pt-BR" sz="1600" kern="1200" dirty="0">
              <a:hlinkClick xmlns:r="http://schemas.openxmlformats.org/officeDocument/2006/relationships" r:id="" action="ppaction://hlinksldjump"/>
            </a:rPr>
            <a:t>– Concordância nominal</a:t>
          </a:r>
          <a:endParaRPr lang="en-US" sz="1600" kern="1200" dirty="0"/>
        </a:p>
      </dsp:txBody>
      <dsp:txXfrm>
        <a:off x="0" y="3033125"/>
        <a:ext cx="10664949" cy="505428"/>
      </dsp:txXfrm>
    </dsp:sp>
    <dsp:sp modelId="{4359B01D-0F34-4431-90DC-2826E0C55781}">
      <dsp:nvSpPr>
        <dsp:cNvPr id="0" name=""/>
        <dsp:cNvSpPr/>
      </dsp:nvSpPr>
      <dsp:spPr>
        <a:xfrm>
          <a:off x="0" y="3538553"/>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64B3194C-9BFA-4EB1-ADC5-267CAAFCE1BC}">
      <dsp:nvSpPr>
        <dsp:cNvPr id="0" name=""/>
        <dsp:cNvSpPr/>
      </dsp:nvSpPr>
      <dsp:spPr>
        <a:xfrm>
          <a:off x="0" y="3538553"/>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Estudo de escrita e oralidade </a:t>
          </a:r>
          <a:r>
            <a:rPr lang="pt-BR" sz="1600" kern="1200" dirty="0">
              <a:hlinkClick xmlns:r="http://schemas.openxmlformats.org/officeDocument/2006/relationships" r:id="" action="ppaction://hlinksldjump"/>
            </a:rPr>
            <a:t>– Substantivos com terminações -</a:t>
          </a:r>
          <a:r>
            <a:rPr lang="pt-BR" sz="1600" i="1" kern="1200" dirty="0">
              <a:hlinkClick xmlns:r="http://schemas.openxmlformats.org/officeDocument/2006/relationships" r:id="" action="ppaction://hlinksldjump"/>
            </a:rPr>
            <a:t>são</a:t>
          </a:r>
          <a:r>
            <a:rPr lang="pt-BR" sz="1600" kern="1200" dirty="0">
              <a:hlinkClick xmlns:r="http://schemas.openxmlformats.org/officeDocument/2006/relationships" r:id="" action="ppaction://hlinksldjump"/>
            </a:rPr>
            <a:t> e -</a:t>
          </a:r>
          <a:r>
            <a:rPr lang="pt-BR" sz="1600" i="1" kern="1200" dirty="0" err="1">
              <a:hlinkClick xmlns:r="http://schemas.openxmlformats.org/officeDocument/2006/relationships" r:id="" action="ppaction://hlinksldjump"/>
            </a:rPr>
            <a:t>ção</a:t>
          </a:r>
          <a:endParaRPr lang="en-US" sz="1600" i="1" kern="1200" dirty="0"/>
        </a:p>
      </dsp:txBody>
      <dsp:txXfrm>
        <a:off x="0" y="3538553"/>
        <a:ext cx="10664949" cy="505428"/>
      </dsp:txXfrm>
    </dsp:sp>
    <dsp:sp modelId="{1146FDF5-EEC1-4918-9A7E-6728AB6E3F52}">
      <dsp:nvSpPr>
        <dsp:cNvPr id="0" name=""/>
        <dsp:cNvSpPr/>
      </dsp:nvSpPr>
      <dsp:spPr>
        <a:xfrm>
          <a:off x="0" y="4043982"/>
          <a:ext cx="10664949" cy="0"/>
        </a:xfrm>
        <a:prstGeom prst="line">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w="6350" cap="flat" cmpd="sng" algn="in">
          <a:solidFill>
            <a:schemeClr val="accent4">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67EDFB9-66E0-41DD-B8A2-F51BEC94C28B}">
      <dsp:nvSpPr>
        <dsp:cNvPr id="0" name=""/>
        <dsp:cNvSpPr/>
      </dsp:nvSpPr>
      <dsp:spPr>
        <a:xfrm>
          <a:off x="0" y="4043982"/>
          <a:ext cx="10664949" cy="5054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pt-BR" sz="1600" b="1" kern="1200" dirty="0">
              <a:hlinkClick xmlns:r="http://schemas.openxmlformats.org/officeDocument/2006/relationships" r:id="" action="ppaction://hlinksldjump"/>
            </a:rPr>
            <a:t>Outras linguagens </a:t>
          </a:r>
          <a:r>
            <a:rPr lang="pt-BR" sz="1600" kern="1200" dirty="0">
              <a:hlinkClick xmlns:r="http://schemas.openxmlformats.org/officeDocument/2006/relationships" r:id="" action="ppaction://hlinksldjump"/>
            </a:rPr>
            <a:t>– Arte e diversidade cultural</a:t>
          </a:r>
          <a:endParaRPr lang="en-US" sz="1600" kern="1200" dirty="0"/>
        </a:p>
      </dsp:txBody>
      <dsp:txXfrm>
        <a:off x="0" y="4043982"/>
        <a:ext cx="10664949" cy="50542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ADA6D2A1-31A4-8152-6143-C7FD8DA38BF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a:extLst>
              <a:ext uri="{FF2B5EF4-FFF2-40B4-BE49-F238E27FC236}">
                <a16:creationId xmlns:a16="http://schemas.microsoft.com/office/drawing/2014/main" id="{544BF0C9-9A36-AF2B-A000-F5187686E4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3F2120-3C9C-470A-A67A-0674E4A11E52}" type="datetimeFigureOut">
              <a:rPr lang="pt-BR" smtClean="0"/>
              <a:t>02/06/2023</a:t>
            </a:fld>
            <a:endParaRPr lang="pt-BR"/>
          </a:p>
        </p:txBody>
      </p:sp>
      <p:sp>
        <p:nvSpPr>
          <p:cNvPr id="4" name="Espaço Reservado para Rodapé 3">
            <a:extLst>
              <a:ext uri="{FF2B5EF4-FFF2-40B4-BE49-F238E27FC236}">
                <a16:creationId xmlns:a16="http://schemas.microsoft.com/office/drawing/2014/main" id="{8D2F7626-5BA9-033F-1F03-E2FA6107022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B226E861-80EB-CADA-3780-0947104A52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3E2611C-E948-4686-AD45-82F0DE5457F8}" type="slidenum">
              <a:rPr lang="pt-BR" smtClean="0"/>
              <a:t>‹nº›</a:t>
            </a:fld>
            <a:endParaRPr lang="pt-BR"/>
          </a:p>
        </p:txBody>
      </p:sp>
    </p:spTree>
    <p:extLst>
      <p:ext uri="{BB962C8B-B14F-4D97-AF65-F5344CB8AC3E}">
        <p14:creationId xmlns:p14="http://schemas.microsoft.com/office/powerpoint/2010/main" val="107237299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B2C8AF-1B4F-4BA4-9AAE-852FE3AFC137}" type="datetimeFigureOut">
              <a:rPr lang="pt-BR" smtClean="0"/>
              <a:t>02/06/2023</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0BE22E-B3E6-4F78-BFF6-4DB3390A9229}" type="slidenum">
              <a:rPr lang="pt-BR" smtClean="0"/>
              <a:t>‹nº›</a:t>
            </a:fld>
            <a:endParaRPr lang="pt-BR"/>
          </a:p>
        </p:txBody>
      </p:sp>
    </p:spTree>
    <p:extLst>
      <p:ext uri="{BB962C8B-B14F-4D97-AF65-F5344CB8AC3E}">
        <p14:creationId xmlns:p14="http://schemas.microsoft.com/office/powerpoint/2010/main" val="354183239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BR"/>
              <a:t>Clique para editar o título Mestre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F74642C-327C-40A9-818B-4E2B46C7157D}" type="datetime1">
              <a:rPr lang="en-US" smtClean="0"/>
              <a:t>6/2/2023</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pt-BR"/>
              <a:t>LÍNGUA PORTUGUESA | 6º ANO</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07CE569E-9B7C-4CB9-AB80-C0841F922CFF}" type="slidenum">
              <a:rPr lang="en-US" smtClean="0"/>
              <a:pPr/>
              <a:t>‹nº›</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28977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B3C82BC3-D5E1-4626-8677-336B0E01199F}"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810634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CEC8E5A2-3126-44F8-9C56-6EDD153A0FD7}"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667809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CDBD303-F70B-4E0D-A145-0F5ECE46376A}" type="datetime1">
              <a:rPr lang="en-US" smtClean="0"/>
              <a:t>6/2/2023</a:t>
            </a:fld>
            <a:endParaRPr lang="en-US"/>
          </a:p>
        </p:txBody>
      </p:sp>
      <p:sp>
        <p:nvSpPr>
          <p:cNvPr id="5" name="Footer Placeholder 4"/>
          <p:cNvSpPr>
            <a:spLocks noGrp="1"/>
          </p:cNvSpPr>
          <p:nvPr>
            <p:ph type="ftr" sz="quarter" idx="11"/>
          </p:nvPr>
        </p:nvSpPr>
        <p:spPr/>
        <p:txBody>
          <a:bodyPr/>
          <a:lstStyle/>
          <a:p>
            <a:r>
              <a:rPr lang="pt-BR"/>
              <a:t>LÍNGUA PORTUGUESA | 6º ANO</a:t>
            </a:r>
            <a:endParaRPr lang="en-US" dirty="0"/>
          </a:p>
        </p:txBody>
      </p:sp>
      <p:sp>
        <p:nvSpPr>
          <p:cNvPr id="6" name="Slide Number Placeholder 5"/>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227910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85AE79C8-ADBA-4624-94CF-074D3D6995C9}" type="datetime1">
              <a:rPr lang="en-US" smtClean="0"/>
              <a:t>6/2/2023</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pt-BR"/>
              <a:t>LÍNGUA PORTUGUESA | 6º ANO</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07CE569E-9B7C-4CB9-AB80-C0841F922CFF}" type="slidenum">
              <a:rPr lang="en-US" smtClean="0"/>
              <a:pPr/>
              <a:t>‹nº›</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271493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1ABF08C-916D-4001-9F15-3C2A61570199}" type="datetime1">
              <a:rPr lang="en-US" smtClean="0"/>
              <a:t>6/2/2023</a:t>
            </a:fld>
            <a:endParaRPr lang="en-US"/>
          </a:p>
        </p:txBody>
      </p:sp>
      <p:sp>
        <p:nvSpPr>
          <p:cNvPr id="6" name="Footer Placeholder 5"/>
          <p:cNvSpPr>
            <a:spLocks noGrp="1"/>
          </p:cNvSpPr>
          <p:nvPr>
            <p:ph type="ftr" sz="quarter" idx="11"/>
          </p:nvPr>
        </p:nvSpPr>
        <p:spPr/>
        <p:txBody>
          <a:bodyPr/>
          <a:lstStyle/>
          <a:p>
            <a:r>
              <a:rPr lang="pt-BR"/>
              <a:t>LÍNGUA PORTUGUESA | 6º ANO</a:t>
            </a:r>
            <a:endParaRPr lang="en-US" dirty="0"/>
          </a:p>
        </p:txBody>
      </p:sp>
      <p:sp>
        <p:nvSpPr>
          <p:cNvPr id="7" name="Slide Number Placeholder 6"/>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88983566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257300"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6633864" y="2909102"/>
            <a:ext cx="4800600" cy="299639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B767435-C718-40F9-ADFE-5B3B3923B0AD}" type="datetime1">
              <a:rPr lang="en-US" smtClean="0"/>
              <a:t>6/2/2023</a:t>
            </a:fld>
            <a:endParaRPr lang="en-US"/>
          </a:p>
        </p:txBody>
      </p:sp>
      <p:sp>
        <p:nvSpPr>
          <p:cNvPr id="8" name="Footer Placeholder 7"/>
          <p:cNvSpPr>
            <a:spLocks noGrp="1"/>
          </p:cNvSpPr>
          <p:nvPr>
            <p:ph type="ftr" sz="quarter" idx="11"/>
          </p:nvPr>
        </p:nvSpPr>
        <p:spPr/>
        <p:txBody>
          <a:bodyPr/>
          <a:lstStyle/>
          <a:p>
            <a:r>
              <a:rPr lang="pt-BR"/>
              <a:t>LÍNGUA PORTUGUESA | 6º ANO</a:t>
            </a:r>
            <a:endParaRPr lang="en-US" dirty="0"/>
          </a:p>
        </p:txBody>
      </p:sp>
      <p:sp>
        <p:nvSpPr>
          <p:cNvPr id="9" name="Slide Number Placeholder 8"/>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27329418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E75865A9-B9D4-4181-BA9B-1475B9191F56}" type="datetime1">
              <a:rPr lang="en-US" smtClean="0"/>
              <a:t>6/2/2023</a:t>
            </a:fld>
            <a:endParaRPr lang="en-US"/>
          </a:p>
        </p:txBody>
      </p:sp>
      <p:sp>
        <p:nvSpPr>
          <p:cNvPr id="4" name="Footer Placeholder 3"/>
          <p:cNvSpPr>
            <a:spLocks noGrp="1"/>
          </p:cNvSpPr>
          <p:nvPr>
            <p:ph type="ftr" sz="quarter" idx="11"/>
          </p:nvPr>
        </p:nvSpPr>
        <p:spPr/>
        <p:txBody>
          <a:bodyPr/>
          <a:lstStyle/>
          <a:p>
            <a:r>
              <a:rPr lang="pt-BR"/>
              <a:t>LÍNGUA PORTUGUESA | 6º ANO</a:t>
            </a:r>
            <a:endParaRPr lang="en-US" dirty="0"/>
          </a:p>
        </p:txBody>
      </p:sp>
      <p:sp>
        <p:nvSpPr>
          <p:cNvPr id="5" name="Slide Number Placeholder 4"/>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353171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6024B-C2AC-44A3-8DB3-43F1039C3765}" type="datetime1">
              <a:rPr lang="en-US" smtClean="0"/>
              <a:t>6/2/2023</a:t>
            </a:fld>
            <a:endParaRPr lang="en-US"/>
          </a:p>
        </p:txBody>
      </p:sp>
      <p:sp>
        <p:nvSpPr>
          <p:cNvPr id="3" name="Footer Placeholder 2"/>
          <p:cNvSpPr>
            <a:spLocks noGrp="1"/>
          </p:cNvSpPr>
          <p:nvPr>
            <p:ph type="ftr" sz="quarter" idx="11"/>
          </p:nvPr>
        </p:nvSpPr>
        <p:spPr/>
        <p:txBody>
          <a:bodyPr/>
          <a:lstStyle/>
          <a:p>
            <a:r>
              <a:rPr lang="pt-BR"/>
              <a:t>LÍNGUA PORTUGUESA | 6º ANO</a:t>
            </a:r>
            <a:endParaRPr lang="en-US" dirty="0"/>
          </a:p>
        </p:txBody>
      </p:sp>
      <p:sp>
        <p:nvSpPr>
          <p:cNvPr id="4" name="Slide Number Placeholder 3"/>
          <p:cNvSpPr>
            <a:spLocks noGrp="1"/>
          </p:cNvSpPr>
          <p:nvPr>
            <p:ph type="sldNum" sz="quarter" idx="12"/>
          </p:nvPr>
        </p:nvSpPr>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4115766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BR"/>
              <a:t>Clique para editar o título Mestre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051" y="6375679"/>
            <a:ext cx="1233355" cy="348462"/>
          </a:xfrm>
        </p:spPr>
        <p:txBody>
          <a:bodyPr/>
          <a:lstStyle/>
          <a:p>
            <a:fld id="{4AEFF97A-050E-4764-B6B7-86BA58E9CED2}" type="datetime1">
              <a:rPr lang="en-US" smtClean="0"/>
              <a:t>6/2/2023</a:t>
            </a:fld>
            <a:endParaRPr lang="en-US"/>
          </a:p>
        </p:txBody>
      </p:sp>
      <p:sp>
        <p:nvSpPr>
          <p:cNvPr id="6" name="Footer Placeholder 5"/>
          <p:cNvSpPr>
            <a:spLocks noGrp="1"/>
          </p:cNvSpPr>
          <p:nvPr>
            <p:ph type="ftr" sz="quarter" idx="11"/>
          </p:nvPr>
        </p:nvSpPr>
        <p:spPr>
          <a:xfrm>
            <a:off x="2103620" y="6375679"/>
            <a:ext cx="3482179" cy="345796"/>
          </a:xfrm>
        </p:spPr>
        <p:txBody>
          <a:bodyPr/>
          <a:lstStyle/>
          <a:p>
            <a:r>
              <a:rPr lang="pt-BR"/>
              <a:t>LÍNGUA PORTUGUESA | 6º ANO</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07CE569E-9B7C-4CB9-AB80-C0841F922CFF}" type="slidenum">
              <a:rPr lang="en-US" smtClean="0"/>
              <a:pPr/>
              <a:t>‹nº›</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646692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BR"/>
              <a:t>Clique para editar o título Mestre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a:xfrm>
            <a:off x="765950" y="6375679"/>
            <a:ext cx="1232456" cy="348462"/>
          </a:xfrm>
        </p:spPr>
        <p:txBody>
          <a:bodyPr/>
          <a:lstStyle/>
          <a:p>
            <a:fld id="{20555F75-058F-47CD-9DAA-6EA82BA9B963}" type="datetime1">
              <a:rPr lang="en-US" smtClean="0"/>
              <a:t>6/2/2023</a:t>
            </a:fld>
            <a:endParaRPr lang="en-US"/>
          </a:p>
        </p:txBody>
      </p:sp>
      <p:sp>
        <p:nvSpPr>
          <p:cNvPr id="6" name="Footer Placeholder 5"/>
          <p:cNvSpPr>
            <a:spLocks noGrp="1"/>
          </p:cNvSpPr>
          <p:nvPr>
            <p:ph type="ftr" sz="quarter" idx="11"/>
          </p:nvPr>
        </p:nvSpPr>
        <p:spPr>
          <a:xfrm>
            <a:off x="2103621" y="6375679"/>
            <a:ext cx="3482178" cy="345796"/>
          </a:xfrm>
        </p:spPr>
        <p:txBody>
          <a:bodyPr/>
          <a:lstStyle/>
          <a:p>
            <a:r>
              <a:rPr lang="pt-BR"/>
              <a:t>LÍNGUA PORTUGUESA | 6º ANO</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07CE569E-9B7C-4CB9-AB80-C0841F922CFF}" type="slidenum">
              <a:rPr lang="en-US" smtClean="0"/>
              <a:pPr/>
              <a:t>‹nº›</a:t>
            </a:fld>
            <a:endParaRPr lang="en-US"/>
          </a:p>
        </p:txBody>
      </p:sp>
    </p:spTree>
    <p:extLst>
      <p:ext uri="{BB962C8B-B14F-4D97-AF65-F5344CB8AC3E}">
        <p14:creationId xmlns:p14="http://schemas.microsoft.com/office/powerpoint/2010/main" val="1835036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36525978-335E-440D-B693-6D20869E1262}" type="datetime1">
              <a:rPr lang="en-US" smtClean="0"/>
              <a:t>6/2/2023</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pt-BR"/>
              <a:t>LÍNGUA PORTUGUESA | 6º ANO</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07CE569E-9B7C-4CB9-AB80-C0841F922CFF}" type="slidenum">
              <a:rPr lang="en-US" smtClean="0"/>
              <a:pPr/>
              <a:t>‹nº›</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0389650"/>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hf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9868916-58B2-48F0-B6C8-D995E8977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3" descr="Fundo do vetor de cores vibrantes salpicando">
            <a:extLst>
              <a:ext uri="{FF2B5EF4-FFF2-40B4-BE49-F238E27FC236}">
                <a16:creationId xmlns:a16="http://schemas.microsoft.com/office/drawing/2014/main" id="{A148C287-A62D-B5AB-4A96-D7760B083642}"/>
              </a:ext>
            </a:extLst>
          </p:cNvPr>
          <p:cNvPicPr>
            <a:picLocks noGrp="1" noRot="1" noChangeAspect="1" noMove="1" noResize="1" noEditPoints="1" noAdjustHandles="1" noChangeArrowheads="1" noChangeShapeType="1" noCrop="1"/>
          </p:cNvPicPr>
          <p:nvPr/>
        </p:nvPicPr>
        <p:blipFill rotWithShape="1">
          <a:blip r:embed="rId2"/>
          <a:srcRect l="34968" r="27065" b="-1"/>
          <a:stretch/>
        </p:blipFill>
        <p:spPr>
          <a:xfrm>
            <a:off x="8362943" y="10"/>
            <a:ext cx="3829057" cy="6857990"/>
          </a:xfrm>
          <a:prstGeom prst="rect">
            <a:avLst/>
          </a:prstGeom>
        </p:spPr>
      </p:pic>
      <p:sp>
        <p:nvSpPr>
          <p:cNvPr id="25" name="Freeform 13">
            <a:extLst>
              <a:ext uri="{FF2B5EF4-FFF2-40B4-BE49-F238E27FC236}">
                <a16:creationId xmlns:a16="http://schemas.microsoft.com/office/drawing/2014/main" id="{BB82496C-9AD4-4916-BAB7-FF3CC04B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bwMode="white">
          <a:xfrm flipH="1">
            <a:off x="0" y="0"/>
            <a:ext cx="9807836"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ítulo 1">
            <a:extLst>
              <a:ext uri="{FF2B5EF4-FFF2-40B4-BE49-F238E27FC236}">
                <a16:creationId xmlns:a16="http://schemas.microsoft.com/office/drawing/2014/main" id="{D79B971F-3E57-C7FE-B7F7-E74C40487244}"/>
              </a:ext>
            </a:extLst>
          </p:cNvPr>
          <p:cNvSpPr>
            <a:spLocks noGrp="1"/>
          </p:cNvSpPr>
          <p:nvPr>
            <p:ph type="ctrTitle"/>
          </p:nvPr>
        </p:nvSpPr>
        <p:spPr>
          <a:xfrm>
            <a:off x="544403" y="1098388"/>
            <a:ext cx="7818540" cy="4394988"/>
          </a:xfrm>
        </p:spPr>
        <p:txBody>
          <a:bodyPr>
            <a:normAutofit/>
          </a:bodyPr>
          <a:lstStyle/>
          <a:p>
            <a:pPr algn="l"/>
            <a:r>
              <a:rPr lang="pt-BR" dirty="0"/>
              <a:t>LÍNGUA PORTUGUESA</a:t>
            </a:r>
          </a:p>
        </p:txBody>
      </p:sp>
      <p:sp>
        <p:nvSpPr>
          <p:cNvPr id="3" name="Subtítulo 2">
            <a:extLst>
              <a:ext uri="{FF2B5EF4-FFF2-40B4-BE49-F238E27FC236}">
                <a16:creationId xmlns:a16="http://schemas.microsoft.com/office/drawing/2014/main" id="{3401F2B9-DED7-ECD2-C18E-78D0731F8249}"/>
              </a:ext>
            </a:extLst>
          </p:cNvPr>
          <p:cNvSpPr>
            <a:spLocks noGrp="1"/>
          </p:cNvSpPr>
          <p:nvPr>
            <p:ph type="subTitle" idx="1"/>
          </p:nvPr>
        </p:nvSpPr>
        <p:spPr>
          <a:xfrm>
            <a:off x="544403" y="5563388"/>
            <a:ext cx="7818540" cy="742279"/>
          </a:xfrm>
        </p:spPr>
        <p:txBody>
          <a:bodyPr>
            <a:normAutofit/>
          </a:bodyPr>
          <a:lstStyle/>
          <a:p>
            <a:pPr algn="l">
              <a:lnSpc>
                <a:spcPct val="90000"/>
              </a:lnSpc>
            </a:pPr>
            <a:r>
              <a:rPr lang="pt-BR" dirty="0">
                <a:solidFill>
                  <a:srgbClr val="2F2F2E"/>
                </a:solidFill>
              </a:rPr>
              <a:t>6</a:t>
            </a:r>
            <a:r>
              <a:rPr lang="pt-BR" u="sng" cap="none" baseline="30000" dirty="0">
                <a:solidFill>
                  <a:srgbClr val="2F2F2E"/>
                </a:solidFill>
              </a:rPr>
              <a:t>o</a:t>
            </a:r>
            <a:r>
              <a:rPr lang="pt-BR" dirty="0">
                <a:solidFill>
                  <a:srgbClr val="2F2F2E"/>
                </a:solidFill>
              </a:rPr>
              <a:t> ANO</a:t>
            </a:r>
          </a:p>
          <a:p>
            <a:pPr algn="l">
              <a:lnSpc>
                <a:spcPct val="90000"/>
              </a:lnSpc>
            </a:pPr>
            <a:r>
              <a:rPr lang="pt-BR" dirty="0">
                <a:solidFill>
                  <a:srgbClr val="2F2F2E"/>
                </a:solidFill>
              </a:rPr>
              <a:t>APOIO PARA AULAS E ESTUDOS</a:t>
            </a:r>
          </a:p>
        </p:txBody>
      </p:sp>
      <p:sp>
        <p:nvSpPr>
          <p:cNvPr id="31" name="Rectangle 30">
            <a:extLst>
              <a:ext uri="{FF2B5EF4-FFF2-40B4-BE49-F238E27FC236}">
                <a16:creationId xmlns:a16="http://schemas.microsoft.com/office/drawing/2014/main" id="{517C1286-B472-4907-9B47-E8C9FE290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Freeform 16">
            <a:extLst>
              <a:ext uri="{FF2B5EF4-FFF2-40B4-BE49-F238E27FC236}">
                <a16:creationId xmlns:a16="http://schemas.microsoft.com/office/drawing/2014/main" id="{28B35564-38A4-457A-BD01-15D6F1659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433061"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bg2"/>
          </a:solidFill>
          <a:ln w="0">
            <a:noFill/>
            <a:prstDash val="solid"/>
            <a:round/>
            <a:headEnd/>
            <a:tailEnd/>
          </a:ln>
        </p:spPr>
      </p:sp>
      <p:sp>
        <p:nvSpPr>
          <p:cNvPr id="5" name="Espaço Reservado para Rodapé 3">
            <a:extLst>
              <a:ext uri="{FF2B5EF4-FFF2-40B4-BE49-F238E27FC236}">
                <a16:creationId xmlns:a16="http://schemas.microsoft.com/office/drawing/2014/main" id="{37B8433B-03D5-2523-FE45-4657342C48F6}"/>
              </a:ext>
            </a:extLst>
          </p:cNvPr>
          <p:cNvSpPr>
            <a:spLocks noGrp="1"/>
          </p:cNvSpPr>
          <p:nvPr>
            <p:ph type="ftr" sz="quarter" idx="11"/>
          </p:nvPr>
        </p:nvSpPr>
        <p:spPr>
          <a:xfrm>
            <a:off x="4038595" y="121419"/>
            <a:ext cx="4114800" cy="345796"/>
          </a:xfrm>
        </p:spPr>
        <p:txBody>
          <a:bodyPr>
            <a:noAutofit/>
          </a:bodyPr>
          <a:lstStyle/>
          <a:p>
            <a:pPr>
              <a:spcAft>
                <a:spcPts val="600"/>
              </a:spcAft>
            </a:pPr>
            <a:r>
              <a:rPr lang="pt-BR" sz="1800" b="1" dirty="0">
                <a:solidFill>
                  <a:schemeClr val="tx2"/>
                </a:solidFill>
              </a:rPr>
              <a:t>CONJUNTO 1</a:t>
            </a:r>
          </a:p>
        </p:txBody>
      </p:sp>
    </p:spTree>
    <p:extLst>
      <p:ext uri="{BB962C8B-B14F-4D97-AF65-F5344CB8AC3E}">
        <p14:creationId xmlns:p14="http://schemas.microsoft.com/office/powerpoint/2010/main" val="53426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10</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FA11E7C1-F620-6715-3FF9-0F898B432BE3}"/>
              </a:ext>
            </a:extLst>
          </p:cNvPr>
          <p:cNvSpPr txBox="1"/>
          <p:nvPr/>
        </p:nvSpPr>
        <p:spPr>
          <a:xfrm>
            <a:off x="767010" y="348799"/>
            <a:ext cx="5754560" cy="954107"/>
          </a:xfrm>
          <a:prstGeom prst="rect">
            <a:avLst/>
          </a:prstGeom>
          <a:noFill/>
        </p:spPr>
        <p:txBody>
          <a:bodyPr wrap="square" rtlCol="0">
            <a:spAutoFit/>
          </a:bodyPr>
          <a:lstStyle/>
          <a:p>
            <a:r>
              <a:rPr lang="pt-BR" sz="3200" dirty="0">
                <a:solidFill>
                  <a:schemeClr val="tx2"/>
                </a:solidFill>
                <a:latin typeface="+mj-lt"/>
              </a:rPr>
              <a:t>ESTUDO DE ESCRITA E ORALIDADE</a:t>
            </a:r>
          </a:p>
          <a:p>
            <a:r>
              <a:rPr lang="pt-BR" sz="2400" dirty="0">
                <a:solidFill>
                  <a:schemeClr val="tx2"/>
                </a:solidFill>
                <a:latin typeface="+mj-lt"/>
              </a:rPr>
              <a:t>Substantivos com terminações -</a:t>
            </a:r>
            <a:r>
              <a:rPr lang="pt-BR" sz="2400" i="1" dirty="0">
                <a:solidFill>
                  <a:schemeClr val="tx2"/>
                </a:solidFill>
                <a:latin typeface="+mj-lt"/>
              </a:rPr>
              <a:t>são</a:t>
            </a:r>
            <a:r>
              <a:rPr lang="pt-BR" sz="2400" dirty="0">
                <a:solidFill>
                  <a:schemeClr val="tx2"/>
                </a:solidFill>
                <a:latin typeface="+mj-lt"/>
              </a:rPr>
              <a:t>  e -</a:t>
            </a:r>
            <a:r>
              <a:rPr lang="pt-BR" sz="2400" i="1" dirty="0" err="1">
                <a:solidFill>
                  <a:schemeClr val="tx2"/>
                </a:solidFill>
                <a:latin typeface="+mj-lt"/>
              </a:rPr>
              <a:t>ção</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F8468F2F-2BFC-70F6-93B4-DDB0B3377ED9}"/>
              </a:ext>
            </a:extLst>
          </p:cNvPr>
          <p:cNvSpPr txBox="1"/>
          <p:nvPr/>
        </p:nvSpPr>
        <p:spPr>
          <a:xfrm>
            <a:off x="767010" y="1651705"/>
            <a:ext cx="10662990" cy="646331"/>
          </a:xfrm>
          <a:prstGeom prst="rect">
            <a:avLst/>
          </a:prstGeom>
          <a:noFill/>
        </p:spPr>
        <p:txBody>
          <a:bodyPr wrap="square">
            <a:spAutoFit/>
          </a:bodyPr>
          <a:lstStyle/>
          <a:p>
            <a:pPr indent="457200"/>
            <a:r>
              <a:rPr lang="pt-BR" dirty="0">
                <a:solidFill>
                  <a:srgbClr val="2F2F2E"/>
                </a:solidFill>
              </a:rPr>
              <a:t>Muitos substantivos da língua portuguesa são derivados de verbos no infinitivo e se formam pelo acréscimo das terminações -</a:t>
            </a:r>
            <a:r>
              <a:rPr lang="pt-BR" b="1" dirty="0">
                <a:solidFill>
                  <a:srgbClr val="2F2F2E"/>
                </a:solidFill>
              </a:rPr>
              <a:t>são</a:t>
            </a:r>
            <a:r>
              <a:rPr lang="pt-BR" dirty="0">
                <a:solidFill>
                  <a:srgbClr val="2F2F2E"/>
                </a:solidFill>
              </a:rPr>
              <a:t> e -</a:t>
            </a:r>
            <a:r>
              <a:rPr lang="pt-BR" b="1" dirty="0" err="1">
                <a:solidFill>
                  <a:srgbClr val="2F2F2E"/>
                </a:solidFill>
              </a:rPr>
              <a:t>ção</a:t>
            </a:r>
            <a:r>
              <a:rPr lang="pt-BR" dirty="0">
                <a:solidFill>
                  <a:srgbClr val="2F2F2E"/>
                </a:solidFill>
              </a:rPr>
              <a:t>.</a:t>
            </a:r>
          </a:p>
        </p:txBody>
      </p:sp>
      <p:sp>
        <p:nvSpPr>
          <p:cNvPr id="12" name="CaixaDeTexto 11">
            <a:extLst>
              <a:ext uri="{FF2B5EF4-FFF2-40B4-BE49-F238E27FC236}">
                <a16:creationId xmlns:a16="http://schemas.microsoft.com/office/drawing/2014/main" id="{9ABA0173-60F2-2EA2-B1AD-A927C79E7F8B}"/>
              </a:ext>
            </a:extLst>
          </p:cNvPr>
          <p:cNvSpPr txBox="1"/>
          <p:nvPr/>
        </p:nvSpPr>
        <p:spPr>
          <a:xfrm>
            <a:off x="764500" y="2457118"/>
            <a:ext cx="10662989" cy="646331"/>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Os substantivos derivados de verbos terminados em -</a:t>
            </a:r>
            <a:r>
              <a:rPr lang="pt-BR" b="1" dirty="0">
                <a:solidFill>
                  <a:srgbClr val="2F2F2E"/>
                </a:solidFill>
              </a:rPr>
              <a:t>verter</a:t>
            </a:r>
            <a:r>
              <a:rPr lang="pt-BR" dirty="0">
                <a:solidFill>
                  <a:srgbClr val="2F2F2E"/>
                </a:solidFill>
              </a:rPr>
              <a:t>, -</a:t>
            </a:r>
            <a:r>
              <a:rPr lang="pt-BR" b="1" dirty="0" err="1">
                <a:solidFill>
                  <a:srgbClr val="2F2F2E"/>
                </a:solidFill>
              </a:rPr>
              <a:t>vertir</a:t>
            </a:r>
            <a:r>
              <a:rPr lang="pt-BR" dirty="0">
                <a:solidFill>
                  <a:srgbClr val="2F2F2E"/>
                </a:solidFill>
              </a:rPr>
              <a:t> e -</a:t>
            </a:r>
            <a:r>
              <a:rPr lang="pt-BR" b="1" dirty="0" err="1">
                <a:solidFill>
                  <a:srgbClr val="2F2F2E"/>
                </a:solidFill>
              </a:rPr>
              <a:t>ender</a:t>
            </a:r>
            <a:r>
              <a:rPr lang="pt-BR" dirty="0">
                <a:solidFill>
                  <a:srgbClr val="2F2F2E"/>
                </a:solidFill>
              </a:rPr>
              <a:t> e -</a:t>
            </a:r>
            <a:r>
              <a:rPr lang="pt-BR" b="1" dirty="0" err="1">
                <a:solidFill>
                  <a:srgbClr val="2F2F2E"/>
                </a:solidFill>
              </a:rPr>
              <a:t>pelir</a:t>
            </a:r>
            <a:r>
              <a:rPr lang="pt-BR" dirty="0">
                <a:solidFill>
                  <a:srgbClr val="2F2F2E"/>
                </a:solidFill>
              </a:rPr>
              <a:t> são escritos com a terminação -</a:t>
            </a:r>
            <a:r>
              <a:rPr lang="pt-BR" b="1" dirty="0">
                <a:solidFill>
                  <a:srgbClr val="2F2F2E"/>
                </a:solidFill>
              </a:rPr>
              <a:t>são</a:t>
            </a:r>
            <a:r>
              <a:rPr lang="pt-BR" dirty="0">
                <a:solidFill>
                  <a:srgbClr val="2F2F2E"/>
                </a:solidFill>
              </a:rPr>
              <a:t>.</a:t>
            </a:r>
          </a:p>
        </p:txBody>
      </p:sp>
      <p:sp>
        <p:nvSpPr>
          <p:cNvPr id="13" name="CaixaDeTexto 12">
            <a:extLst>
              <a:ext uri="{FF2B5EF4-FFF2-40B4-BE49-F238E27FC236}">
                <a16:creationId xmlns:a16="http://schemas.microsoft.com/office/drawing/2014/main" id="{2C63563D-E092-2F17-6D7A-62B44D36F775}"/>
              </a:ext>
            </a:extLst>
          </p:cNvPr>
          <p:cNvSpPr txBox="1"/>
          <p:nvPr/>
        </p:nvSpPr>
        <p:spPr>
          <a:xfrm>
            <a:off x="764500" y="4413824"/>
            <a:ext cx="10662989" cy="646331"/>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Substantivos derivados do verbo </a:t>
            </a:r>
            <a:r>
              <a:rPr lang="pt-BR" b="1" dirty="0">
                <a:solidFill>
                  <a:srgbClr val="2F2F2E"/>
                </a:solidFill>
              </a:rPr>
              <a:t>ter</a:t>
            </a:r>
            <a:r>
              <a:rPr lang="pt-BR" dirty="0">
                <a:solidFill>
                  <a:srgbClr val="2F2F2E"/>
                </a:solidFill>
              </a:rPr>
              <a:t> ou derivados de verbo na forma do infinitivo -</a:t>
            </a:r>
            <a:r>
              <a:rPr lang="pt-BR" b="1" dirty="0">
                <a:solidFill>
                  <a:srgbClr val="2F2F2E"/>
                </a:solidFill>
              </a:rPr>
              <a:t>ar</a:t>
            </a:r>
            <a:r>
              <a:rPr lang="pt-BR" dirty="0">
                <a:solidFill>
                  <a:srgbClr val="2F2F2E"/>
                </a:solidFill>
              </a:rPr>
              <a:t>, -</a:t>
            </a:r>
            <a:r>
              <a:rPr lang="pt-BR" b="1" dirty="0" err="1">
                <a:solidFill>
                  <a:srgbClr val="2F2F2E"/>
                </a:solidFill>
              </a:rPr>
              <a:t>er</a:t>
            </a:r>
            <a:r>
              <a:rPr lang="pt-BR" dirty="0">
                <a:solidFill>
                  <a:srgbClr val="2F2F2E"/>
                </a:solidFill>
              </a:rPr>
              <a:t>, -</a:t>
            </a:r>
            <a:r>
              <a:rPr lang="pt-BR" b="1" dirty="0">
                <a:solidFill>
                  <a:srgbClr val="2F2F2E"/>
                </a:solidFill>
              </a:rPr>
              <a:t>ir</a:t>
            </a:r>
            <a:r>
              <a:rPr lang="pt-BR" dirty="0">
                <a:solidFill>
                  <a:srgbClr val="2F2F2E"/>
                </a:solidFill>
              </a:rPr>
              <a:t> são escritos com a terminação -</a:t>
            </a:r>
            <a:r>
              <a:rPr lang="pt-BR" b="1" dirty="0" err="1">
                <a:solidFill>
                  <a:srgbClr val="2F2F2E"/>
                </a:solidFill>
              </a:rPr>
              <a:t>ção</a:t>
            </a:r>
            <a:r>
              <a:rPr lang="pt-BR" dirty="0">
                <a:solidFill>
                  <a:srgbClr val="2F2F2E"/>
                </a:solidFill>
              </a:rPr>
              <a:t>.</a:t>
            </a:r>
          </a:p>
        </p:txBody>
      </p:sp>
      <p:pic>
        <p:nvPicPr>
          <p:cNvPr id="15" name="Imagem 14">
            <a:extLst>
              <a:ext uri="{FF2B5EF4-FFF2-40B4-BE49-F238E27FC236}">
                <a16:creationId xmlns:a16="http://schemas.microsoft.com/office/drawing/2014/main" id="{CBCBB10E-2B16-F3F9-3919-A1E066F3808C}"/>
              </a:ext>
            </a:extLst>
          </p:cNvPr>
          <p:cNvPicPr>
            <a:picLocks noChangeAspect="1"/>
          </p:cNvPicPr>
          <p:nvPr/>
        </p:nvPicPr>
        <p:blipFill>
          <a:blip r:embed="rId2"/>
          <a:stretch>
            <a:fillRect/>
          </a:stretch>
        </p:blipFill>
        <p:spPr>
          <a:xfrm>
            <a:off x="2028418" y="3290575"/>
            <a:ext cx="8135152" cy="936122"/>
          </a:xfrm>
          <a:prstGeom prst="rect">
            <a:avLst/>
          </a:prstGeom>
          <a:ln>
            <a:solidFill>
              <a:srgbClr val="2F2F2E"/>
            </a:solidFill>
          </a:ln>
          <a:effectLst>
            <a:outerShdw blurRad="50800" dist="38100" dir="2700000" algn="tl" rotWithShape="0">
              <a:prstClr val="black">
                <a:alpha val="40000"/>
              </a:prstClr>
            </a:outerShdw>
          </a:effectLst>
        </p:spPr>
      </p:pic>
      <p:pic>
        <p:nvPicPr>
          <p:cNvPr id="17" name="Imagem 16">
            <a:extLst>
              <a:ext uri="{FF2B5EF4-FFF2-40B4-BE49-F238E27FC236}">
                <a16:creationId xmlns:a16="http://schemas.microsoft.com/office/drawing/2014/main" id="{9C53A391-1849-0B87-EAFA-E32C2F1BE004}"/>
              </a:ext>
            </a:extLst>
          </p:cNvPr>
          <p:cNvPicPr>
            <a:picLocks noChangeAspect="1"/>
          </p:cNvPicPr>
          <p:nvPr/>
        </p:nvPicPr>
        <p:blipFill>
          <a:blip r:embed="rId3"/>
          <a:stretch>
            <a:fillRect/>
          </a:stretch>
        </p:blipFill>
        <p:spPr>
          <a:xfrm>
            <a:off x="2028418" y="5247282"/>
            <a:ext cx="8135153" cy="932420"/>
          </a:xfrm>
          <a:prstGeom prst="rect">
            <a:avLst/>
          </a:prstGeom>
          <a:ln>
            <a:solidFill>
              <a:srgbClr val="2F2F2E"/>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20742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11</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0BAB2287-B6FC-CAA9-0F84-30F593CD3917}"/>
              </a:ext>
            </a:extLst>
          </p:cNvPr>
          <p:cNvSpPr txBox="1"/>
          <p:nvPr/>
        </p:nvSpPr>
        <p:spPr>
          <a:xfrm>
            <a:off x="767010" y="348799"/>
            <a:ext cx="3597956" cy="954107"/>
          </a:xfrm>
          <a:prstGeom prst="rect">
            <a:avLst/>
          </a:prstGeom>
          <a:noFill/>
        </p:spPr>
        <p:txBody>
          <a:bodyPr wrap="square" rtlCol="0">
            <a:spAutoFit/>
          </a:bodyPr>
          <a:lstStyle/>
          <a:p>
            <a:r>
              <a:rPr lang="pt-BR" sz="3200" dirty="0">
                <a:solidFill>
                  <a:schemeClr val="tx2"/>
                </a:solidFill>
                <a:latin typeface="+mj-lt"/>
              </a:rPr>
              <a:t>OUTRAS LINGUAGENS</a:t>
            </a:r>
          </a:p>
          <a:p>
            <a:r>
              <a:rPr lang="pt-BR" sz="2400" dirty="0">
                <a:solidFill>
                  <a:schemeClr val="tx2"/>
                </a:solidFill>
                <a:latin typeface="+mj-lt"/>
              </a:rPr>
              <a:t>Arte e diversidade cultural</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B7627D27-55A7-6055-9B3D-D4FC8EF3C030}"/>
              </a:ext>
            </a:extLst>
          </p:cNvPr>
          <p:cNvSpPr txBox="1"/>
          <p:nvPr/>
        </p:nvSpPr>
        <p:spPr>
          <a:xfrm>
            <a:off x="767010" y="1936566"/>
            <a:ext cx="4266548" cy="2585323"/>
          </a:xfrm>
          <a:prstGeom prst="rect">
            <a:avLst/>
          </a:prstGeom>
          <a:noFill/>
        </p:spPr>
        <p:txBody>
          <a:bodyPr wrap="square">
            <a:spAutoFit/>
          </a:bodyPr>
          <a:lstStyle/>
          <a:p>
            <a:pPr indent="457200" algn="just"/>
            <a:r>
              <a:rPr lang="pt-BR" dirty="0">
                <a:solidFill>
                  <a:srgbClr val="2F2F2E"/>
                </a:solidFill>
              </a:rPr>
              <a:t>A diversidade cultural também pode ser encontrada em manifestações artísticas e práticas corporais.</a:t>
            </a:r>
          </a:p>
          <a:p>
            <a:pPr indent="457200" algn="just"/>
            <a:r>
              <a:rPr lang="pt-BR" dirty="0">
                <a:solidFill>
                  <a:srgbClr val="2F2F2E"/>
                </a:solidFill>
              </a:rPr>
              <a:t>A capoeira, por exemplo, é uma manifestação cultural afro-brasileira, que mistura música, dança e luta. Já o frevo é uma expressão originária do Nordeste, que une música e dança e possui muitos movimentos inspirados na capoeira.</a:t>
            </a:r>
          </a:p>
        </p:txBody>
      </p:sp>
      <p:sp>
        <p:nvSpPr>
          <p:cNvPr id="18" name="CaixaDeTexto 17">
            <a:extLst>
              <a:ext uri="{FF2B5EF4-FFF2-40B4-BE49-F238E27FC236}">
                <a16:creationId xmlns:a16="http://schemas.microsoft.com/office/drawing/2014/main" id="{A3AC70E3-D5B0-3582-4B70-0433E5792E6F}"/>
              </a:ext>
            </a:extLst>
          </p:cNvPr>
          <p:cNvSpPr txBox="1"/>
          <p:nvPr/>
        </p:nvSpPr>
        <p:spPr>
          <a:xfrm>
            <a:off x="5403834" y="5900567"/>
            <a:ext cx="6374107" cy="565146"/>
          </a:xfrm>
          <a:prstGeom prst="rect">
            <a:avLst/>
          </a:prstGeom>
          <a:noFill/>
          <a:ln>
            <a:noFill/>
          </a:ln>
          <a:effectLst/>
        </p:spPr>
        <p:txBody>
          <a:bodyPr wrap="square" lIns="0" tIns="36000" rIns="0" bIns="36000" anchor="b">
            <a:spAutoFit/>
          </a:bodyPr>
          <a:lstStyle/>
          <a:p>
            <a:r>
              <a:rPr lang="pt-BR" sz="1600" dirty="0">
                <a:solidFill>
                  <a:srgbClr val="2F2F2E"/>
                </a:solidFill>
              </a:rPr>
              <a:t>AUXILIADORA, Maria. </a:t>
            </a:r>
            <a:r>
              <a:rPr lang="pt-BR" sz="1600" b="1" dirty="0">
                <a:solidFill>
                  <a:srgbClr val="2F2F2E"/>
                </a:solidFill>
              </a:rPr>
              <a:t>Capoeira</a:t>
            </a:r>
            <a:r>
              <a:rPr lang="pt-BR" sz="1600" dirty="0">
                <a:solidFill>
                  <a:srgbClr val="2F2F2E"/>
                </a:solidFill>
              </a:rPr>
              <a:t>. 1970. Técnica mista sobre tela, 69,5 cm × 75 cm × 1,5 cm. Museu de Arte de São Paulo Assis Chateaubriand (Masp).</a:t>
            </a:r>
            <a:endParaRPr lang="pt-BR" sz="1600" dirty="0"/>
          </a:p>
        </p:txBody>
      </p:sp>
      <p:sp>
        <p:nvSpPr>
          <p:cNvPr id="19" name="CaixaDeTexto 18">
            <a:extLst>
              <a:ext uri="{FF2B5EF4-FFF2-40B4-BE49-F238E27FC236}">
                <a16:creationId xmlns:a16="http://schemas.microsoft.com/office/drawing/2014/main" id="{BEF3A135-19A9-CE58-536D-DC70F1069C44}"/>
              </a:ext>
            </a:extLst>
          </p:cNvPr>
          <p:cNvSpPr txBox="1"/>
          <p:nvPr/>
        </p:nvSpPr>
        <p:spPr>
          <a:xfrm rot="16200000">
            <a:off x="10307004" y="4405800"/>
            <a:ext cx="2866422" cy="123111"/>
          </a:xfrm>
          <a:prstGeom prst="rect">
            <a:avLst/>
          </a:prstGeom>
          <a:noFill/>
        </p:spPr>
        <p:txBody>
          <a:bodyPr wrap="square" lIns="0" tIns="0" rIns="0" bIns="0" anchor="b">
            <a:spAutoFit/>
          </a:bodyPr>
          <a:lstStyle/>
          <a:p>
            <a:r>
              <a:rPr lang="pt-BR" sz="800" b="0" i="0" u="none" strike="noStrike" baseline="0" dirty="0">
                <a:solidFill>
                  <a:srgbClr val="2F2F2E"/>
                </a:solidFill>
              </a:rPr>
              <a:t>MUSEU DE ARTE DE SÃO PAULO, SÃO PAULO</a:t>
            </a:r>
            <a:endParaRPr lang="pt-BR" sz="800" dirty="0"/>
          </a:p>
        </p:txBody>
      </p:sp>
      <p:pic>
        <p:nvPicPr>
          <p:cNvPr id="12" name="Imagem 11">
            <a:extLst>
              <a:ext uri="{FF2B5EF4-FFF2-40B4-BE49-F238E27FC236}">
                <a16:creationId xmlns:a16="http://schemas.microsoft.com/office/drawing/2014/main" id="{D93761E8-FCF1-4262-3F30-605151BE32A3}"/>
              </a:ext>
            </a:extLst>
          </p:cNvPr>
          <p:cNvPicPr>
            <a:picLocks noChangeAspect="1"/>
          </p:cNvPicPr>
          <p:nvPr/>
        </p:nvPicPr>
        <p:blipFill>
          <a:blip r:embed="rId2"/>
          <a:stretch>
            <a:fillRect/>
          </a:stretch>
        </p:blipFill>
        <p:spPr>
          <a:xfrm>
            <a:off x="5423786" y="183197"/>
            <a:ext cx="6250991" cy="5717370"/>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320749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2</a:t>
            </a:fld>
            <a:endParaRPr lang="en-US" dirty="0">
              <a:solidFill>
                <a:schemeClr val="tx2"/>
              </a:solidFill>
            </a:endParaRPr>
          </a:p>
        </p:txBody>
      </p:sp>
      <p:sp>
        <p:nvSpPr>
          <p:cNvPr id="2" name="Título 1">
            <a:extLst>
              <a:ext uri="{FF2B5EF4-FFF2-40B4-BE49-F238E27FC236}">
                <a16:creationId xmlns:a16="http://schemas.microsoft.com/office/drawing/2014/main" id="{8CD8689B-6E28-16F2-D949-6EDFD5C9205D}"/>
              </a:ext>
            </a:extLst>
          </p:cNvPr>
          <p:cNvSpPr>
            <a:spLocks noGrp="1"/>
          </p:cNvSpPr>
          <p:nvPr>
            <p:ph type="title"/>
          </p:nvPr>
        </p:nvSpPr>
        <p:spPr>
          <a:xfrm>
            <a:off x="765051" y="382385"/>
            <a:ext cx="6633276" cy="913270"/>
          </a:xfrm>
        </p:spPr>
        <p:txBody>
          <a:bodyPr>
            <a:normAutofit/>
          </a:bodyPr>
          <a:lstStyle/>
          <a:p>
            <a:r>
              <a:rPr lang="pt-BR" sz="5000" dirty="0"/>
              <a:t>MÓDULO 3</a:t>
            </a:r>
          </a:p>
        </p:txBody>
      </p:sp>
      <p:graphicFrame>
        <p:nvGraphicFramePr>
          <p:cNvPr id="3" name="Espaço Reservado para Conteúdo 2">
            <a:extLst>
              <a:ext uri="{FF2B5EF4-FFF2-40B4-BE49-F238E27FC236}">
                <a16:creationId xmlns:a16="http://schemas.microsoft.com/office/drawing/2014/main" id="{0EE47792-2F3B-DAF6-571A-9CFEED2AFE6A}"/>
              </a:ext>
            </a:extLst>
          </p:cNvPr>
          <p:cNvGraphicFramePr>
            <a:graphicFrameLocks/>
          </p:cNvGraphicFramePr>
          <p:nvPr>
            <p:extLst>
              <p:ext uri="{D42A27DB-BD31-4B8C-83A1-F6EECF244321}">
                <p14:modId xmlns:p14="http://schemas.microsoft.com/office/powerpoint/2010/main" val="1777401415"/>
              </p:ext>
            </p:extLst>
          </p:nvPr>
        </p:nvGraphicFramePr>
        <p:xfrm>
          <a:off x="765050" y="1678040"/>
          <a:ext cx="10664949" cy="45499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4747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Imagem 11" descr="Padrão do plano de fundo&#10;&#10;Descrição gerada automaticamente">
            <a:extLst>
              <a:ext uri="{FF2B5EF4-FFF2-40B4-BE49-F238E27FC236}">
                <a16:creationId xmlns:a16="http://schemas.microsoft.com/office/drawing/2014/main" id="{911B031C-0067-BB50-0AB5-9524B31178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9" y="-1"/>
            <a:ext cx="12192000" cy="6873885"/>
          </a:xfrm>
          <a:prstGeom prst="rect">
            <a:avLst/>
          </a:prstGeom>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3</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13" name="CaixaDeTexto 12">
            <a:extLst>
              <a:ext uri="{FF2B5EF4-FFF2-40B4-BE49-F238E27FC236}">
                <a16:creationId xmlns:a16="http://schemas.microsoft.com/office/drawing/2014/main" id="{E55BB16A-C9F9-D73A-B897-82A781617E42}"/>
              </a:ext>
            </a:extLst>
          </p:cNvPr>
          <p:cNvSpPr txBox="1"/>
          <p:nvPr/>
        </p:nvSpPr>
        <p:spPr>
          <a:xfrm>
            <a:off x="7168551" y="5627009"/>
            <a:ext cx="4261449" cy="565146"/>
          </a:xfrm>
          <a:prstGeom prst="rect">
            <a:avLst/>
          </a:prstGeom>
          <a:solidFill>
            <a:schemeClr val="accent1">
              <a:alpha val="90000"/>
            </a:schemeClr>
          </a:solidFill>
          <a:ln>
            <a:solidFill>
              <a:schemeClr val="accent1"/>
            </a:solidFill>
          </a:ln>
          <a:effectLst/>
        </p:spPr>
        <p:txBody>
          <a:bodyPr wrap="square" lIns="0" tIns="36000" rIns="0" bIns="36000" anchor="b">
            <a:spAutoFit/>
          </a:bodyPr>
          <a:lstStyle/>
          <a:p>
            <a:pPr marL="108000" algn="l"/>
            <a:r>
              <a:rPr lang="pt-BR" sz="1600" dirty="0">
                <a:solidFill>
                  <a:srgbClr val="2F2F2E"/>
                </a:solidFill>
              </a:rPr>
              <a:t>KRAMER, Guilherme.  </a:t>
            </a:r>
            <a:r>
              <a:rPr lang="pt-BR" sz="1600" b="1" dirty="0">
                <a:solidFill>
                  <a:srgbClr val="2F2F2E"/>
                </a:solidFill>
              </a:rPr>
              <a:t>Alteridade</a:t>
            </a:r>
            <a:r>
              <a:rPr lang="pt-BR" sz="1600" dirty="0">
                <a:solidFill>
                  <a:srgbClr val="2F2F2E"/>
                </a:solidFill>
              </a:rPr>
              <a:t>. 2016. Aquarela sobre papel. 100 cm × 80 cm. São Paulo.</a:t>
            </a:r>
          </a:p>
        </p:txBody>
      </p:sp>
      <p:sp>
        <p:nvSpPr>
          <p:cNvPr id="14" name="CaixaDeTexto 13">
            <a:extLst>
              <a:ext uri="{FF2B5EF4-FFF2-40B4-BE49-F238E27FC236}">
                <a16:creationId xmlns:a16="http://schemas.microsoft.com/office/drawing/2014/main" id="{3F8A1303-83E2-59A8-325F-30969794A677}"/>
              </a:ext>
            </a:extLst>
          </p:cNvPr>
          <p:cNvSpPr txBox="1"/>
          <p:nvPr/>
        </p:nvSpPr>
        <p:spPr>
          <a:xfrm rot="16200000">
            <a:off x="11415809" y="3468058"/>
            <a:ext cx="1138321" cy="123111"/>
          </a:xfrm>
          <a:prstGeom prst="rect">
            <a:avLst/>
          </a:prstGeom>
          <a:noFill/>
        </p:spPr>
        <p:txBody>
          <a:bodyPr wrap="square" lIns="0" tIns="0" rIns="0" bIns="0" anchor="b">
            <a:spAutoFit/>
          </a:bodyPr>
          <a:lstStyle/>
          <a:p>
            <a:pPr algn="r"/>
            <a:r>
              <a:rPr lang="pt-BR" sz="800" b="0" i="0" u="none" strike="noStrike" baseline="0" dirty="0">
                <a:solidFill>
                  <a:schemeClr val="bg1"/>
                </a:solidFill>
              </a:rPr>
              <a:t>GUILHERME KRAMER</a:t>
            </a:r>
            <a:endParaRPr lang="pt-BR" sz="800" dirty="0">
              <a:solidFill>
                <a:schemeClr val="bg1"/>
              </a:solidFill>
            </a:endParaRPr>
          </a:p>
        </p:txBody>
      </p:sp>
    </p:spTree>
    <p:extLst>
      <p:ext uri="{BB962C8B-B14F-4D97-AF65-F5344CB8AC3E}">
        <p14:creationId xmlns:p14="http://schemas.microsoft.com/office/powerpoint/2010/main" val="513577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7" name="Agrupar 16">
            <a:extLst>
              <a:ext uri="{FF2B5EF4-FFF2-40B4-BE49-F238E27FC236}">
                <a16:creationId xmlns:a16="http://schemas.microsoft.com/office/drawing/2014/main" id="{00EB66CA-FA32-0764-864F-6C47EFDA4E26}"/>
              </a:ext>
            </a:extLst>
          </p:cNvPr>
          <p:cNvGrpSpPr>
            <a:grpSpLocks noGrp="1" noUngrp="1" noRot="1" noMove="1" noResize="1"/>
          </p:cNvGrpSpPr>
          <p:nvPr/>
        </p:nvGrpSpPr>
        <p:grpSpPr>
          <a:xfrm>
            <a:off x="0" y="14514"/>
            <a:ext cx="12211775" cy="6863104"/>
            <a:chOff x="0" y="14514"/>
            <a:chExt cx="12211775" cy="6863104"/>
          </a:xfrm>
        </p:grpSpPr>
        <p:pic>
          <p:nvPicPr>
            <p:cNvPr id="15" name="Imagem 14">
              <a:extLst>
                <a:ext uri="{FF2B5EF4-FFF2-40B4-BE49-F238E27FC236}">
                  <a16:creationId xmlns:a16="http://schemas.microsoft.com/office/drawing/2014/main" id="{A8C77EAB-E9F6-52EA-D17B-CC875AD3D234}"/>
                </a:ext>
              </a:extLst>
            </p:cNvPr>
            <p:cNvPicPr>
              <a:picLocks noGrp="1" noRot="1" noChangeAspect="1" noMove="1" noResize="1" noEditPoints="1" noAdjustHandles="1" noChangeArrowheads="1" noChangeShapeType="1" noCrop="1"/>
            </p:cNvPicPr>
            <p:nvPr/>
          </p:nvPicPr>
          <p:blipFill>
            <a:blip r:embed="rId2"/>
            <a:stretch>
              <a:fillRect/>
            </a:stretch>
          </p:blipFill>
          <p:spPr>
            <a:xfrm>
              <a:off x="0" y="14514"/>
              <a:ext cx="5464149" cy="6858000"/>
            </a:xfrm>
            <a:prstGeom prst="rect">
              <a:avLst/>
            </a:prstGeom>
          </p:spPr>
        </p:pic>
        <p:pic>
          <p:nvPicPr>
            <p:cNvPr id="13" name="Imagem 12">
              <a:extLst>
                <a:ext uri="{FF2B5EF4-FFF2-40B4-BE49-F238E27FC236}">
                  <a16:creationId xmlns:a16="http://schemas.microsoft.com/office/drawing/2014/main" id="{6EC3B9C7-8789-B580-8C9D-FF0882FC5580}"/>
                </a:ext>
              </a:extLst>
            </p:cNvPr>
            <p:cNvPicPr>
              <a:picLocks noGrp="1" noRot="1" noChangeAspect="1" noMove="1" noResize="1" noEditPoints="1" noAdjustHandles="1" noChangeArrowheads="1" noChangeShapeType="1" noCrop="1"/>
            </p:cNvPicPr>
            <p:nvPr/>
          </p:nvPicPr>
          <p:blipFill>
            <a:blip r:embed="rId3"/>
            <a:stretch>
              <a:fillRect/>
            </a:stretch>
          </p:blipFill>
          <p:spPr>
            <a:xfrm>
              <a:off x="6920355" y="19618"/>
              <a:ext cx="5291420" cy="6858000"/>
            </a:xfrm>
            <a:prstGeom prst="rect">
              <a:avLst/>
            </a:prstGeom>
          </p:spPr>
        </p:pic>
      </p:grpSp>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4</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AB5E28F9-B3FD-1B92-4A34-B7026FACA807}"/>
              </a:ext>
            </a:extLst>
          </p:cNvPr>
          <p:cNvSpPr txBox="1"/>
          <p:nvPr/>
        </p:nvSpPr>
        <p:spPr>
          <a:xfrm>
            <a:off x="767010" y="348799"/>
            <a:ext cx="3271585"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Conto popular</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E8EB6E94-D3E2-F435-59D7-DDD0DB6A3563}"/>
              </a:ext>
            </a:extLst>
          </p:cNvPr>
          <p:cNvSpPr txBox="1"/>
          <p:nvPr/>
        </p:nvSpPr>
        <p:spPr>
          <a:xfrm>
            <a:off x="815264" y="1651705"/>
            <a:ext cx="8984344" cy="1200329"/>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Os </a:t>
            </a:r>
            <a:r>
              <a:rPr lang="pt-BR" b="1" dirty="0">
                <a:solidFill>
                  <a:srgbClr val="2F2F2E"/>
                </a:solidFill>
              </a:rPr>
              <a:t>contos populares </a:t>
            </a:r>
            <a:r>
              <a:rPr lang="pt-BR" dirty="0">
                <a:solidFill>
                  <a:srgbClr val="2F2F2E"/>
                </a:solidFill>
              </a:rPr>
              <a:t>são narrativas de tradição oral, ou seja, histórias contadas oralmente ao longo das gerações. Muitos deles são bastante antigos e se mantêm vivos graças à memória dos contadores de histórias. Além de transmitirem valores e ensinamentos, os contos populares podem ter a função de entreter o ouvinte ou leitor.</a:t>
            </a:r>
          </a:p>
        </p:txBody>
      </p:sp>
      <p:sp>
        <p:nvSpPr>
          <p:cNvPr id="11" name="CaixaDeTexto 10">
            <a:extLst>
              <a:ext uri="{FF2B5EF4-FFF2-40B4-BE49-F238E27FC236}">
                <a16:creationId xmlns:a16="http://schemas.microsoft.com/office/drawing/2014/main" id="{962C38B4-C7DF-BE51-C224-F54652928654}"/>
              </a:ext>
            </a:extLst>
          </p:cNvPr>
          <p:cNvSpPr txBox="1"/>
          <p:nvPr/>
        </p:nvSpPr>
        <p:spPr>
          <a:xfrm>
            <a:off x="2018581" y="3200833"/>
            <a:ext cx="7781027" cy="2308324"/>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Os contos populares, em geral, são iniciados com expressões como </a:t>
            </a:r>
            <a:r>
              <a:rPr lang="pt-BR" b="1" dirty="0">
                <a:solidFill>
                  <a:srgbClr val="2F2F2E"/>
                </a:solidFill>
              </a:rPr>
              <a:t>era uma vez</a:t>
            </a:r>
            <a:r>
              <a:rPr lang="pt-BR" dirty="0">
                <a:solidFill>
                  <a:srgbClr val="2F2F2E"/>
                </a:solidFill>
              </a:rPr>
              <a:t>, </a:t>
            </a:r>
            <a:r>
              <a:rPr lang="pt-BR" b="1" dirty="0">
                <a:solidFill>
                  <a:srgbClr val="2F2F2E"/>
                </a:solidFill>
              </a:rPr>
              <a:t>em um dia como outro qualquer </a:t>
            </a:r>
            <a:r>
              <a:rPr lang="pt-BR" dirty="0">
                <a:solidFill>
                  <a:srgbClr val="2F2F2E"/>
                </a:solidFill>
              </a:rPr>
              <a:t>etc. para marcar a indeterminação temporal, isto é, a não definição de quando os fatos ocorreram. As ações costumam ocorrer em poucos espaços e, na maioria dos casos, o narrador é observador e há poucos personagens. A linguagem apresenta marcas da linguagem oral informal e é usado o discurso direto para reproduzir a fala das personagens. Outros recursos linguísticos, como adjetivos e locuções adjetivas para caracterizar ambientes e personagens, também são usados.</a:t>
            </a:r>
          </a:p>
        </p:txBody>
      </p:sp>
      <p:sp>
        <p:nvSpPr>
          <p:cNvPr id="16" name="CaixaDeTexto 15">
            <a:extLst>
              <a:ext uri="{FF2B5EF4-FFF2-40B4-BE49-F238E27FC236}">
                <a16:creationId xmlns:a16="http://schemas.microsoft.com/office/drawing/2014/main" id="{C8431F05-2899-A720-2D3C-533B702CF578}"/>
              </a:ext>
            </a:extLst>
          </p:cNvPr>
          <p:cNvSpPr txBox="1"/>
          <p:nvPr/>
        </p:nvSpPr>
        <p:spPr>
          <a:xfrm rot="16200000">
            <a:off x="-385126" y="5141216"/>
            <a:ext cx="1138321" cy="123111"/>
          </a:xfrm>
          <a:prstGeom prst="rect">
            <a:avLst/>
          </a:prstGeom>
          <a:noFill/>
        </p:spPr>
        <p:txBody>
          <a:bodyPr wrap="square" lIns="0" tIns="0" rIns="0" bIns="0" anchor="b">
            <a:spAutoFit/>
          </a:bodyPr>
          <a:lstStyle/>
          <a:p>
            <a:r>
              <a:rPr lang="pt-BR" sz="800" b="0" i="0" u="none" strike="noStrike" baseline="0" dirty="0">
                <a:solidFill>
                  <a:srgbClr val="2F2F2E"/>
                </a:solidFill>
              </a:rPr>
              <a:t>ALAN CARVALHO</a:t>
            </a:r>
            <a:endParaRPr lang="pt-BR" sz="800" dirty="0"/>
          </a:p>
        </p:txBody>
      </p:sp>
    </p:spTree>
    <p:extLst>
      <p:ext uri="{BB962C8B-B14F-4D97-AF65-F5344CB8AC3E}">
        <p14:creationId xmlns:p14="http://schemas.microsoft.com/office/powerpoint/2010/main" val="613917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0D80D08E-D490-ED41-F1DD-CB788E4DA052}"/>
              </a:ext>
            </a:extLst>
          </p:cNvPr>
          <p:cNvPicPr>
            <a:picLocks noChangeAspect="1"/>
          </p:cNvPicPr>
          <p:nvPr/>
        </p:nvPicPr>
        <p:blipFill>
          <a:blip r:embed="rId2"/>
          <a:stretch>
            <a:fillRect/>
          </a:stretch>
        </p:blipFill>
        <p:spPr>
          <a:xfrm>
            <a:off x="6799189" y="1102568"/>
            <a:ext cx="3712705" cy="5364137"/>
          </a:xfrm>
          <a:prstGeom prst="rect">
            <a:avLst/>
          </a:prstGeom>
          <a:ln>
            <a:solidFill>
              <a:srgbClr val="2F2F2E"/>
            </a:solidFill>
          </a:ln>
          <a:effectLst>
            <a:outerShdw blurRad="50800" dist="38100" dir="13500000" algn="br" rotWithShape="0">
              <a:prstClr val="black">
                <a:alpha val="40000"/>
              </a:prstClr>
            </a:outerShdw>
          </a:effectLst>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5</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16" name="CaixaDeTexto 15">
            <a:extLst>
              <a:ext uri="{FF2B5EF4-FFF2-40B4-BE49-F238E27FC236}">
                <a16:creationId xmlns:a16="http://schemas.microsoft.com/office/drawing/2014/main" id="{FADB7A42-FD53-3FB8-E4D8-3DACA0DD6E6D}"/>
              </a:ext>
            </a:extLst>
          </p:cNvPr>
          <p:cNvSpPr txBox="1"/>
          <p:nvPr/>
        </p:nvSpPr>
        <p:spPr>
          <a:xfrm rot="16200000">
            <a:off x="9332399" y="5099552"/>
            <a:ext cx="2528401" cy="123111"/>
          </a:xfrm>
          <a:prstGeom prst="rect">
            <a:avLst/>
          </a:prstGeom>
          <a:noFill/>
        </p:spPr>
        <p:txBody>
          <a:bodyPr wrap="square" lIns="0" tIns="0" rIns="0" bIns="0" anchor="b">
            <a:spAutoFit/>
          </a:bodyPr>
          <a:lstStyle/>
          <a:p>
            <a:r>
              <a:rPr lang="pt-BR" sz="800" b="0" i="0" u="none" strike="noStrike" baseline="0" dirty="0">
                <a:solidFill>
                  <a:srgbClr val="2F2F2E"/>
                </a:solidFill>
              </a:rPr>
              <a:t>ACADEMIA BRASILEIRA DE LITERATURA DE CORDEL</a:t>
            </a:r>
            <a:endParaRPr lang="pt-BR" sz="800" dirty="0"/>
          </a:p>
        </p:txBody>
      </p:sp>
      <p:sp>
        <p:nvSpPr>
          <p:cNvPr id="17" name="CaixaDeTexto 16">
            <a:extLst>
              <a:ext uri="{FF2B5EF4-FFF2-40B4-BE49-F238E27FC236}">
                <a16:creationId xmlns:a16="http://schemas.microsoft.com/office/drawing/2014/main" id="{FF3960C7-983E-0DDB-A2F3-60745FFA12BB}"/>
              </a:ext>
            </a:extLst>
          </p:cNvPr>
          <p:cNvSpPr txBox="1"/>
          <p:nvPr/>
        </p:nvSpPr>
        <p:spPr>
          <a:xfrm>
            <a:off x="3837745" y="5647088"/>
            <a:ext cx="2855199" cy="811367"/>
          </a:xfrm>
          <a:prstGeom prst="rect">
            <a:avLst/>
          </a:prstGeom>
          <a:noFill/>
          <a:ln>
            <a:noFill/>
          </a:ln>
          <a:effectLst/>
        </p:spPr>
        <p:txBody>
          <a:bodyPr wrap="square" lIns="0" tIns="36000" rIns="0" bIns="36000" anchor="b">
            <a:spAutoFit/>
          </a:bodyPr>
          <a:lstStyle/>
          <a:p>
            <a:pPr marL="108000" algn="r"/>
            <a:r>
              <a:rPr lang="pt-BR" sz="1600" dirty="0">
                <a:solidFill>
                  <a:srgbClr val="2F2F2E"/>
                </a:solidFill>
              </a:rPr>
              <a:t>Capa do cordel </a:t>
            </a:r>
            <a:r>
              <a:rPr lang="pt-BR" sz="1600" b="1" dirty="0">
                <a:solidFill>
                  <a:srgbClr val="2F2F2E"/>
                </a:solidFill>
              </a:rPr>
              <a:t>A vida de Pedro Cem</a:t>
            </a:r>
            <a:r>
              <a:rPr lang="pt-BR" sz="1600" dirty="0">
                <a:solidFill>
                  <a:srgbClr val="2F2F2E"/>
                </a:solidFill>
              </a:rPr>
              <a:t>, de Leandro Gomes de Barros.</a:t>
            </a:r>
            <a:endParaRPr lang="pt-BR" sz="1600" dirty="0"/>
          </a:p>
        </p:txBody>
      </p:sp>
      <p:sp>
        <p:nvSpPr>
          <p:cNvPr id="22" name="CaixaDeTexto 21">
            <a:extLst>
              <a:ext uri="{FF2B5EF4-FFF2-40B4-BE49-F238E27FC236}">
                <a16:creationId xmlns:a16="http://schemas.microsoft.com/office/drawing/2014/main" id="{39679CC7-1BF1-1DA5-8C9E-F73F9A91EAFC}"/>
              </a:ext>
            </a:extLst>
          </p:cNvPr>
          <p:cNvSpPr txBox="1"/>
          <p:nvPr/>
        </p:nvSpPr>
        <p:spPr>
          <a:xfrm>
            <a:off x="763220" y="2413337"/>
            <a:ext cx="4199269" cy="2031325"/>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O </a:t>
            </a:r>
            <a:r>
              <a:rPr lang="pt-BR" b="1" dirty="0">
                <a:solidFill>
                  <a:srgbClr val="2F2F2E"/>
                </a:solidFill>
              </a:rPr>
              <a:t>cordel</a:t>
            </a:r>
            <a:r>
              <a:rPr lang="pt-BR" dirty="0">
                <a:solidFill>
                  <a:srgbClr val="2F2F2E"/>
                </a:solidFill>
              </a:rPr>
              <a:t> é um poema popular cuja finalidade é informar e entreter o leitor. Os textos são organizados em estrofes e apresentados em versos ricos em ritmo e rima. Tradicionalmente, os poemas são impressos em folhetos e vendidos em feiras populares.</a:t>
            </a:r>
          </a:p>
        </p:txBody>
      </p:sp>
      <p:sp>
        <p:nvSpPr>
          <p:cNvPr id="31" name="CaixaDeTexto 30">
            <a:extLst>
              <a:ext uri="{FF2B5EF4-FFF2-40B4-BE49-F238E27FC236}">
                <a16:creationId xmlns:a16="http://schemas.microsoft.com/office/drawing/2014/main" id="{65241C1D-CADB-0E78-BBDC-79E979697D47}"/>
              </a:ext>
            </a:extLst>
          </p:cNvPr>
          <p:cNvSpPr txBox="1"/>
          <p:nvPr/>
        </p:nvSpPr>
        <p:spPr>
          <a:xfrm>
            <a:off x="763220" y="348798"/>
            <a:ext cx="3275375"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Conto popular e cordel</a:t>
            </a:r>
            <a:endParaRPr lang="pt-BR" sz="2400" i="1" dirty="0">
              <a:solidFill>
                <a:schemeClr val="tx2"/>
              </a:solidFill>
              <a:latin typeface="+mj-lt"/>
            </a:endParaRPr>
          </a:p>
        </p:txBody>
      </p:sp>
    </p:spTree>
    <p:extLst>
      <p:ext uri="{BB962C8B-B14F-4D97-AF65-F5344CB8AC3E}">
        <p14:creationId xmlns:p14="http://schemas.microsoft.com/office/powerpoint/2010/main" val="370804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6</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AAB6154C-0E7D-CE47-C103-55E0C8A3EFC7}"/>
              </a:ext>
            </a:extLst>
          </p:cNvPr>
          <p:cNvSpPr txBox="1"/>
          <p:nvPr/>
        </p:nvSpPr>
        <p:spPr>
          <a:xfrm>
            <a:off x="767010" y="348799"/>
            <a:ext cx="7574733"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Determinantes do substantivo: artigo, numeral e pronome</a:t>
            </a:r>
            <a:endParaRPr lang="pt-BR" sz="2400" i="1" dirty="0">
              <a:solidFill>
                <a:schemeClr val="tx2"/>
              </a:solidFill>
              <a:latin typeface="+mj-lt"/>
            </a:endParaRPr>
          </a:p>
        </p:txBody>
      </p:sp>
      <p:sp>
        <p:nvSpPr>
          <p:cNvPr id="11" name="CaixaDeTexto 10">
            <a:extLst>
              <a:ext uri="{FF2B5EF4-FFF2-40B4-BE49-F238E27FC236}">
                <a16:creationId xmlns:a16="http://schemas.microsoft.com/office/drawing/2014/main" id="{8DBE8DB1-069A-03C8-A971-F2E46C3D0C07}"/>
              </a:ext>
            </a:extLst>
          </p:cNvPr>
          <p:cNvSpPr txBox="1"/>
          <p:nvPr/>
        </p:nvSpPr>
        <p:spPr>
          <a:xfrm>
            <a:off x="815263" y="1554436"/>
            <a:ext cx="10614736" cy="646331"/>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Os </a:t>
            </a:r>
            <a:r>
              <a:rPr lang="pt-BR" b="1" dirty="0">
                <a:solidFill>
                  <a:srgbClr val="2F2F2E"/>
                </a:solidFill>
              </a:rPr>
              <a:t>artigos</a:t>
            </a:r>
            <a:r>
              <a:rPr lang="pt-BR" dirty="0">
                <a:solidFill>
                  <a:srgbClr val="2F2F2E"/>
                </a:solidFill>
              </a:rPr>
              <a:t> são palavras funcionam como modificadores do substantivo, pois podem determiná-los, particularizando-os, ou indeterminá-los, generalizando-os.</a:t>
            </a:r>
          </a:p>
        </p:txBody>
      </p:sp>
      <p:sp>
        <p:nvSpPr>
          <p:cNvPr id="12" name="CaixaDeTexto 11">
            <a:extLst>
              <a:ext uri="{FF2B5EF4-FFF2-40B4-BE49-F238E27FC236}">
                <a16:creationId xmlns:a16="http://schemas.microsoft.com/office/drawing/2014/main" id="{05AB0089-1B3C-9134-0F90-1079BEC70DC0}"/>
              </a:ext>
            </a:extLst>
          </p:cNvPr>
          <p:cNvSpPr txBox="1"/>
          <p:nvPr/>
        </p:nvSpPr>
        <p:spPr>
          <a:xfrm>
            <a:off x="815263" y="2452297"/>
            <a:ext cx="10614736" cy="646331"/>
          </a:xfrm>
          <a:prstGeom prst="rect">
            <a:avLst/>
          </a:prstGeom>
          <a:noFill/>
          <a:ln>
            <a:solidFill>
              <a:schemeClr val="accent1"/>
            </a:solidFill>
          </a:ln>
          <a:effectLst/>
        </p:spPr>
        <p:txBody>
          <a:bodyPr wrap="square" anchor="ctr">
            <a:spAutoFit/>
          </a:bodyPr>
          <a:lstStyle/>
          <a:p>
            <a:pPr indent="457200" algn="just"/>
            <a:r>
              <a:rPr lang="pt-BR" b="1" dirty="0">
                <a:solidFill>
                  <a:srgbClr val="2F2F2E"/>
                </a:solidFill>
              </a:rPr>
              <a:t>Numeral</a:t>
            </a:r>
            <a:r>
              <a:rPr lang="pt-BR" dirty="0">
                <a:solidFill>
                  <a:srgbClr val="2F2F2E"/>
                </a:solidFill>
              </a:rPr>
              <a:t> é a palavra que dá ideia de quantidade ou de ordem. Expressa um número exato de seres e objetos ou a posição que eles ocupam em determinada ordem ou sequência.</a:t>
            </a:r>
          </a:p>
        </p:txBody>
      </p:sp>
      <p:sp>
        <p:nvSpPr>
          <p:cNvPr id="13" name="CaixaDeTexto 12">
            <a:extLst>
              <a:ext uri="{FF2B5EF4-FFF2-40B4-BE49-F238E27FC236}">
                <a16:creationId xmlns:a16="http://schemas.microsoft.com/office/drawing/2014/main" id="{50E1F70B-8FEE-EFEA-169F-065E8EE51FD8}"/>
              </a:ext>
            </a:extLst>
          </p:cNvPr>
          <p:cNvSpPr txBox="1"/>
          <p:nvPr/>
        </p:nvSpPr>
        <p:spPr>
          <a:xfrm>
            <a:off x="815263" y="3350158"/>
            <a:ext cx="10614736" cy="646331"/>
          </a:xfrm>
          <a:prstGeom prst="rect">
            <a:avLst/>
          </a:prstGeom>
          <a:noFill/>
          <a:ln>
            <a:solidFill>
              <a:schemeClr val="accent1"/>
            </a:solidFill>
          </a:ln>
          <a:effectLst/>
        </p:spPr>
        <p:txBody>
          <a:bodyPr wrap="square" anchor="ctr">
            <a:spAutoFit/>
          </a:bodyPr>
          <a:lstStyle/>
          <a:p>
            <a:pPr indent="457200" algn="just"/>
            <a:r>
              <a:rPr lang="pt-BR" b="1" dirty="0">
                <a:solidFill>
                  <a:srgbClr val="2F2F2E"/>
                </a:solidFill>
              </a:rPr>
              <a:t>Pronome</a:t>
            </a:r>
            <a:r>
              <a:rPr lang="pt-BR" dirty="0">
                <a:solidFill>
                  <a:srgbClr val="2F2F2E"/>
                </a:solidFill>
              </a:rPr>
              <a:t> é a palavra que substitui ou acompanha um substantivo. Pode apresentar variação de gênero e número e exercer diferentes funções no texto.</a:t>
            </a:r>
          </a:p>
        </p:txBody>
      </p:sp>
      <p:sp>
        <p:nvSpPr>
          <p:cNvPr id="14" name="Balão de Fala: Retângulo 13">
            <a:extLst>
              <a:ext uri="{FF2B5EF4-FFF2-40B4-BE49-F238E27FC236}">
                <a16:creationId xmlns:a16="http://schemas.microsoft.com/office/drawing/2014/main" id="{5455C55F-C8E3-8B43-9F0A-7ADC60EA22F3}"/>
              </a:ext>
            </a:extLst>
          </p:cNvPr>
          <p:cNvSpPr/>
          <p:nvPr/>
        </p:nvSpPr>
        <p:spPr>
          <a:xfrm>
            <a:off x="815263" y="4441123"/>
            <a:ext cx="2175735" cy="1576987"/>
          </a:xfrm>
          <a:prstGeom prst="wedgeRectCallout">
            <a:avLst>
              <a:gd name="adj1" fmla="val 20123"/>
              <a:gd name="adj2" fmla="val -64103"/>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Pronome possessivo</a:t>
            </a:r>
            <a:r>
              <a:rPr lang="pt-BR" dirty="0">
                <a:solidFill>
                  <a:srgbClr val="2F2F2E"/>
                </a:solidFill>
              </a:rPr>
              <a:t>: usado para indicar posse de algo por parte das pessoas do discurso.</a:t>
            </a:r>
          </a:p>
        </p:txBody>
      </p:sp>
      <p:sp>
        <p:nvSpPr>
          <p:cNvPr id="15" name="Balão de Fala: Retângulo 14">
            <a:extLst>
              <a:ext uri="{FF2B5EF4-FFF2-40B4-BE49-F238E27FC236}">
                <a16:creationId xmlns:a16="http://schemas.microsoft.com/office/drawing/2014/main" id="{E180DCBA-BD56-5CC1-00A6-CDFBD2DD9E96}"/>
              </a:ext>
            </a:extLst>
          </p:cNvPr>
          <p:cNvSpPr/>
          <p:nvPr/>
        </p:nvSpPr>
        <p:spPr>
          <a:xfrm>
            <a:off x="3264072" y="4486016"/>
            <a:ext cx="5498118" cy="1487200"/>
          </a:xfrm>
          <a:prstGeom prst="wedgeRectCallout">
            <a:avLst>
              <a:gd name="adj1" fmla="val -23072"/>
              <a:gd name="adj2" fmla="val -67988"/>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Pronome indefinido</a:t>
            </a:r>
            <a:r>
              <a:rPr lang="pt-BR" dirty="0">
                <a:solidFill>
                  <a:srgbClr val="2F2F2E"/>
                </a:solidFill>
              </a:rPr>
              <a:t>: refere-se de modo vago e impreciso à 3</a:t>
            </a:r>
            <a:r>
              <a:rPr lang="pt-BR" u="sng" baseline="30000" dirty="0">
                <a:solidFill>
                  <a:srgbClr val="2F2F2E"/>
                </a:solidFill>
              </a:rPr>
              <a:t>a</a:t>
            </a:r>
            <a:r>
              <a:rPr lang="pt-BR" dirty="0">
                <a:solidFill>
                  <a:srgbClr val="2F2F2E"/>
                </a:solidFill>
              </a:rPr>
              <a:t> pessoa do discurso, isto é, </a:t>
            </a:r>
            <a:r>
              <a:rPr lang="pt-BR" b="1" dirty="0">
                <a:solidFill>
                  <a:srgbClr val="2F2F2E"/>
                </a:solidFill>
              </a:rPr>
              <a:t>ele</a:t>
            </a:r>
            <a:r>
              <a:rPr lang="pt-BR" dirty="0">
                <a:solidFill>
                  <a:srgbClr val="2F2F2E"/>
                </a:solidFill>
              </a:rPr>
              <a:t>/</a:t>
            </a:r>
            <a:r>
              <a:rPr lang="pt-BR" b="1" dirty="0">
                <a:solidFill>
                  <a:srgbClr val="2F2F2E"/>
                </a:solidFill>
              </a:rPr>
              <a:t>ela</a:t>
            </a:r>
            <a:r>
              <a:rPr lang="pt-BR" dirty="0">
                <a:solidFill>
                  <a:srgbClr val="2F2F2E"/>
                </a:solidFill>
              </a:rPr>
              <a:t> ou </a:t>
            </a:r>
            <a:r>
              <a:rPr lang="pt-BR" b="1" dirty="0">
                <a:solidFill>
                  <a:srgbClr val="2F2F2E"/>
                </a:solidFill>
              </a:rPr>
              <a:t>eles</a:t>
            </a:r>
            <a:r>
              <a:rPr lang="pt-BR" dirty="0">
                <a:solidFill>
                  <a:srgbClr val="2F2F2E"/>
                </a:solidFill>
              </a:rPr>
              <a:t>/</a:t>
            </a:r>
            <a:r>
              <a:rPr lang="pt-BR" b="1" dirty="0">
                <a:solidFill>
                  <a:srgbClr val="2F2F2E"/>
                </a:solidFill>
              </a:rPr>
              <a:t>elas</a:t>
            </a:r>
            <a:r>
              <a:rPr lang="pt-BR" dirty="0">
                <a:solidFill>
                  <a:srgbClr val="2F2F2E"/>
                </a:solidFill>
              </a:rPr>
              <a:t> ou ao substantivo a que se refere. Podem ser </a:t>
            </a:r>
            <a:r>
              <a:rPr lang="pt-BR" b="1" dirty="0">
                <a:solidFill>
                  <a:srgbClr val="2F2F2E"/>
                </a:solidFill>
              </a:rPr>
              <a:t>variáveis</a:t>
            </a:r>
            <a:r>
              <a:rPr lang="pt-BR" dirty="0">
                <a:solidFill>
                  <a:srgbClr val="2F2F2E"/>
                </a:solidFill>
              </a:rPr>
              <a:t> (variam em gênero e número) ou </a:t>
            </a:r>
            <a:r>
              <a:rPr lang="pt-BR" b="1" dirty="0">
                <a:solidFill>
                  <a:srgbClr val="2F2F2E"/>
                </a:solidFill>
              </a:rPr>
              <a:t>invariáveis</a:t>
            </a:r>
            <a:r>
              <a:rPr lang="pt-BR" dirty="0">
                <a:solidFill>
                  <a:srgbClr val="2F2F2E"/>
                </a:solidFill>
              </a:rPr>
              <a:t>.</a:t>
            </a:r>
          </a:p>
        </p:txBody>
      </p:sp>
      <p:sp>
        <p:nvSpPr>
          <p:cNvPr id="16" name="Balão de Fala: Retângulo 15">
            <a:extLst>
              <a:ext uri="{FF2B5EF4-FFF2-40B4-BE49-F238E27FC236}">
                <a16:creationId xmlns:a16="http://schemas.microsoft.com/office/drawing/2014/main" id="{14CF4732-BD88-9FFE-428C-5C6BA23EE01B}"/>
              </a:ext>
            </a:extLst>
          </p:cNvPr>
          <p:cNvSpPr/>
          <p:nvPr/>
        </p:nvSpPr>
        <p:spPr>
          <a:xfrm>
            <a:off x="9035265" y="4316955"/>
            <a:ext cx="2387802" cy="1821034"/>
          </a:xfrm>
          <a:prstGeom prst="wedgeRectCallout">
            <a:avLst>
              <a:gd name="adj1" fmla="val -24905"/>
              <a:gd name="adj2" fmla="val -63103"/>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Pronome demonstrativo</a:t>
            </a:r>
            <a:r>
              <a:rPr lang="pt-BR" dirty="0">
                <a:solidFill>
                  <a:srgbClr val="2F2F2E"/>
                </a:solidFill>
              </a:rPr>
              <a:t>: é usado para indicar a posição dos seres no espaço em relação às pessoas do discurso.</a:t>
            </a:r>
          </a:p>
        </p:txBody>
      </p:sp>
    </p:spTree>
    <p:extLst>
      <p:ext uri="{BB962C8B-B14F-4D97-AF65-F5344CB8AC3E}">
        <p14:creationId xmlns:p14="http://schemas.microsoft.com/office/powerpoint/2010/main" val="91709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7</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D2D49940-1487-F990-FCB8-8EE59FBBAD00}"/>
              </a:ext>
            </a:extLst>
          </p:cNvPr>
          <p:cNvSpPr txBox="1"/>
          <p:nvPr/>
        </p:nvSpPr>
        <p:spPr>
          <a:xfrm>
            <a:off x="767011" y="348799"/>
            <a:ext cx="4313948" cy="954107"/>
          </a:xfrm>
          <a:prstGeom prst="rect">
            <a:avLst/>
          </a:prstGeom>
          <a:noFill/>
        </p:spPr>
        <p:txBody>
          <a:bodyPr wrap="square" rtlCol="0">
            <a:spAutoFit/>
          </a:bodyPr>
          <a:lstStyle/>
          <a:p>
            <a:r>
              <a:rPr lang="pt-BR" sz="3200" dirty="0">
                <a:solidFill>
                  <a:schemeClr val="tx2"/>
                </a:solidFill>
                <a:latin typeface="+mj-lt"/>
              </a:rPr>
              <a:t>ESTUDO DOS SENTIDOS</a:t>
            </a:r>
          </a:p>
          <a:p>
            <a:r>
              <a:rPr lang="pt-BR" sz="2400" dirty="0">
                <a:solidFill>
                  <a:schemeClr val="tx2"/>
                </a:solidFill>
                <a:latin typeface="+mj-lt"/>
              </a:rPr>
              <a:t>Variação geográfica ou regional</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49F53131-A0C6-5F7F-9453-29F99620C4BA}"/>
              </a:ext>
            </a:extLst>
          </p:cNvPr>
          <p:cNvSpPr txBox="1"/>
          <p:nvPr/>
        </p:nvSpPr>
        <p:spPr>
          <a:xfrm>
            <a:off x="626014" y="5359957"/>
            <a:ext cx="10609727" cy="646331"/>
          </a:xfrm>
          <a:prstGeom prst="rect">
            <a:avLst/>
          </a:prstGeom>
          <a:noFill/>
          <a:ln>
            <a:solidFill>
              <a:schemeClr val="accent1"/>
            </a:solidFill>
          </a:ln>
          <a:effectLst/>
        </p:spPr>
        <p:txBody>
          <a:bodyPr wrap="square" anchor="ctr">
            <a:spAutoFit/>
          </a:bodyPr>
          <a:lstStyle/>
          <a:p>
            <a:pPr indent="457200" algn="just"/>
            <a:r>
              <a:rPr lang="pt-BR" dirty="0">
                <a:solidFill>
                  <a:srgbClr val="2F2F2E"/>
                </a:solidFill>
              </a:rPr>
              <a:t>A </a:t>
            </a:r>
            <a:r>
              <a:rPr lang="pt-BR" b="1" dirty="0">
                <a:solidFill>
                  <a:srgbClr val="2F2F2E"/>
                </a:solidFill>
              </a:rPr>
              <a:t>variação geográfica ou regional </a:t>
            </a:r>
            <a:r>
              <a:rPr lang="pt-BR" dirty="0">
                <a:solidFill>
                  <a:srgbClr val="2F2F2E"/>
                </a:solidFill>
              </a:rPr>
              <a:t>refere-se à maneira de falar de uma região e ao vocabulário específico utilizado por pessoas de um determinado local.</a:t>
            </a:r>
          </a:p>
        </p:txBody>
      </p:sp>
      <p:sp>
        <p:nvSpPr>
          <p:cNvPr id="13" name="CaixaDeTexto 12">
            <a:extLst>
              <a:ext uri="{FF2B5EF4-FFF2-40B4-BE49-F238E27FC236}">
                <a16:creationId xmlns:a16="http://schemas.microsoft.com/office/drawing/2014/main" id="{02A885A5-0EBD-A348-9942-1DB4B985DB38}"/>
              </a:ext>
            </a:extLst>
          </p:cNvPr>
          <p:cNvSpPr txBox="1"/>
          <p:nvPr/>
        </p:nvSpPr>
        <p:spPr>
          <a:xfrm rot="16200000">
            <a:off x="-56575" y="3072147"/>
            <a:ext cx="1322778" cy="123111"/>
          </a:xfrm>
          <a:prstGeom prst="rect">
            <a:avLst/>
          </a:prstGeom>
          <a:noFill/>
        </p:spPr>
        <p:txBody>
          <a:bodyPr wrap="square" lIns="0" tIns="0" rIns="0" bIns="0" anchor="b">
            <a:spAutoFit/>
          </a:bodyPr>
          <a:lstStyle/>
          <a:p>
            <a:r>
              <a:rPr lang="pt-BR" sz="800" b="0" i="0" u="none" strike="noStrike" baseline="0" dirty="0">
                <a:solidFill>
                  <a:srgbClr val="2F2F2E"/>
                </a:solidFill>
              </a:rPr>
              <a:t>ALEXANDRE BECK</a:t>
            </a:r>
            <a:endParaRPr lang="pt-BR" sz="800" dirty="0"/>
          </a:p>
        </p:txBody>
      </p:sp>
      <p:sp>
        <p:nvSpPr>
          <p:cNvPr id="14" name="CaixaDeTexto 13">
            <a:extLst>
              <a:ext uri="{FF2B5EF4-FFF2-40B4-BE49-F238E27FC236}">
                <a16:creationId xmlns:a16="http://schemas.microsoft.com/office/drawing/2014/main" id="{E2D20478-F818-F90B-149C-A8AAD4C39B09}"/>
              </a:ext>
            </a:extLst>
          </p:cNvPr>
          <p:cNvSpPr txBox="1"/>
          <p:nvPr/>
        </p:nvSpPr>
        <p:spPr>
          <a:xfrm>
            <a:off x="687570" y="3795089"/>
            <a:ext cx="7252949" cy="811367"/>
          </a:xfrm>
          <a:prstGeom prst="rect">
            <a:avLst/>
          </a:prstGeom>
          <a:noFill/>
          <a:ln>
            <a:noFill/>
          </a:ln>
          <a:effectLst/>
        </p:spPr>
        <p:txBody>
          <a:bodyPr wrap="square" lIns="0" tIns="36000" rIns="0" bIns="36000" anchor="b">
            <a:spAutoFit/>
          </a:bodyPr>
          <a:lstStyle/>
          <a:p>
            <a:r>
              <a:rPr lang="pt-BR" sz="1600" dirty="0">
                <a:solidFill>
                  <a:srgbClr val="2F2F2E"/>
                </a:solidFill>
              </a:rPr>
              <a:t>BECK,  Alexandre. [Macaxeira, mandioca e aipim...].  </a:t>
            </a:r>
            <a:r>
              <a:rPr lang="pt-BR" sz="1600" b="1" dirty="0">
                <a:solidFill>
                  <a:srgbClr val="2F2F2E"/>
                </a:solidFill>
              </a:rPr>
              <a:t>Armandinho</a:t>
            </a:r>
            <a:r>
              <a:rPr lang="pt-BR" sz="1600" dirty="0">
                <a:solidFill>
                  <a:srgbClr val="2F2F2E"/>
                </a:solidFill>
              </a:rPr>
              <a:t>. [S</a:t>
            </a:r>
            <a:r>
              <a:rPr lang="pt-BR" sz="1600" i="1" dirty="0">
                <a:solidFill>
                  <a:srgbClr val="2F2F2E"/>
                </a:solidFill>
              </a:rPr>
              <a:t>.</a:t>
            </a:r>
            <a:r>
              <a:rPr lang="pt-BR" sz="1600" dirty="0">
                <a:solidFill>
                  <a:srgbClr val="2F2F2E"/>
                </a:solidFill>
              </a:rPr>
              <a:t> </a:t>
            </a:r>
            <a:r>
              <a:rPr lang="pt-BR" sz="1600" i="1" dirty="0">
                <a:solidFill>
                  <a:srgbClr val="2F2F2E"/>
                </a:solidFill>
              </a:rPr>
              <a:t>l</a:t>
            </a:r>
            <a:r>
              <a:rPr lang="pt-BR" sz="1600" dirty="0">
                <a:solidFill>
                  <a:srgbClr val="2F2F2E"/>
                </a:solidFill>
              </a:rPr>
              <a:t>.], 19 jul. 2017. Disponível em: https://tirasarmandinho.tumblr.com/post/163269393434/tirinha-original. Acesso em: 4 mar. 2022.</a:t>
            </a:r>
            <a:endParaRPr lang="pt-BR" sz="1600" dirty="0"/>
          </a:p>
        </p:txBody>
      </p:sp>
      <p:sp>
        <p:nvSpPr>
          <p:cNvPr id="15" name="Balão de Fala: Retângulo 14">
            <a:extLst>
              <a:ext uri="{FF2B5EF4-FFF2-40B4-BE49-F238E27FC236}">
                <a16:creationId xmlns:a16="http://schemas.microsoft.com/office/drawing/2014/main" id="{F5FCEC73-BA13-E9CD-4209-E096EE522ACB}"/>
              </a:ext>
            </a:extLst>
          </p:cNvPr>
          <p:cNvSpPr/>
          <p:nvPr/>
        </p:nvSpPr>
        <p:spPr>
          <a:xfrm>
            <a:off x="8361999" y="1638195"/>
            <a:ext cx="3062990" cy="3080201"/>
          </a:xfrm>
          <a:prstGeom prst="wedgeRectCallout">
            <a:avLst>
              <a:gd name="adj1" fmla="val -39247"/>
              <a:gd name="adj2" fmla="val 59090"/>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Algumas línguas faladas pelos povos africanos</a:t>
            </a:r>
          </a:p>
          <a:p>
            <a:pPr algn="ctr"/>
            <a:r>
              <a:rPr lang="pt-BR" dirty="0">
                <a:solidFill>
                  <a:srgbClr val="2F2F2E"/>
                </a:solidFill>
              </a:rPr>
              <a:t>também influenciaram o português falado no Brasil, por isso nosso vocabulário é repleto de termos e expressões como </a:t>
            </a:r>
            <a:r>
              <a:rPr lang="pt-BR" b="1" dirty="0">
                <a:solidFill>
                  <a:srgbClr val="2F2F2E"/>
                </a:solidFill>
              </a:rPr>
              <a:t>caçamba</a:t>
            </a:r>
            <a:r>
              <a:rPr lang="pt-BR" dirty="0">
                <a:solidFill>
                  <a:srgbClr val="2F2F2E"/>
                </a:solidFill>
              </a:rPr>
              <a:t>, </a:t>
            </a:r>
            <a:r>
              <a:rPr lang="pt-BR" b="1" dirty="0">
                <a:solidFill>
                  <a:srgbClr val="2F2F2E"/>
                </a:solidFill>
              </a:rPr>
              <a:t>fubá</a:t>
            </a:r>
            <a:r>
              <a:rPr lang="pt-BR" dirty="0">
                <a:solidFill>
                  <a:srgbClr val="2F2F2E"/>
                </a:solidFill>
              </a:rPr>
              <a:t>, </a:t>
            </a:r>
            <a:r>
              <a:rPr lang="pt-BR" b="1" dirty="0">
                <a:solidFill>
                  <a:srgbClr val="2F2F2E"/>
                </a:solidFill>
              </a:rPr>
              <a:t>corcunda</a:t>
            </a:r>
            <a:r>
              <a:rPr lang="pt-BR" dirty="0">
                <a:solidFill>
                  <a:srgbClr val="2F2F2E"/>
                </a:solidFill>
              </a:rPr>
              <a:t>, </a:t>
            </a:r>
            <a:r>
              <a:rPr lang="pt-BR" b="1" dirty="0">
                <a:solidFill>
                  <a:srgbClr val="2F2F2E"/>
                </a:solidFill>
              </a:rPr>
              <a:t>miçanga</a:t>
            </a:r>
            <a:r>
              <a:rPr lang="pt-BR" dirty="0">
                <a:solidFill>
                  <a:srgbClr val="2F2F2E"/>
                </a:solidFill>
              </a:rPr>
              <a:t>, </a:t>
            </a:r>
            <a:r>
              <a:rPr lang="pt-BR" b="1" dirty="0">
                <a:solidFill>
                  <a:srgbClr val="2F2F2E"/>
                </a:solidFill>
              </a:rPr>
              <a:t>samba</a:t>
            </a:r>
            <a:r>
              <a:rPr lang="pt-BR" dirty="0">
                <a:solidFill>
                  <a:srgbClr val="2F2F2E"/>
                </a:solidFill>
              </a:rPr>
              <a:t>, </a:t>
            </a:r>
            <a:r>
              <a:rPr lang="pt-BR" b="1" dirty="0">
                <a:solidFill>
                  <a:srgbClr val="2F2F2E"/>
                </a:solidFill>
              </a:rPr>
              <a:t>moleque</a:t>
            </a:r>
            <a:r>
              <a:rPr lang="pt-BR" dirty="0">
                <a:solidFill>
                  <a:srgbClr val="2F2F2E"/>
                </a:solidFill>
              </a:rPr>
              <a:t>, entre outras.</a:t>
            </a:r>
          </a:p>
        </p:txBody>
      </p:sp>
      <p:pic>
        <p:nvPicPr>
          <p:cNvPr id="16" name="Imagem 15">
            <a:extLst>
              <a:ext uri="{FF2B5EF4-FFF2-40B4-BE49-F238E27FC236}">
                <a16:creationId xmlns:a16="http://schemas.microsoft.com/office/drawing/2014/main" id="{2500CE8A-328E-0DC3-0E9C-04C7BBC1D8FE}"/>
              </a:ext>
            </a:extLst>
          </p:cNvPr>
          <p:cNvPicPr>
            <a:picLocks noChangeAspect="1"/>
          </p:cNvPicPr>
          <p:nvPr/>
        </p:nvPicPr>
        <p:blipFill>
          <a:blip r:embed="rId2"/>
          <a:stretch>
            <a:fillRect/>
          </a:stretch>
        </p:blipFill>
        <p:spPr>
          <a:xfrm>
            <a:off x="687570" y="1632087"/>
            <a:ext cx="7321477" cy="2163002"/>
          </a:xfrm>
          <a:prstGeom prst="rect">
            <a:avLst/>
          </a:prstGeom>
          <a:ln>
            <a:solidFill>
              <a:srgbClr val="2F2F2E"/>
            </a:solidFill>
          </a:ln>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48978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Imagem 30">
            <a:extLst>
              <a:ext uri="{FF2B5EF4-FFF2-40B4-BE49-F238E27FC236}">
                <a16:creationId xmlns:a16="http://schemas.microsoft.com/office/drawing/2014/main" id="{D30B7A44-4E5F-2753-24B2-557ECC7A7CC5}"/>
              </a:ext>
            </a:extLst>
          </p:cNvPr>
          <p:cNvPicPr>
            <a:picLocks noGrp="1" noRot="1" noChangeAspect="1" noMove="1" noResize="1" noEditPoints="1" noAdjustHandles="1" noChangeArrowheads="1" noChangeShapeType="1" noCrop="1"/>
          </p:cNvPicPr>
          <p:nvPr/>
        </p:nvPicPr>
        <p:blipFill>
          <a:blip r:embed="rId2">
            <a:alphaModFix/>
          </a:blip>
          <a:stretch>
            <a:fillRect/>
          </a:stretch>
        </p:blipFill>
        <p:spPr>
          <a:xfrm>
            <a:off x="-10" y="-14514"/>
            <a:ext cx="12205343" cy="6786250"/>
          </a:xfrm>
          <a:prstGeom prst="rect">
            <a:avLst/>
          </a:prstGeom>
        </p:spPr>
      </p:pic>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8</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F9826748-03EE-D612-9B79-A5B46B20EF83}"/>
              </a:ext>
            </a:extLst>
          </p:cNvPr>
          <p:cNvSpPr txBox="1"/>
          <p:nvPr/>
        </p:nvSpPr>
        <p:spPr>
          <a:xfrm>
            <a:off x="767010" y="348799"/>
            <a:ext cx="3271585" cy="954107"/>
          </a:xfrm>
          <a:prstGeom prst="rect">
            <a:avLst/>
          </a:prstGeom>
          <a:noFill/>
        </p:spPr>
        <p:txBody>
          <a:bodyPr wrap="square" rtlCol="0">
            <a:spAutoFit/>
          </a:bodyPr>
          <a:lstStyle/>
          <a:p>
            <a:r>
              <a:rPr lang="pt-BR" sz="3200" dirty="0">
                <a:solidFill>
                  <a:schemeClr val="tx2"/>
                </a:solidFill>
                <a:latin typeface="+mj-lt"/>
              </a:rPr>
              <a:t>ESTUDO DO TEXTO</a:t>
            </a:r>
          </a:p>
          <a:p>
            <a:r>
              <a:rPr lang="pt-BR" sz="2400" dirty="0">
                <a:solidFill>
                  <a:schemeClr val="tx2"/>
                </a:solidFill>
                <a:latin typeface="+mj-lt"/>
              </a:rPr>
              <a:t>Cordel</a:t>
            </a:r>
            <a:endParaRPr lang="pt-BR" sz="2400" i="1" dirty="0">
              <a:solidFill>
                <a:schemeClr val="tx2"/>
              </a:solidFill>
              <a:latin typeface="+mj-lt"/>
            </a:endParaRPr>
          </a:p>
        </p:txBody>
      </p:sp>
      <p:sp>
        <p:nvSpPr>
          <p:cNvPr id="18" name="CaixaDeTexto 17">
            <a:extLst>
              <a:ext uri="{FF2B5EF4-FFF2-40B4-BE49-F238E27FC236}">
                <a16:creationId xmlns:a16="http://schemas.microsoft.com/office/drawing/2014/main" id="{C0C1E47B-FD44-CBE3-45AB-265A68C3782A}"/>
              </a:ext>
            </a:extLst>
          </p:cNvPr>
          <p:cNvSpPr txBox="1"/>
          <p:nvPr/>
        </p:nvSpPr>
        <p:spPr>
          <a:xfrm>
            <a:off x="767010" y="1651705"/>
            <a:ext cx="10662991" cy="1477328"/>
          </a:xfrm>
          <a:prstGeom prst="rect">
            <a:avLst/>
          </a:prstGeom>
          <a:solidFill>
            <a:schemeClr val="bg1"/>
          </a:solidFill>
          <a:ln>
            <a:solidFill>
              <a:schemeClr val="accent1"/>
            </a:solidFill>
          </a:ln>
          <a:effectLst/>
        </p:spPr>
        <p:txBody>
          <a:bodyPr wrap="square" anchor="ctr">
            <a:spAutoFit/>
          </a:bodyPr>
          <a:lstStyle/>
          <a:p>
            <a:pPr indent="457200" algn="just"/>
            <a:r>
              <a:rPr lang="pt-BR" dirty="0">
                <a:solidFill>
                  <a:srgbClr val="2F2F2E"/>
                </a:solidFill>
              </a:rPr>
              <a:t>O </a:t>
            </a:r>
            <a:r>
              <a:rPr lang="pt-BR" b="1" dirty="0">
                <a:solidFill>
                  <a:srgbClr val="2F2F2E"/>
                </a:solidFill>
              </a:rPr>
              <a:t>cordel</a:t>
            </a:r>
            <a:r>
              <a:rPr lang="pt-BR" dirty="0">
                <a:solidFill>
                  <a:srgbClr val="2F2F2E"/>
                </a:solidFill>
              </a:rPr>
              <a:t> é um texto literário em versos que tem origem na tradição oral e remete à cultura popular do Nordeste brasileiro. Pode abordar questões ligadas à natureza, fatos históricos, fazer críticas sociais, entre outros temas relacionados à vida do povo. Tradicionalmente, é apresentado em formato de pequenos livros, os folhetos, que podem conter uma xilogravura na capa. Os folhetos de cordel ficam pendurados em cordas ou barbantes para serem vendidos em feiras, bancas e mercados populares, o que explica o nome dado a essa manifestação.</a:t>
            </a:r>
          </a:p>
        </p:txBody>
      </p:sp>
      <p:sp>
        <p:nvSpPr>
          <p:cNvPr id="19" name="CaixaDeTexto 18">
            <a:extLst>
              <a:ext uri="{FF2B5EF4-FFF2-40B4-BE49-F238E27FC236}">
                <a16:creationId xmlns:a16="http://schemas.microsoft.com/office/drawing/2014/main" id="{84650F33-7363-829C-7C85-B820D721645B}"/>
              </a:ext>
            </a:extLst>
          </p:cNvPr>
          <p:cNvSpPr txBox="1"/>
          <p:nvPr/>
        </p:nvSpPr>
        <p:spPr>
          <a:xfrm>
            <a:off x="767010" y="3477832"/>
            <a:ext cx="10662990" cy="646331"/>
          </a:xfrm>
          <a:prstGeom prst="rect">
            <a:avLst/>
          </a:prstGeom>
          <a:solidFill>
            <a:schemeClr val="bg1"/>
          </a:solidFill>
          <a:ln>
            <a:solidFill>
              <a:schemeClr val="accent1"/>
            </a:solidFill>
          </a:ln>
          <a:effectLst/>
        </p:spPr>
        <p:txBody>
          <a:bodyPr wrap="square" anchor="ctr">
            <a:spAutoFit/>
          </a:bodyPr>
          <a:lstStyle/>
          <a:p>
            <a:pPr indent="457200" algn="just"/>
            <a:r>
              <a:rPr lang="pt-BR" dirty="0">
                <a:solidFill>
                  <a:srgbClr val="2F2F2E"/>
                </a:solidFill>
              </a:rPr>
              <a:t>No cordel, geralmente, os versos apresentam rimas </a:t>
            </a:r>
            <a:r>
              <a:rPr lang="pt-BR" b="1" dirty="0">
                <a:solidFill>
                  <a:srgbClr val="2F2F2E"/>
                </a:solidFill>
              </a:rPr>
              <a:t>perfeitas</a:t>
            </a:r>
            <a:r>
              <a:rPr lang="pt-BR" dirty="0">
                <a:solidFill>
                  <a:srgbClr val="2F2F2E"/>
                </a:solidFill>
              </a:rPr>
              <a:t> ou </a:t>
            </a:r>
            <a:r>
              <a:rPr lang="pt-BR" b="1" dirty="0">
                <a:solidFill>
                  <a:srgbClr val="2F2F2E"/>
                </a:solidFill>
              </a:rPr>
              <a:t>consoantes</a:t>
            </a:r>
            <a:r>
              <a:rPr lang="pt-BR" dirty="0">
                <a:solidFill>
                  <a:srgbClr val="2F2F2E"/>
                </a:solidFill>
              </a:rPr>
              <a:t> – em que há correspondência total de sons, havendo repetição tanto dos sons vocálicos como dos sons consonantais.</a:t>
            </a:r>
          </a:p>
        </p:txBody>
      </p:sp>
      <p:sp>
        <p:nvSpPr>
          <p:cNvPr id="20" name="CaixaDeTexto 19">
            <a:extLst>
              <a:ext uri="{FF2B5EF4-FFF2-40B4-BE49-F238E27FC236}">
                <a16:creationId xmlns:a16="http://schemas.microsoft.com/office/drawing/2014/main" id="{BB824855-5C02-A648-591F-8E6D5FBA7BDD}"/>
              </a:ext>
            </a:extLst>
          </p:cNvPr>
          <p:cNvSpPr txBox="1"/>
          <p:nvPr/>
        </p:nvSpPr>
        <p:spPr>
          <a:xfrm>
            <a:off x="767010" y="4467631"/>
            <a:ext cx="6367035" cy="1477328"/>
          </a:xfrm>
          <a:prstGeom prst="rect">
            <a:avLst/>
          </a:prstGeom>
          <a:solidFill>
            <a:schemeClr val="bg1"/>
          </a:solidFill>
          <a:ln>
            <a:solidFill>
              <a:schemeClr val="accent1"/>
            </a:solidFill>
          </a:ln>
          <a:effectLst/>
        </p:spPr>
        <p:txBody>
          <a:bodyPr wrap="square" anchor="ctr">
            <a:spAutoFit/>
          </a:bodyPr>
          <a:lstStyle/>
          <a:p>
            <a:pPr indent="457200" algn="just"/>
            <a:r>
              <a:rPr lang="pt-BR" dirty="0">
                <a:solidFill>
                  <a:srgbClr val="2F2F2E"/>
                </a:solidFill>
              </a:rPr>
              <a:t>O </a:t>
            </a:r>
            <a:r>
              <a:rPr lang="pt-BR" b="1" dirty="0">
                <a:solidFill>
                  <a:srgbClr val="2F2F2E"/>
                </a:solidFill>
              </a:rPr>
              <a:t>cordel</a:t>
            </a:r>
            <a:r>
              <a:rPr lang="pt-BR" dirty="0">
                <a:solidFill>
                  <a:srgbClr val="2F2F2E"/>
                </a:solidFill>
              </a:rPr>
              <a:t> é composto em versos e estrofes e costuma utilizar linguagem popular, com exemplos de regionalismos. O uso de recursos sonoros, como a rima, dá ritmo ao poema, que também pode ser declamado ou cantado. Faz uso também de uma linguagem conotativa, figurada.</a:t>
            </a:r>
          </a:p>
        </p:txBody>
      </p:sp>
      <p:sp>
        <p:nvSpPr>
          <p:cNvPr id="21" name="Balão de Fala: Retângulo 20">
            <a:extLst>
              <a:ext uri="{FF2B5EF4-FFF2-40B4-BE49-F238E27FC236}">
                <a16:creationId xmlns:a16="http://schemas.microsoft.com/office/drawing/2014/main" id="{2DEE9773-3527-F435-9DEC-1FBEB24FE1C8}"/>
              </a:ext>
            </a:extLst>
          </p:cNvPr>
          <p:cNvSpPr/>
          <p:nvPr/>
        </p:nvSpPr>
        <p:spPr>
          <a:xfrm>
            <a:off x="7599872" y="4417801"/>
            <a:ext cx="3825118" cy="1576987"/>
          </a:xfrm>
          <a:prstGeom prst="wedgeRectCallout">
            <a:avLst>
              <a:gd name="adj1" fmla="val -58195"/>
              <a:gd name="adj2" fmla="val 32620"/>
            </a:avLst>
          </a:prstGeom>
          <a:solidFill>
            <a:schemeClr val="accent1">
              <a:alpha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2F2F2E"/>
                </a:solidFill>
              </a:rPr>
              <a:t>Sentido figurado </a:t>
            </a:r>
            <a:r>
              <a:rPr lang="pt-BR" dirty="0">
                <a:solidFill>
                  <a:srgbClr val="2F2F2E"/>
                </a:solidFill>
              </a:rPr>
              <a:t>é um recurso de linguagem em que uma palavra ou expressão é usada no lugar de outra, tornando a mensagem mais expressiva.</a:t>
            </a:r>
          </a:p>
        </p:txBody>
      </p:sp>
      <p:sp>
        <p:nvSpPr>
          <p:cNvPr id="32" name="CaixaDeTexto 31">
            <a:extLst>
              <a:ext uri="{FF2B5EF4-FFF2-40B4-BE49-F238E27FC236}">
                <a16:creationId xmlns:a16="http://schemas.microsoft.com/office/drawing/2014/main" id="{C1C50245-8363-70C1-5E82-E45FAA113398}"/>
              </a:ext>
            </a:extLst>
          </p:cNvPr>
          <p:cNvSpPr txBox="1"/>
          <p:nvPr/>
        </p:nvSpPr>
        <p:spPr>
          <a:xfrm rot="16200000">
            <a:off x="11366147" y="3300209"/>
            <a:ext cx="1237646" cy="123111"/>
          </a:xfrm>
          <a:prstGeom prst="rect">
            <a:avLst/>
          </a:prstGeom>
          <a:noFill/>
        </p:spPr>
        <p:txBody>
          <a:bodyPr wrap="square" lIns="0" tIns="0" rIns="0" bIns="0" anchor="b">
            <a:spAutoFit/>
          </a:bodyPr>
          <a:lstStyle/>
          <a:p>
            <a:r>
              <a:rPr lang="pt-BR" sz="800" b="0" i="0" u="none" strike="noStrike" baseline="0" dirty="0">
                <a:solidFill>
                  <a:srgbClr val="2F2F2E"/>
                </a:solidFill>
              </a:rPr>
              <a:t>LUCIANO TASSO</a:t>
            </a:r>
            <a:endParaRPr lang="pt-BR" sz="800" dirty="0"/>
          </a:p>
        </p:txBody>
      </p:sp>
    </p:spTree>
    <p:extLst>
      <p:ext uri="{BB962C8B-B14F-4D97-AF65-F5344CB8AC3E}">
        <p14:creationId xmlns:p14="http://schemas.microsoft.com/office/powerpoint/2010/main" val="14095403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80D4D6-B06E-4316-8BBC-7A65A10AC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2">
            <a:extLst>
              <a:ext uri="{FF2B5EF4-FFF2-40B4-BE49-F238E27FC236}">
                <a16:creationId xmlns:a16="http://schemas.microsoft.com/office/drawing/2014/main" id="{AC807350-F52B-6642-6F40-52013EE145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5400000">
            <a:off x="5888966" y="569485"/>
            <a:ext cx="414058" cy="1219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Espaço Reservado para Rodapé 3">
            <a:extLst>
              <a:ext uri="{FF2B5EF4-FFF2-40B4-BE49-F238E27FC236}">
                <a16:creationId xmlns:a16="http://schemas.microsoft.com/office/drawing/2014/main" id="{9F1BB691-E1B6-CFAC-4B1F-E0B99A7A64C0}"/>
              </a:ext>
            </a:extLst>
          </p:cNvPr>
          <p:cNvSpPr>
            <a:spLocks noGrp="1"/>
          </p:cNvSpPr>
          <p:nvPr>
            <p:ph type="ftr" sz="quarter" idx="11"/>
          </p:nvPr>
        </p:nvSpPr>
        <p:spPr>
          <a:xfrm>
            <a:off x="4038595" y="6492586"/>
            <a:ext cx="4114800" cy="345796"/>
          </a:xfrm>
        </p:spPr>
        <p:txBody>
          <a:bodyPr>
            <a:normAutofit/>
          </a:bodyPr>
          <a:lstStyle/>
          <a:p>
            <a:pPr>
              <a:spcAft>
                <a:spcPts val="600"/>
              </a:spcAft>
            </a:pPr>
            <a:r>
              <a:rPr lang="pt-BR" dirty="0">
                <a:solidFill>
                  <a:schemeClr val="tx2"/>
                </a:solidFill>
              </a:rPr>
              <a:t>LÍNGUA PORTUGUESA | 6</a:t>
            </a:r>
            <a:r>
              <a:rPr lang="pt-BR" u="sng" baseline="45000" dirty="0">
                <a:solidFill>
                  <a:schemeClr val="tx2"/>
                </a:solidFill>
              </a:rPr>
              <a:t>o</a:t>
            </a:r>
            <a:r>
              <a:rPr lang="pt-BR" dirty="0">
                <a:solidFill>
                  <a:schemeClr val="tx2"/>
                </a:solidFill>
              </a:rPr>
              <a:t> ANO</a:t>
            </a:r>
            <a:endParaRPr lang="en-US" dirty="0">
              <a:solidFill>
                <a:schemeClr val="tx2"/>
              </a:solidFill>
            </a:endParaRPr>
          </a:p>
        </p:txBody>
      </p:sp>
      <p:sp>
        <p:nvSpPr>
          <p:cNvPr id="9" name="Espaço Reservado para Número de Slide 4">
            <a:extLst>
              <a:ext uri="{FF2B5EF4-FFF2-40B4-BE49-F238E27FC236}">
                <a16:creationId xmlns:a16="http://schemas.microsoft.com/office/drawing/2014/main" id="{7DAAE698-1606-47E4-0521-499DC577AC68}"/>
              </a:ext>
            </a:extLst>
          </p:cNvPr>
          <p:cNvSpPr>
            <a:spLocks noGrp="1"/>
          </p:cNvSpPr>
          <p:nvPr>
            <p:ph type="sldNum" sz="quarter" idx="12"/>
          </p:nvPr>
        </p:nvSpPr>
        <p:spPr>
          <a:xfrm>
            <a:off x="8610601" y="6492586"/>
            <a:ext cx="2819399" cy="345796"/>
          </a:xfrm>
        </p:spPr>
        <p:txBody>
          <a:bodyPr>
            <a:normAutofit/>
          </a:bodyPr>
          <a:lstStyle/>
          <a:p>
            <a:pPr>
              <a:spcAft>
                <a:spcPts val="600"/>
              </a:spcAft>
            </a:pPr>
            <a:fld id="{07CE569E-9B7C-4CB9-AB80-C0841F922CFF}" type="slidenum">
              <a:rPr lang="en-US" smtClean="0">
                <a:solidFill>
                  <a:schemeClr val="tx2"/>
                </a:solidFill>
              </a:rPr>
              <a:pPr>
                <a:spcAft>
                  <a:spcPts val="600"/>
                </a:spcAft>
              </a:pPr>
              <a:t>9</a:t>
            </a:fld>
            <a:endParaRPr lang="en-US" dirty="0">
              <a:solidFill>
                <a:schemeClr val="tx2"/>
              </a:solidFill>
            </a:endParaRPr>
          </a:p>
        </p:txBody>
      </p:sp>
      <p:grpSp>
        <p:nvGrpSpPr>
          <p:cNvPr id="5" name="Agrupar 4">
            <a:extLst>
              <a:ext uri="{FF2B5EF4-FFF2-40B4-BE49-F238E27FC236}">
                <a16:creationId xmlns:a16="http://schemas.microsoft.com/office/drawing/2014/main" id="{7B59CC3C-F358-C44D-C2F7-D22BA12CB0B8}"/>
              </a:ext>
            </a:extLst>
          </p:cNvPr>
          <p:cNvGrpSpPr/>
          <p:nvPr/>
        </p:nvGrpSpPr>
        <p:grpSpPr>
          <a:xfrm>
            <a:off x="11777941" y="1128450"/>
            <a:ext cx="414059" cy="1748964"/>
            <a:chOff x="11777941" y="1128450"/>
            <a:chExt cx="414059" cy="1748964"/>
          </a:xfrm>
        </p:grpSpPr>
        <p:sp>
          <p:nvSpPr>
            <p:cNvPr id="6" name="Rectangle 22">
              <a:extLst>
                <a:ext uri="{FF2B5EF4-FFF2-40B4-BE49-F238E27FC236}">
                  <a16:creationId xmlns:a16="http://schemas.microsoft.com/office/drawing/2014/main" id="{E3DA124F-CF84-D04A-84DD-FCA138626C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777941" y="1128451"/>
              <a:ext cx="414059" cy="17489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CaixaDeTexto 9">
              <a:extLst>
                <a:ext uri="{FF2B5EF4-FFF2-40B4-BE49-F238E27FC236}">
                  <a16:creationId xmlns:a16="http://schemas.microsoft.com/office/drawing/2014/main" id="{4B268F02-05F1-0BB4-362E-01538ABEB4BE}"/>
                </a:ext>
              </a:extLst>
            </p:cNvPr>
            <p:cNvSpPr txBox="1"/>
            <p:nvPr/>
          </p:nvSpPr>
          <p:spPr>
            <a:xfrm rot="16200000">
              <a:off x="11110488" y="1864432"/>
              <a:ext cx="1748964" cy="276999"/>
            </a:xfrm>
            <a:prstGeom prst="rect">
              <a:avLst/>
            </a:prstGeom>
            <a:noFill/>
          </p:spPr>
          <p:txBody>
            <a:bodyPr wrap="square" rtlCol="0">
              <a:spAutoFit/>
            </a:bodyPr>
            <a:lstStyle/>
            <a:p>
              <a:pPr algn="ctr"/>
              <a:r>
                <a:rPr lang="pt-BR" sz="1200" b="1" dirty="0">
                  <a:solidFill>
                    <a:schemeClr val="tx2"/>
                  </a:solidFill>
                </a:rPr>
                <a:t>MÓDULO 3</a:t>
              </a:r>
            </a:p>
          </p:txBody>
        </p:sp>
      </p:grpSp>
      <p:sp>
        <p:nvSpPr>
          <p:cNvPr id="2" name="CaixaDeTexto 1">
            <a:extLst>
              <a:ext uri="{FF2B5EF4-FFF2-40B4-BE49-F238E27FC236}">
                <a16:creationId xmlns:a16="http://schemas.microsoft.com/office/drawing/2014/main" id="{6DE57045-6515-3556-ED85-985B80108054}"/>
              </a:ext>
            </a:extLst>
          </p:cNvPr>
          <p:cNvSpPr txBox="1"/>
          <p:nvPr/>
        </p:nvSpPr>
        <p:spPr>
          <a:xfrm>
            <a:off x="767010" y="348799"/>
            <a:ext cx="3271585" cy="954107"/>
          </a:xfrm>
          <a:prstGeom prst="rect">
            <a:avLst/>
          </a:prstGeom>
          <a:noFill/>
        </p:spPr>
        <p:txBody>
          <a:bodyPr wrap="square" rtlCol="0">
            <a:spAutoFit/>
          </a:bodyPr>
          <a:lstStyle/>
          <a:p>
            <a:r>
              <a:rPr lang="pt-BR" sz="3200" dirty="0">
                <a:solidFill>
                  <a:schemeClr val="tx2"/>
                </a:solidFill>
                <a:latin typeface="+mj-lt"/>
              </a:rPr>
              <a:t>ESTUDO DA LÍNGUA</a:t>
            </a:r>
          </a:p>
          <a:p>
            <a:r>
              <a:rPr lang="pt-BR" sz="2400" dirty="0">
                <a:solidFill>
                  <a:schemeClr val="tx2"/>
                </a:solidFill>
                <a:latin typeface="+mj-lt"/>
              </a:rPr>
              <a:t>Concordância nominal</a:t>
            </a:r>
            <a:endParaRPr lang="pt-BR" sz="2400" i="1" dirty="0">
              <a:solidFill>
                <a:schemeClr val="tx2"/>
              </a:solidFill>
              <a:latin typeface="+mj-lt"/>
            </a:endParaRPr>
          </a:p>
        </p:txBody>
      </p:sp>
      <p:sp>
        <p:nvSpPr>
          <p:cNvPr id="3" name="CaixaDeTexto 2">
            <a:extLst>
              <a:ext uri="{FF2B5EF4-FFF2-40B4-BE49-F238E27FC236}">
                <a16:creationId xmlns:a16="http://schemas.microsoft.com/office/drawing/2014/main" id="{86934488-F043-0C98-BD89-D7C49C6A71D5}"/>
              </a:ext>
            </a:extLst>
          </p:cNvPr>
          <p:cNvSpPr txBox="1"/>
          <p:nvPr/>
        </p:nvSpPr>
        <p:spPr>
          <a:xfrm>
            <a:off x="3077562" y="2818863"/>
            <a:ext cx="6030606" cy="923330"/>
          </a:xfrm>
          <a:prstGeom prst="rect">
            <a:avLst/>
          </a:prstGeom>
          <a:noFill/>
          <a:ln>
            <a:solidFill>
              <a:schemeClr val="accent1"/>
            </a:solidFill>
          </a:ln>
          <a:effectLst/>
        </p:spPr>
        <p:txBody>
          <a:bodyPr wrap="square" anchor="ctr">
            <a:spAutoFit/>
          </a:bodyPr>
          <a:lstStyle/>
          <a:p>
            <a:pPr indent="457200" algn="just"/>
            <a:r>
              <a:rPr lang="pt-BR" b="1" dirty="0">
                <a:solidFill>
                  <a:srgbClr val="2F2F2E"/>
                </a:solidFill>
              </a:rPr>
              <a:t>Concordância nominal </a:t>
            </a:r>
            <a:r>
              <a:rPr lang="pt-BR" dirty="0">
                <a:solidFill>
                  <a:srgbClr val="2F2F2E"/>
                </a:solidFill>
              </a:rPr>
              <a:t>é a combinação entre o nome (substantivo) e seus modificadores ou determinantes (artigo, numeral, pronome, adjetivo) quanto ao gênero e ao número.</a:t>
            </a:r>
          </a:p>
        </p:txBody>
      </p:sp>
      <p:sp>
        <p:nvSpPr>
          <p:cNvPr id="14" name="CaixaDeTexto 13">
            <a:extLst>
              <a:ext uri="{FF2B5EF4-FFF2-40B4-BE49-F238E27FC236}">
                <a16:creationId xmlns:a16="http://schemas.microsoft.com/office/drawing/2014/main" id="{EA9F2680-DBD7-05BE-6D41-6DF0C779978F}"/>
              </a:ext>
            </a:extLst>
          </p:cNvPr>
          <p:cNvSpPr txBox="1"/>
          <p:nvPr/>
        </p:nvSpPr>
        <p:spPr>
          <a:xfrm>
            <a:off x="767008" y="1613324"/>
            <a:ext cx="10662990" cy="646331"/>
          </a:xfrm>
          <a:prstGeom prst="rect">
            <a:avLst/>
          </a:prstGeom>
          <a:noFill/>
        </p:spPr>
        <p:txBody>
          <a:bodyPr wrap="square">
            <a:spAutoFit/>
          </a:bodyPr>
          <a:lstStyle/>
          <a:p>
            <a:pPr indent="457200"/>
            <a:r>
              <a:rPr lang="pt-BR" dirty="0">
                <a:solidFill>
                  <a:srgbClr val="2F2F2E"/>
                </a:solidFill>
              </a:rPr>
              <a:t>Os determinantes ou modificadores dos substantivos ajustam-se a eles de acordo com sua flexão de gênero e número. Esse processo é chamado de </a:t>
            </a:r>
            <a:r>
              <a:rPr lang="pt-BR" b="1" dirty="0">
                <a:solidFill>
                  <a:srgbClr val="2F2F2E"/>
                </a:solidFill>
              </a:rPr>
              <a:t>concordância nominal</a:t>
            </a:r>
            <a:r>
              <a:rPr lang="pt-BR" dirty="0">
                <a:solidFill>
                  <a:srgbClr val="2F2F2E"/>
                </a:solidFill>
              </a:rPr>
              <a:t>.</a:t>
            </a:r>
          </a:p>
        </p:txBody>
      </p:sp>
      <p:sp>
        <p:nvSpPr>
          <p:cNvPr id="11" name="Balão de Fala: Retângulo 10">
            <a:extLst>
              <a:ext uri="{FF2B5EF4-FFF2-40B4-BE49-F238E27FC236}">
                <a16:creationId xmlns:a16="http://schemas.microsoft.com/office/drawing/2014/main" id="{0AAD2BE4-F88A-ED8E-1D72-FB5C970AA0C4}"/>
              </a:ext>
            </a:extLst>
          </p:cNvPr>
          <p:cNvSpPr/>
          <p:nvPr/>
        </p:nvSpPr>
        <p:spPr>
          <a:xfrm>
            <a:off x="767008" y="4301401"/>
            <a:ext cx="4121904" cy="1748962"/>
          </a:xfrm>
          <a:prstGeom prst="wedgeRectCallout">
            <a:avLst>
              <a:gd name="adj1" fmla="val 20123"/>
              <a:gd name="adj2" fmla="val -64103"/>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A regra geral que rege a </a:t>
            </a:r>
            <a:r>
              <a:rPr lang="pt-BR" b="1" dirty="0">
                <a:solidFill>
                  <a:srgbClr val="2F2F2E"/>
                </a:solidFill>
              </a:rPr>
              <a:t>concordância nominal </a:t>
            </a:r>
            <a:r>
              <a:rPr lang="pt-BR" dirty="0">
                <a:solidFill>
                  <a:srgbClr val="2F2F2E"/>
                </a:solidFill>
              </a:rPr>
              <a:t>é: toda palavra que exerce a função de modificador ou determinante do substantivo concorda com ele em gênero e número.</a:t>
            </a:r>
          </a:p>
        </p:txBody>
      </p:sp>
      <p:sp>
        <p:nvSpPr>
          <p:cNvPr id="13" name="Balão de Fala: Retângulo 12">
            <a:extLst>
              <a:ext uri="{FF2B5EF4-FFF2-40B4-BE49-F238E27FC236}">
                <a16:creationId xmlns:a16="http://schemas.microsoft.com/office/drawing/2014/main" id="{119A9102-D4E2-2699-FE10-AEDDA64A1965}"/>
              </a:ext>
            </a:extLst>
          </p:cNvPr>
          <p:cNvSpPr/>
          <p:nvPr/>
        </p:nvSpPr>
        <p:spPr>
          <a:xfrm>
            <a:off x="7303088" y="4301401"/>
            <a:ext cx="4121904" cy="1748962"/>
          </a:xfrm>
          <a:prstGeom prst="wedgeRectCallout">
            <a:avLst>
              <a:gd name="adj1" fmla="val -22228"/>
              <a:gd name="adj2" fmla="val -68064"/>
            </a:avLst>
          </a:prstGeom>
          <a:solidFill>
            <a:schemeClr val="accent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rgbClr val="2F2F2E"/>
                </a:solidFill>
              </a:rPr>
              <a:t>Quando há mais de um substantivo, de gênero e número diferentes, existem algumas maneiras de fazer a concordância, dependendo da posição do </a:t>
            </a:r>
            <a:r>
              <a:rPr lang="pt-BR" b="1" dirty="0">
                <a:solidFill>
                  <a:srgbClr val="2F2F2E"/>
                </a:solidFill>
              </a:rPr>
              <a:t>adjetivo</a:t>
            </a:r>
            <a:r>
              <a:rPr lang="pt-BR" dirty="0">
                <a:solidFill>
                  <a:srgbClr val="2F2F2E"/>
                </a:solidFill>
              </a:rPr>
              <a:t>.</a:t>
            </a:r>
          </a:p>
        </p:txBody>
      </p:sp>
    </p:spTree>
    <p:extLst>
      <p:ext uri="{BB962C8B-B14F-4D97-AF65-F5344CB8AC3E}">
        <p14:creationId xmlns:p14="http://schemas.microsoft.com/office/powerpoint/2010/main" val="1292363969"/>
      </p:ext>
    </p:extLst>
  </p:cSld>
  <p:clrMapOvr>
    <a:masterClrMapping/>
  </p:clrMapOvr>
</p:sld>
</file>

<file path=ppt/theme/theme1.xml><?xml version="1.0" encoding="utf-8"?>
<a:theme xmlns:a="http://schemas.openxmlformats.org/drawingml/2006/main" name="Selo">
  <a:themeElements>
    <a:clrScheme name="Selo">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Selo">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l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TM03457475[[fn=Quadro]]</Template>
  <TotalTime>4000</TotalTime>
  <Words>1254</Words>
  <Application>Microsoft Office PowerPoint</Application>
  <PresentationFormat>Widescreen</PresentationFormat>
  <Paragraphs>94</Paragraphs>
  <Slides>11</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11</vt:i4>
      </vt:variant>
    </vt:vector>
  </HeadingPairs>
  <TitlesOfParts>
    <vt:vector size="16" baseType="lpstr">
      <vt:lpstr>Arial</vt:lpstr>
      <vt:lpstr>Calibri</vt:lpstr>
      <vt:lpstr>Gill Sans MT</vt:lpstr>
      <vt:lpstr>Impact</vt:lpstr>
      <vt:lpstr>Selo</vt:lpstr>
      <vt:lpstr>LÍNGUA PORTUGUESA</vt:lpstr>
      <vt:lpstr>MÓDULO 3</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LÍNGUA PORTUGUESA</dc:title>
  <dc:creator>André Saretto</dc:creator>
  <cp:lastModifiedBy> </cp:lastModifiedBy>
  <cp:revision>10</cp:revision>
  <dcterms:created xsi:type="dcterms:W3CDTF">2023-05-09T16:52:21Z</dcterms:created>
  <dcterms:modified xsi:type="dcterms:W3CDTF">2023-06-02T17:43:16Z</dcterms:modified>
</cp:coreProperties>
</file>