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5" r:id="rId4"/>
    <p:sldId id="274" r:id="rId5"/>
    <p:sldId id="277" r:id="rId6"/>
    <p:sldId id="278" r:id="rId7"/>
    <p:sldId id="279" r:id="rId8"/>
    <p:sldId id="280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A5F62-AC01-4143-B0B4-0BF7F8AA24CF}" v="16" dt="2023-05-19T17:40:25.381"/>
    <p1510:client id="{CD4C17AF-4E25-9E84-0E50-44965633A6CD}" v="21" dt="2023-05-23T13:18:27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6.xml"/><Relationship Id="rId7" Type="http://schemas.openxmlformats.org/officeDocument/2006/relationships/slide" Target="../slides/slide14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>
              <a:hlinkClick xmlns:r="http://schemas.openxmlformats.org/officeDocument/2006/relationships" r:id="rId1" action="ppaction://hlinksldjump"/>
            </a:rPr>
            <a:t>Imagem</a:t>
          </a:r>
          <a:r>
            <a:rPr lang="en-US" sz="1600" b="1">
              <a:hlinkClick xmlns:r="http://schemas.openxmlformats.org/officeDocument/2006/relationships" r:id="rId1" action="ppaction://hlinksldjump"/>
            </a:rPr>
            <a:t> de </a:t>
          </a:r>
          <a:r>
            <a:rPr lang="pt-BR" sz="1600" b="1" noProof="0">
              <a:hlinkClick xmlns:r="http://schemas.openxmlformats.org/officeDocument/2006/relationships" r:id="rId1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6A403E9-6A57-439F-AE3C-ACB1E98D52E5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Narrativa de aventura</a:t>
          </a:r>
          <a:endParaRPr lang="en-US" sz="1600" dirty="0"/>
        </a:p>
      </dgm:t>
    </dgm:pt>
    <dgm:pt modelId="{2FCEE944-5DD4-4E52-B8C3-A5EB7A0EA7EC}" type="parTrans" cxnId="{7D006C63-7F68-440F-A01F-97DD7E9E03FC}">
      <dgm:prSet/>
      <dgm:spPr/>
      <dgm:t>
        <a:bodyPr/>
        <a:lstStyle/>
        <a:p>
          <a:endParaRPr lang="pt-BR"/>
        </a:p>
      </dgm:t>
    </dgm:pt>
    <dgm:pt modelId="{9C40A9C9-FFFD-4EAB-9C0D-9377601939F7}" type="sibTrans" cxnId="{7D006C63-7F68-440F-A01F-97DD7E9E03FC}">
      <dgm:prSet/>
      <dgm:spPr/>
      <dgm:t>
        <a:bodyPr/>
        <a:lstStyle/>
        <a:p>
          <a:endParaRPr lang="pt-BR"/>
        </a:p>
      </dgm:t>
    </dgm:pt>
    <dgm:pt modelId="{F8C16C8B-1ADB-4771-8C8B-CF50261127D4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Narrativa de aventura e resenha de </a:t>
          </a:r>
          <a:r>
            <a:rPr lang="pt-BR" sz="1600" i="1" dirty="0">
              <a:hlinkClick xmlns:r="http://schemas.openxmlformats.org/officeDocument/2006/relationships" r:id="rId3" action="ppaction://hlinksldjump"/>
            </a:rPr>
            <a:t>game</a:t>
          </a:r>
          <a:endParaRPr lang="en-US" sz="1600" i="1" dirty="0"/>
        </a:p>
      </dgm:t>
    </dgm:pt>
    <dgm:pt modelId="{C3F148C4-6F86-4CB4-899A-BD9336BD3D7C}" type="parTrans" cxnId="{8CB6A700-CE65-462E-803D-303A2B78902E}">
      <dgm:prSet/>
      <dgm:spPr/>
      <dgm:t>
        <a:bodyPr/>
        <a:lstStyle/>
        <a:p>
          <a:endParaRPr lang="pt-BR"/>
        </a:p>
      </dgm:t>
    </dgm:pt>
    <dgm:pt modelId="{C52BFECD-EE0C-41E7-89C4-E7F38CD41623}" type="sibTrans" cxnId="{8CB6A700-CE65-462E-803D-303A2B78902E}">
      <dgm:prSet/>
      <dgm:spPr/>
      <dgm:t>
        <a:bodyPr/>
        <a:lstStyle/>
        <a:p>
          <a:endParaRPr lang="pt-BR"/>
        </a:p>
      </dgm:t>
    </dgm:pt>
    <dgm:pt modelId="{A795869B-2350-4FBA-A648-488F765ECF25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Substantivo e adjetivo</a:t>
          </a:r>
          <a:endParaRPr lang="en-US" sz="1600" dirty="0"/>
        </a:p>
      </dgm:t>
    </dgm:pt>
    <dgm:pt modelId="{6862EC3F-ECF4-48B2-BE1A-584644FB1377}" type="parTrans" cxnId="{562AB39A-8F9E-4E7D-9BED-42FF841F94FA}">
      <dgm:prSet/>
      <dgm:spPr/>
      <dgm:t>
        <a:bodyPr/>
        <a:lstStyle/>
        <a:p>
          <a:endParaRPr lang="pt-BR"/>
        </a:p>
      </dgm:t>
    </dgm:pt>
    <dgm:pt modelId="{96D40CA8-40D2-4EB9-AAF8-3EA6CFC21AC1}" type="sibTrans" cxnId="{562AB39A-8F9E-4E7D-9BED-42FF841F94FA}">
      <dgm:prSet/>
      <dgm:spPr/>
      <dgm:t>
        <a:bodyPr/>
        <a:lstStyle/>
        <a:p>
          <a:endParaRPr lang="pt-BR"/>
        </a:p>
      </dgm:t>
    </dgm:pt>
    <dgm:pt modelId="{6B892BF3-DDAF-4786-9610-B16D09ACFC7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Léxico, sinônimo e antônimo</a:t>
          </a:r>
          <a:endParaRPr lang="en-US" sz="1600" dirty="0"/>
        </a:p>
      </dgm:t>
    </dgm:pt>
    <dgm:pt modelId="{0AD295E7-E9F3-462D-AB14-F969AA469D0F}" type="parTrans" cxnId="{7057A130-676A-47D3-871E-F9D0DDB5F69D}">
      <dgm:prSet/>
      <dgm:spPr/>
      <dgm:t>
        <a:bodyPr/>
        <a:lstStyle/>
        <a:p>
          <a:endParaRPr lang="pt-BR"/>
        </a:p>
      </dgm:t>
    </dgm:pt>
    <dgm:pt modelId="{AB1CB823-C2D8-429E-94D9-CB3DE49D2135}" type="sibTrans" cxnId="{7057A130-676A-47D3-871E-F9D0DDB5F69D}">
      <dgm:prSet/>
      <dgm:spPr/>
      <dgm:t>
        <a:bodyPr/>
        <a:lstStyle/>
        <a:p>
          <a:endParaRPr lang="pt-BR"/>
        </a:p>
      </dgm:t>
    </dgm:pt>
    <dgm:pt modelId="{239D6F45-1DD9-4E73-8414-D38F851F2DCB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Relato pessoal</a:t>
          </a:r>
          <a:endParaRPr lang="en-US" sz="1600" dirty="0"/>
        </a:p>
      </dgm:t>
    </dgm:pt>
    <dgm:pt modelId="{3058BCFA-4BE6-4A2C-AEE6-D99504F34E5E}" type="parTrans" cxnId="{D6FC350D-DBCF-4F7B-9C27-66A2C5F3F961}">
      <dgm:prSet/>
      <dgm:spPr/>
      <dgm:t>
        <a:bodyPr/>
        <a:lstStyle/>
        <a:p>
          <a:endParaRPr lang="pt-BR"/>
        </a:p>
      </dgm:t>
    </dgm:pt>
    <dgm:pt modelId="{25EFB516-5901-4AA8-B9A1-0D6C38F88A22}" type="sibTrans" cxnId="{D6FC350D-DBCF-4F7B-9C27-66A2C5F3F961}">
      <dgm:prSet/>
      <dgm:spPr/>
      <dgm:t>
        <a:bodyPr/>
        <a:lstStyle/>
        <a:p>
          <a:endParaRPr lang="pt-BR"/>
        </a:p>
      </dgm:t>
    </dgm:pt>
    <dgm:pt modelId="{015ADE67-51B0-495C-80D7-A4A6A449183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Substantivo e adjetivo</a:t>
          </a:r>
          <a:endParaRPr lang="en-US" sz="1600" dirty="0"/>
        </a:p>
      </dgm:t>
    </dgm:pt>
    <dgm:pt modelId="{4EC7D662-4153-4FEC-9486-42339AE0A75F}" type="parTrans" cxnId="{DB0C481E-4EC9-4C2F-AE87-E9BADF7704EB}">
      <dgm:prSet/>
      <dgm:spPr/>
      <dgm:t>
        <a:bodyPr/>
        <a:lstStyle/>
        <a:p>
          <a:endParaRPr lang="pt-BR"/>
        </a:p>
      </dgm:t>
    </dgm:pt>
    <dgm:pt modelId="{A45E1333-6B40-43B0-A1A7-08C985B321ED}" type="sibTrans" cxnId="{DB0C481E-4EC9-4C2F-AE87-E9BADF7704EB}">
      <dgm:prSet/>
      <dgm:spPr/>
      <dgm:t>
        <a:bodyPr/>
        <a:lstStyle/>
        <a:p>
          <a:endParaRPr lang="pt-BR"/>
        </a:p>
      </dgm:t>
    </dgm:pt>
    <dgm:pt modelId="{425530C1-5E0D-4DEA-AE98-EF0839FDBBF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Recursos descritivos, prescritivos e de ordenação de fatos</a:t>
          </a:r>
          <a:endParaRPr lang="en-US" sz="1600" dirty="0"/>
        </a:p>
      </dgm:t>
    </dgm:pt>
    <dgm:pt modelId="{B36264DA-E4CE-4812-8B4D-15977C8B4513}" type="parTrans" cxnId="{56BD764A-9D27-4AE7-A6A9-7B76F5DBC508}">
      <dgm:prSet/>
      <dgm:spPr/>
      <dgm:t>
        <a:bodyPr/>
        <a:lstStyle/>
        <a:p>
          <a:endParaRPr lang="pt-BR"/>
        </a:p>
      </dgm:t>
    </dgm:pt>
    <dgm:pt modelId="{505BACEE-EBCD-4ADE-A1E3-594B5AAB3E31}" type="sibTrans" cxnId="{56BD764A-9D27-4AE7-A6A9-7B76F5DBC508}">
      <dgm:prSet/>
      <dgm:spPr/>
      <dgm:t>
        <a:bodyPr/>
        <a:lstStyle/>
        <a:p>
          <a:endParaRPr lang="pt-BR"/>
        </a:p>
      </dgm:t>
    </dgm:pt>
    <dgm:pt modelId="{2A11A640-3558-4C9C-8C9D-3AB933C9F1CA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9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9" action="ppaction://hlinksldjump"/>
            </a:rPr>
            <a:t>– Práticas corporais de aventura urbanas</a:t>
          </a:r>
          <a:endParaRPr lang="en-US" sz="1600" dirty="0"/>
        </a:p>
      </dgm:t>
    </dgm:pt>
    <dgm:pt modelId="{C3B05D61-7489-4F9F-9F37-C784FBE23D99}" type="parTrans" cxnId="{4880EF92-A3F3-4156-870D-1B41B842CEE1}">
      <dgm:prSet/>
      <dgm:spPr/>
      <dgm:t>
        <a:bodyPr/>
        <a:lstStyle/>
        <a:p>
          <a:endParaRPr lang="pt-BR"/>
        </a:p>
      </dgm:t>
    </dgm:pt>
    <dgm:pt modelId="{6E25C68D-55A2-4748-9C9B-ABFFACFC3F6A}" type="sibTrans" cxnId="{4880EF92-A3F3-4156-870D-1B41B842CEE1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560CC59C-442A-412C-A269-DE36EC58359C}" type="pres">
      <dgm:prSet presAssocID="{96A403E9-6A57-439F-AE3C-ACB1E98D52E5}" presName="thickLine" presStyleLbl="alignNode1" presStyleIdx="1" presStyleCnt="9"/>
      <dgm:spPr/>
    </dgm:pt>
    <dgm:pt modelId="{B2139582-4513-423B-8BEC-BD04C0B08AB3}" type="pres">
      <dgm:prSet presAssocID="{96A403E9-6A57-439F-AE3C-ACB1E98D52E5}" presName="horz1" presStyleCnt="0"/>
      <dgm:spPr/>
    </dgm:pt>
    <dgm:pt modelId="{952F36FE-ACF8-4C1F-B2B4-75F61B83D493}" type="pres">
      <dgm:prSet presAssocID="{96A403E9-6A57-439F-AE3C-ACB1E98D52E5}" presName="tx1" presStyleLbl="revTx" presStyleIdx="1" presStyleCnt="9"/>
      <dgm:spPr/>
    </dgm:pt>
    <dgm:pt modelId="{8C786FEE-7ED7-4432-B1E8-766C61CD9A52}" type="pres">
      <dgm:prSet presAssocID="{96A403E9-6A57-439F-AE3C-ACB1E98D52E5}" presName="vert1" presStyleCnt="0"/>
      <dgm:spPr/>
    </dgm:pt>
    <dgm:pt modelId="{FC02BE45-23EB-4A98-A5F5-B734A857C47B}" type="pres">
      <dgm:prSet presAssocID="{F8C16C8B-1ADB-4771-8C8B-CF50261127D4}" presName="thickLine" presStyleLbl="alignNode1" presStyleIdx="2" presStyleCnt="9"/>
      <dgm:spPr/>
    </dgm:pt>
    <dgm:pt modelId="{EF92412C-5849-4689-B833-B76CE8A73D06}" type="pres">
      <dgm:prSet presAssocID="{F8C16C8B-1ADB-4771-8C8B-CF50261127D4}" presName="horz1" presStyleCnt="0"/>
      <dgm:spPr/>
    </dgm:pt>
    <dgm:pt modelId="{EADF0BFB-207A-4322-9452-3A3B3E03DFB2}" type="pres">
      <dgm:prSet presAssocID="{F8C16C8B-1ADB-4771-8C8B-CF50261127D4}" presName="tx1" presStyleLbl="revTx" presStyleIdx="2" presStyleCnt="9"/>
      <dgm:spPr/>
    </dgm:pt>
    <dgm:pt modelId="{55FECAB1-9818-4840-AD7F-19231E366954}" type="pres">
      <dgm:prSet presAssocID="{F8C16C8B-1ADB-4771-8C8B-CF50261127D4}" presName="vert1" presStyleCnt="0"/>
      <dgm:spPr/>
    </dgm:pt>
    <dgm:pt modelId="{5438480D-9F46-49BF-851E-7C076FDF14B6}" type="pres">
      <dgm:prSet presAssocID="{A795869B-2350-4FBA-A648-488F765ECF25}" presName="thickLine" presStyleLbl="alignNode1" presStyleIdx="3" presStyleCnt="9"/>
      <dgm:spPr/>
    </dgm:pt>
    <dgm:pt modelId="{D72A7A94-DDE9-4D5A-B432-8D7DB7E391E3}" type="pres">
      <dgm:prSet presAssocID="{A795869B-2350-4FBA-A648-488F765ECF25}" presName="horz1" presStyleCnt="0"/>
      <dgm:spPr/>
    </dgm:pt>
    <dgm:pt modelId="{EE571E50-C416-4801-9874-41460A91ACC8}" type="pres">
      <dgm:prSet presAssocID="{A795869B-2350-4FBA-A648-488F765ECF25}" presName="tx1" presStyleLbl="revTx" presStyleIdx="3" presStyleCnt="9"/>
      <dgm:spPr/>
    </dgm:pt>
    <dgm:pt modelId="{4B7619A3-AB5C-44B0-80E7-D4E69C25E654}" type="pres">
      <dgm:prSet presAssocID="{A795869B-2350-4FBA-A648-488F765ECF25}" presName="vert1" presStyleCnt="0"/>
      <dgm:spPr/>
    </dgm:pt>
    <dgm:pt modelId="{129894B7-A238-4BE0-AEE7-E6C1C349E3EA}" type="pres">
      <dgm:prSet presAssocID="{6B892BF3-DDAF-4786-9610-B16D09ACFC77}" presName="thickLine" presStyleLbl="alignNode1" presStyleIdx="4" presStyleCnt="9"/>
      <dgm:spPr/>
    </dgm:pt>
    <dgm:pt modelId="{8362D2A9-C8A2-4EC7-A0EE-D3AB0725CAB9}" type="pres">
      <dgm:prSet presAssocID="{6B892BF3-DDAF-4786-9610-B16D09ACFC77}" presName="horz1" presStyleCnt="0"/>
      <dgm:spPr/>
    </dgm:pt>
    <dgm:pt modelId="{B1479FFC-F61F-4702-A1D8-92EB5FDB4CFB}" type="pres">
      <dgm:prSet presAssocID="{6B892BF3-DDAF-4786-9610-B16D09ACFC77}" presName="tx1" presStyleLbl="revTx" presStyleIdx="4" presStyleCnt="9"/>
      <dgm:spPr/>
    </dgm:pt>
    <dgm:pt modelId="{12081D40-70AB-4FFE-8E18-3CC5FABD3223}" type="pres">
      <dgm:prSet presAssocID="{6B892BF3-DDAF-4786-9610-B16D09ACFC77}" presName="vert1" presStyleCnt="0"/>
      <dgm:spPr/>
    </dgm:pt>
    <dgm:pt modelId="{36F81B3D-FCAA-4A80-A1D4-9257B5A8A1E0}" type="pres">
      <dgm:prSet presAssocID="{239D6F45-1DD9-4E73-8414-D38F851F2DCB}" presName="thickLine" presStyleLbl="alignNode1" presStyleIdx="5" presStyleCnt="9"/>
      <dgm:spPr/>
    </dgm:pt>
    <dgm:pt modelId="{9C557297-4574-44C3-8059-29E4ED9517FB}" type="pres">
      <dgm:prSet presAssocID="{239D6F45-1DD9-4E73-8414-D38F851F2DCB}" presName="horz1" presStyleCnt="0"/>
      <dgm:spPr/>
    </dgm:pt>
    <dgm:pt modelId="{09E5F85F-3E01-4F14-8C46-508BE95176C7}" type="pres">
      <dgm:prSet presAssocID="{239D6F45-1DD9-4E73-8414-D38F851F2DCB}" presName="tx1" presStyleLbl="revTx" presStyleIdx="5" presStyleCnt="9"/>
      <dgm:spPr/>
    </dgm:pt>
    <dgm:pt modelId="{770C4CFE-7B5C-4CBA-8901-BB1654B3CFD0}" type="pres">
      <dgm:prSet presAssocID="{239D6F45-1DD9-4E73-8414-D38F851F2DCB}" presName="vert1" presStyleCnt="0"/>
      <dgm:spPr/>
    </dgm:pt>
    <dgm:pt modelId="{724FAD0B-0E9D-4CB2-A61A-FC4E0913F60A}" type="pres">
      <dgm:prSet presAssocID="{015ADE67-51B0-495C-80D7-A4A6A4491830}" presName="thickLine" presStyleLbl="alignNode1" presStyleIdx="6" presStyleCnt="9"/>
      <dgm:spPr/>
    </dgm:pt>
    <dgm:pt modelId="{2D707D39-D64E-433D-880C-A086E708BA00}" type="pres">
      <dgm:prSet presAssocID="{015ADE67-51B0-495C-80D7-A4A6A4491830}" presName="horz1" presStyleCnt="0"/>
      <dgm:spPr/>
    </dgm:pt>
    <dgm:pt modelId="{05D5BE46-6E1A-41DF-9D9A-63029587232D}" type="pres">
      <dgm:prSet presAssocID="{015ADE67-51B0-495C-80D7-A4A6A4491830}" presName="tx1" presStyleLbl="revTx" presStyleIdx="6" presStyleCnt="9"/>
      <dgm:spPr/>
    </dgm:pt>
    <dgm:pt modelId="{A4A21EA1-CB4D-464B-AE1D-14B6A3CC0BB9}" type="pres">
      <dgm:prSet presAssocID="{015ADE67-51B0-495C-80D7-A4A6A4491830}" presName="vert1" presStyleCnt="0"/>
      <dgm:spPr/>
    </dgm:pt>
    <dgm:pt modelId="{4359B01D-0F34-4431-90DC-2826E0C55781}" type="pres">
      <dgm:prSet presAssocID="{425530C1-5E0D-4DEA-AE98-EF0839FDBBF1}" presName="thickLine" presStyleLbl="alignNode1" presStyleIdx="7" presStyleCnt="9"/>
      <dgm:spPr/>
    </dgm:pt>
    <dgm:pt modelId="{28B13693-DB10-4F24-B6D7-8220314FC89F}" type="pres">
      <dgm:prSet presAssocID="{425530C1-5E0D-4DEA-AE98-EF0839FDBBF1}" presName="horz1" presStyleCnt="0"/>
      <dgm:spPr/>
    </dgm:pt>
    <dgm:pt modelId="{64B3194C-9BFA-4EB1-ADC5-267CAAFCE1BC}" type="pres">
      <dgm:prSet presAssocID="{425530C1-5E0D-4DEA-AE98-EF0839FDBBF1}" presName="tx1" presStyleLbl="revTx" presStyleIdx="7" presStyleCnt="9"/>
      <dgm:spPr/>
    </dgm:pt>
    <dgm:pt modelId="{D0FF2912-1886-46BF-9C2B-780F1C158F07}" type="pres">
      <dgm:prSet presAssocID="{425530C1-5E0D-4DEA-AE98-EF0839FDBBF1}" presName="vert1" presStyleCnt="0"/>
      <dgm:spPr/>
    </dgm:pt>
    <dgm:pt modelId="{1146FDF5-EEC1-4918-9A7E-6728AB6E3F52}" type="pres">
      <dgm:prSet presAssocID="{2A11A640-3558-4C9C-8C9D-3AB933C9F1CA}" presName="thickLine" presStyleLbl="alignNode1" presStyleIdx="8" presStyleCnt="9"/>
      <dgm:spPr/>
    </dgm:pt>
    <dgm:pt modelId="{D4DF3AC8-BB19-4BCA-9572-1AB594D2F19A}" type="pres">
      <dgm:prSet presAssocID="{2A11A640-3558-4C9C-8C9D-3AB933C9F1CA}" presName="horz1" presStyleCnt="0"/>
      <dgm:spPr/>
    </dgm:pt>
    <dgm:pt modelId="{167EDFB9-66E0-41DD-B8A2-F51BEC94C28B}" type="pres">
      <dgm:prSet presAssocID="{2A11A640-3558-4C9C-8C9D-3AB933C9F1CA}" presName="tx1" presStyleLbl="revTx" presStyleIdx="8" presStyleCnt="9"/>
      <dgm:spPr/>
    </dgm:pt>
    <dgm:pt modelId="{78A6A043-8420-4BDC-B44E-3271264EE184}" type="pres">
      <dgm:prSet presAssocID="{2A11A640-3558-4C9C-8C9D-3AB933C9F1CA}" presName="vert1" presStyleCnt="0"/>
      <dgm:spPr/>
    </dgm:pt>
  </dgm:ptLst>
  <dgm:cxnLst>
    <dgm:cxn modelId="{8CB6A700-CE65-462E-803D-303A2B78902E}" srcId="{9D9C0E9A-327C-40DB-A9EB-983EC9E0D98F}" destId="{F8C16C8B-1ADB-4771-8C8B-CF50261127D4}" srcOrd="2" destOrd="0" parTransId="{C3F148C4-6F86-4CB4-899A-BD9336BD3D7C}" sibTransId="{C52BFECD-EE0C-41E7-89C4-E7F38CD41623}"/>
    <dgm:cxn modelId="{D6FC350D-DBCF-4F7B-9C27-66A2C5F3F961}" srcId="{9D9C0E9A-327C-40DB-A9EB-983EC9E0D98F}" destId="{239D6F45-1DD9-4E73-8414-D38F851F2DCB}" srcOrd="5" destOrd="0" parTransId="{3058BCFA-4BE6-4A2C-AEE6-D99504F34E5E}" sibTransId="{25EFB516-5901-4AA8-B9A1-0D6C38F88A22}"/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B0C481E-4EC9-4C2F-AE87-E9BADF7704EB}" srcId="{9D9C0E9A-327C-40DB-A9EB-983EC9E0D98F}" destId="{015ADE67-51B0-495C-80D7-A4A6A4491830}" srcOrd="6" destOrd="0" parTransId="{4EC7D662-4153-4FEC-9486-42339AE0A75F}" sibTransId="{A45E1333-6B40-43B0-A1A7-08C985B321ED}"/>
    <dgm:cxn modelId="{7057A130-676A-47D3-871E-F9D0DDB5F69D}" srcId="{9D9C0E9A-327C-40DB-A9EB-983EC9E0D98F}" destId="{6B892BF3-DDAF-4786-9610-B16D09ACFC77}" srcOrd="4" destOrd="0" parTransId="{0AD295E7-E9F3-462D-AB14-F969AA469D0F}" sibTransId="{AB1CB823-C2D8-429E-94D9-CB3DE49D2135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19BB5061-0806-4751-9411-15933BC99342}" type="presOf" srcId="{239D6F45-1DD9-4E73-8414-D38F851F2DCB}" destId="{09E5F85F-3E01-4F14-8C46-508BE95176C7}" srcOrd="0" destOrd="0" presId="urn:microsoft.com/office/officeart/2008/layout/LinedList"/>
    <dgm:cxn modelId="{7D006C63-7F68-440F-A01F-97DD7E9E03FC}" srcId="{9D9C0E9A-327C-40DB-A9EB-983EC9E0D98F}" destId="{96A403E9-6A57-439F-AE3C-ACB1E98D52E5}" srcOrd="1" destOrd="0" parTransId="{2FCEE944-5DD4-4E52-B8C3-A5EB7A0EA7EC}" sibTransId="{9C40A9C9-FFFD-4EAB-9C0D-9377601939F7}"/>
    <dgm:cxn modelId="{56BD764A-9D27-4AE7-A6A9-7B76F5DBC508}" srcId="{9D9C0E9A-327C-40DB-A9EB-983EC9E0D98F}" destId="{425530C1-5E0D-4DEA-AE98-EF0839FDBBF1}" srcOrd="7" destOrd="0" parTransId="{B36264DA-E4CE-4812-8B4D-15977C8B4513}" sibTransId="{505BACEE-EBCD-4ADE-A1E3-594B5AAB3E31}"/>
    <dgm:cxn modelId="{B67A1475-4A11-4744-B823-DB228201C0DC}" type="presOf" srcId="{2A11A640-3558-4C9C-8C9D-3AB933C9F1CA}" destId="{167EDFB9-66E0-41DD-B8A2-F51BEC94C28B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A7E62881-4D64-4BB1-990F-22940EE9C9C6}" type="presOf" srcId="{96A403E9-6A57-439F-AE3C-ACB1E98D52E5}" destId="{952F36FE-ACF8-4C1F-B2B4-75F61B83D493}" srcOrd="0" destOrd="0" presId="urn:microsoft.com/office/officeart/2008/layout/LinedList"/>
    <dgm:cxn modelId="{4880EF92-A3F3-4156-870D-1B41B842CEE1}" srcId="{9D9C0E9A-327C-40DB-A9EB-983EC9E0D98F}" destId="{2A11A640-3558-4C9C-8C9D-3AB933C9F1CA}" srcOrd="8" destOrd="0" parTransId="{C3B05D61-7489-4F9F-9F37-C784FBE23D99}" sibTransId="{6E25C68D-55A2-4748-9C9B-ABFFACFC3F6A}"/>
    <dgm:cxn modelId="{562AB39A-8F9E-4E7D-9BED-42FF841F94FA}" srcId="{9D9C0E9A-327C-40DB-A9EB-983EC9E0D98F}" destId="{A795869B-2350-4FBA-A648-488F765ECF25}" srcOrd="3" destOrd="0" parTransId="{6862EC3F-ECF4-48B2-BE1A-584644FB1377}" sibTransId="{96D40CA8-40D2-4EB9-AAF8-3EA6CFC21AC1}"/>
    <dgm:cxn modelId="{95B6C9AA-BD85-4F8A-B2B7-A6C3347623B8}" type="presOf" srcId="{015ADE67-51B0-495C-80D7-A4A6A4491830}" destId="{05D5BE46-6E1A-41DF-9D9A-63029587232D}" srcOrd="0" destOrd="0" presId="urn:microsoft.com/office/officeart/2008/layout/LinedList"/>
    <dgm:cxn modelId="{2744DAB6-4873-45CF-A4CF-59D4FA715EF0}" type="presOf" srcId="{F8C16C8B-1ADB-4771-8C8B-CF50261127D4}" destId="{EADF0BFB-207A-4322-9452-3A3B3E03DFB2}" srcOrd="0" destOrd="0" presId="urn:microsoft.com/office/officeart/2008/layout/LinedList"/>
    <dgm:cxn modelId="{DEC1F0BD-D3B3-478F-A9AD-109B064E68A5}" type="presOf" srcId="{6B892BF3-DDAF-4786-9610-B16D09ACFC77}" destId="{B1479FFC-F61F-4702-A1D8-92EB5FDB4CFB}" srcOrd="0" destOrd="0" presId="urn:microsoft.com/office/officeart/2008/layout/LinedList"/>
    <dgm:cxn modelId="{83CAE8C8-9521-4826-949B-D53C075ED9DA}" type="presOf" srcId="{A795869B-2350-4FBA-A648-488F765ECF25}" destId="{EE571E50-C416-4801-9874-41460A91ACC8}" srcOrd="0" destOrd="0" presId="urn:microsoft.com/office/officeart/2008/layout/LinedList"/>
    <dgm:cxn modelId="{03DA95ED-5248-4652-A3F9-6A58B3D7F28E}" type="presOf" srcId="{425530C1-5E0D-4DEA-AE98-EF0839FDBBF1}" destId="{64B3194C-9BFA-4EB1-ADC5-267CAAFCE1BC}" srcOrd="0" destOrd="0" presId="urn:microsoft.com/office/officeart/2008/layout/LinedList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1760B71D-CA04-4A2D-ABF8-3837A0406659}" type="presParOf" srcId="{983EBE8F-2CFB-4918-8A71-8FB6106D1EE5}" destId="{560CC59C-442A-412C-A269-DE36EC58359C}" srcOrd="2" destOrd="0" presId="urn:microsoft.com/office/officeart/2008/layout/LinedList"/>
    <dgm:cxn modelId="{C27BB8BA-64D7-4FAC-970F-FED31A337DC3}" type="presParOf" srcId="{983EBE8F-2CFB-4918-8A71-8FB6106D1EE5}" destId="{B2139582-4513-423B-8BEC-BD04C0B08AB3}" srcOrd="3" destOrd="0" presId="urn:microsoft.com/office/officeart/2008/layout/LinedList"/>
    <dgm:cxn modelId="{176EF6B1-F6BE-4C52-B650-31B7E1DA8F8C}" type="presParOf" srcId="{B2139582-4513-423B-8BEC-BD04C0B08AB3}" destId="{952F36FE-ACF8-4C1F-B2B4-75F61B83D493}" srcOrd="0" destOrd="0" presId="urn:microsoft.com/office/officeart/2008/layout/LinedList"/>
    <dgm:cxn modelId="{0F965E62-3D81-4BA5-9A64-75AA2446C837}" type="presParOf" srcId="{B2139582-4513-423B-8BEC-BD04C0B08AB3}" destId="{8C786FEE-7ED7-4432-B1E8-766C61CD9A52}" srcOrd="1" destOrd="0" presId="urn:microsoft.com/office/officeart/2008/layout/LinedList"/>
    <dgm:cxn modelId="{FF9BF2F2-11DD-49EA-8356-3F4B2F1758FA}" type="presParOf" srcId="{983EBE8F-2CFB-4918-8A71-8FB6106D1EE5}" destId="{FC02BE45-23EB-4A98-A5F5-B734A857C47B}" srcOrd="4" destOrd="0" presId="urn:microsoft.com/office/officeart/2008/layout/LinedList"/>
    <dgm:cxn modelId="{94EB5AD2-128D-4E40-B791-CB096E48AC85}" type="presParOf" srcId="{983EBE8F-2CFB-4918-8A71-8FB6106D1EE5}" destId="{EF92412C-5849-4689-B833-B76CE8A73D06}" srcOrd="5" destOrd="0" presId="urn:microsoft.com/office/officeart/2008/layout/LinedList"/>
    <dgm:cxn modelId="{0449B2A4-04CD-4937-A9E4-68526CA2BC62}" type="presParOf" srcId="{EF92412C-5849-4689-B833-B76CE8A73D06}" destId="{EADF0BFB-207A-4322-9452-3A3B3E03DFB2}" srcOrd="0" destOrd="0" presId="urn:microsoft.com/office/officeart/2008/layout/LinedList"/>
    <dgm:cxn modelId="{D8ECB4C7-E4D3-435F-A128-D1ECE0663525}" type="presParOf" srcId="{EF92412C-5849-4689-B833-B76CE8A73D06}" destId="{55FECAB1-9818-4840-AD7F-19231E366954}" srcOrd="1" destOrd="0" presId="urn:microsoft.com/office/officeart/2008/layout/LinedList"/>
    <dgm:cxn modelId="{95655AEE-22EC-41E0-97EC-D2EE385550CC}" type="presParOf" srcId="{983EBE8F-2CFB-4918-8A71-8FB6106D1EE5}" destId="{5438480D-9F46-49BF-851E-7C076FDF14B6}" srcOrd="6" destOrd="0" presId="urn:microsoft.com/office/officeart/2008/layout/LinedList"/>
    <dgm:cxn modelId="{BA51B5C0-C764-4622-A765-3354AC596E4C}" type="presParOf" srcId="{983EBE8F-2CFB-4918-8A71-8FB6106D1EE5}" destId="{D72A7A94-DDE9-4D5A-B432-8D7DB7E391E3}" srcOrd="7" destOrd="0" presId="urn:microsoft.com/office/officeart/2008/layout/LinedList"/>
    <dgm:cxn modelId="{E6FE0F60-CA01-45BB-A9DA-0DD2460C2991}" type="presParOf" srcId="{D72A7A94-DDE9-4D5A-B432-8D7DB7E391E3}" destId="{EE571E50-C416-4801-9874-41460A91ACC8}" srcOrd="0" destOrd="0" presId="urn:microsoft.com/office/officeart/2008/layout/LinedList"/>
    <dgm:cxn modelId="{C58F7FE4-04E3-4AE5-9AB0-759CF47098C8}" type="presParOf" srcId="{D72A7A94-DDE9-4D5A-B432-8D7DB7E391E3}" destId="{4B7619A3-AB5C-44B0-80E7-D4E69C25E654}" srcOrd="1" destOrd="0" presId="urn:microsoft.com/office/officeart/2008/layout/LinedList"/>
    <dgm:cxn modelId="{D69295CA-70F6-4D04-AA9D-E98100C267D6}" type="presParOf" srcId="{983EBE8F-2CFB-4918-8A71-8FB6106D1EE5}" destId="{129894B7-A238-4BE0-AEE7-E6C1C349E3EA}" srcOrd="8" destOrd="0" presId="urn:microsoft.com/office/officeart/2008/layout/LinedList"/>
    <dgm:cxn modelId="{CFE099D5-EA18-4557-B257-75795248A298}" type="presParOf" srcId="{983EBE8F-2CFB-4918-8A71-8FB6106D1EE5}" destId="{8362D2A9-C8A2-4EC7-A0EE-D3AB0725CAB9}" srcOrd="9" destOrd="0" presId="urn:microsoft.com/office/officeart/2008/layout/LinedList"/>
    <dgm:cxn modelId="{D326672A-3929-4DAE-9040-B3B43D2FEE82}" type="presParOf" srcId="{8362D2A9-C8A2-4EC7-A0EE-D3AB0725CAB9}" destId="{B1479FFC-F61F-4702-A1D8-92EB5FDB4CFB}" srcOrd="0" destOrd="0" presId="urn:microsoft.com/office/officeart/2008/layout/LinedList"/>
    <dgm:cxn modelId="{94F90B66-D013-49EC-A7DC-39158903FEBB}" type="presParOf" srcId="{8362D2A9-C8A2-4EC7-A0EE-D3AB0725CAB9}" destId="{12081D40-70AB-4FFE-8E18-3CC5FABD3223}" srcOrd="1" destOrd="0" presId="urn:microsoft.com/office/officeart/2008/layout/LinedList"/>
    <dgm:cxn modelId="{42113E3C-4965-47ED-B089-E4D319A8B0CB}" type="presParOf" srcId="{983EBE8F-2CFB-4918-8A71-8FB6106D1EE5}" destId="{36F81B3D-FCAA-4A80-A1D4-9257B5A8A1E0}" srcOrd="10" destOrd="0" presId="urn:microsoft.com/office/officeart/2008/layout/LinedList"/>
    <dgm:cxn modelId="{080058FF-3D36-4A39-B5C6-11707F6A0B5C}" type="presParOf" srcId="{983EBE8F-2CFB-4918-8A71-8FB6106D1EE5}" destId="{9C557297-4574-44C3-8059-29E4ED9517FB}" srcOrd="11" destOrd="0" presId="urn:microsoft.com/office/officeart/2008/layout/LinedList"/>
    <dgm:cxn modelId="{4EA2DEC3-541C-4D98-9003-E8BA9EA0886C}" type="presParOf" srcId="{9C557297-4574-44C3-8059-29E4ED9517FB}" destId="{09E5F85F-3E01-4F14-8C46-508BE95176C7}" srcOrd="0" destOrd="0" presId="urn:microsoft.com/office/officeart/2008/layout/LinedList"/>
    <dgm:cxn modelId="{2D3E051E-54AD-4C19-87AD-1C9AA8C524B0}" type="presParOf" srcId="{9C557297-4574-44C3-8059-29E4ED9517FB}" destId="{770C4CFE-7B5C-4CBA-8901-BB1654B3CFD0}" srcOrd="1" destOrd="0" presId="urn:microsoft.com/office/officeart/2008/layout/LinedList"/>
    <dgm:cxn modelId="{F6F71DDD-177D-43CA-937B-712084D19605}" type="presParOf" srcId="{983EBE8F-2CFB-4918-8A71-8FB6106D1EE5}" destId="{724FAD0B-0E9D-4CB2-A61A-FC4E0913F60A}" srcOrd="12" destOrd="0" presId="urn:microsoft.com/office/officeart/2008/layout/LinedList"/>
    <dgm:cxn modelId="{708917F8-0532-4916-9875-AA2B9D6B41C6}" type="presParOf" srcId="{983EBE8F-2CFB-4918-8A71-8FB6106D1EE5}" destId="{2D707D39-D64E-433D-880C-A086E708BA00}" srcOrd="13" destOrd="0" presId="urn:microsoft.com/office/officeart/2008/layout/LinedList"/>
    <dgm:cxn modelId="{65F9AB30-9160-4CA4-B0D1-9CF96325F932}" type="presParOf" srcId="{2D707D39-D64E-433D-880C-A086E708BA00}" destId="{05D5BE46-6E1A-41DF-9D9A-63029587232D}" srcOrd="0" destOrd="0" presId="urn:microsoft.com/office/officeart/2008/layout/LinedList"/>
    <dgm:cxn modelId="{D2559400-B197-470C-94D6-61FA7DF3505A}" type="presParOf" srcId="{2D707D39-D64E-433D-880C-A086E708BA00}" destId="{A4A21EA1-CB4D-464B-AE1D-14B6A3CC0BB9}" srcOrd="1" destOrd="0" presId="urn:microsoft.com/office/officeart/2008/layout/LinedList"/>
    <dgm:cxn modelId="{773C8209-B29A-4DD8-AE97-B43695FF1EBC}" type="presParOf" srcId="{983EBE8F-2CFB-4918-8A71-8FB6106D1EE5}" destId="{4359B01D-0F34-4431-90DC-2826E0C55781}" srcOrd="14" destOrd="0" presId="urn:microsoft.com/office/officeart/2008/layout/LinedList"/>
    <dgm:cxn modelId="{D9EBB8C1-F63B-46D3-ADE3-0A0988CFA0A9}" type="presParOf" srcId="{983EBE8F-2CFB-4918-8A71-8FB6106D1EE5}" destId="{28B13693-DB10-4F24-B6D7-8220314FC89F}" srcOrd="15" destOrd="0" presId="urn:microsoft.com/office/officeart/2008/layout/LinedList"/>
    <dgm:cxn modelId="{B4231B34-BCC5-4113-963D-D001A7422770}" type="presParOf" srcId="{28B13693-DB10-4F24-B6D7-8220314FC89F}" destId="{64B3194C-9BFA-4EB1-ADC5-267CAAFCE1BC}" srcOrd="0" destOrd="0" presId="urn:microsoft.com/office/officeart/2008/layout/LinedList"/>
    <dgm:cxn modelId="{6342D4D1-0A06-4D59-AEE7-D541EEA865E6}" type="presParOf" srcId="{28B13693-DB10-4F24-B6D7-8220314FC89F}" destId="{D0FF2912-1886-46BF-9C2B-780F1C158F07}" srcOrd="1" destOrd="0" presId="urn:microsoft.com/office/officeart/2008/layout/LinedList"/>
    <dgm:cxn modelId="{58812604-F066-40FE-9066-D52CF2948C95}" type="presParOf" srcId="{983EBE8F-2CFB-4918-8A71-8FB6106D1EE5}" destId="{1146FDF5-EEC1-4918-9A7E-6728AB6E3F52}" srcOrd="16" destOrd="0" presId="urn:microsoft.com/office/officeart/2008/layout/LinedList"/>
    <dgm:cxn modelId="{FC79DC2A-F175-4F1C-AFA8-9CC04B568719}" type="presParOf" srcId="{983EBE8F-2CFB-4918-8A71-8FB6106D1EE5}" destId="{D4DF3AC8-BB19-4BCA-9572-1AB594D2F19A}" srcOrd="17" destOrd="0" presId="urn:microsoft.com/office/officeart/2008/layout/LinedList"/>
    <dgm:cxn modelId="{7D5CBEB2-B499-47B3-B0BD-A4F943B3BEF7}" type="presParOf" srcId="{D4DF3AC8-BB19-4BCA-9572-1AB594D2F19A}" destId="{167EDFB9-66E0-41DD-B8A2-F51BEC94C28B}" srcOrd="0" destOrd="0" presId="urn:microsoft.com/office/officeart/2008/layout/LinedList"/>
    <dgm:cxn modelId="{965E0659-82F2-4F39-B845-1B2DC9EE55DC}" type="presParOf" srcId="{D4DF3AC8-BB19-4BCA-9572-1AB594D2F19A}" destId="{78A6A043-8420-4BDC-B44E-3271264EE1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560CC59C-442A-412C-A269-DE36EC58359C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F36FE-ACF8-4C1F-B2B4-75F61B83D493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Narrativa de aventura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FC02BE45-23EB-4A98-A5F5-B734A857C47B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F0BFB-207A-4322-9452-3A3B3E03DFB2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Narrativa de aventura e resenha de </a:t>
          </a:r>
          <a:r>
            <a:rPr lang="pt-BR" sz="1600" i="1" kern="1200" dirty="0">
              <a:hlinkClick xmlns:r="http://schemas.openxmlformats.org/officeDocument/2006/relationships" r:id="" action="ppaction://hlinksldjump"/>
            </a:rPr>
            <a:t>game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5438480D-9F46-49BF-851E-7C076FDF14B6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71E50-C416-4801-9874-41460A91ACC8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Substantivo e adjetivo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129894B7-A238-4BE0-AEE7-E6C1C349E3EA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79FFC-F61F-4702-A1D8-92EB5FDB4CFB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Léxico, sinônimo e antônimo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36F81B3D-FCAA-4A80-A1D4-9257B5A8A1E0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5F85F-3E01-4F14-8C46-508BE95176C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Relato pessoal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724FAD0B-0E9D-4CB2-A61A-FC4E0913F60A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5BE46-6E1A-41DF-9D9A-63029587232D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Substantivo e adjetivo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4359B01D-0F34-4431-90DC-2826E0C55781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3194C-9BFA-4EB1-ADC5-267CAAFCE1BC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Recursos descritivos, prescritivos e de ordenação de fatos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1146FDF5-EEC1-4918-9A7E-6728AB6E3F52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EDFB9-66E0-41DD-B8A2-F51BEC94C28B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Práticas corporais de aventura urbanas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74642C-327C-40A9-818B-4E2B46C7157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97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BC3-D5E1-4626-8677-336B0E01199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A2-3126-44F8-9C56-6EDD153A0FD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D303-F70B-4E0D-A145-0F5ECE46376A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E79C8-ADBA-4624-94CF-074D3D6995C9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714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08C-916D-4001-9F15-3C2A61570199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435-C718-40F9-ADFE-5B3B3923B0AD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65A9-B9D4-4181-BA9B-1475B9191F56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24B-C2AC-44A3-8DB3-43F1039C376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EFF97A-050E-4764-B6B7-86BA58E9CED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646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555F75-058F-47CD-9DAA-6EA82BA9B96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5978-335E-440D-B693-6D20869E1262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3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5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6</a:t>
            </a:r>
            <a:r>
              <a:rPr lang="pt-BR" u="sng" cap="none" baseline="30000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APOIO PARA AULAS E ESTUDOS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37B8433B-03D5-2523-FE45-4657342C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121419"/>
            <a:ext cx="4114800" cy="3457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C287ED2-7F75-837B-90E2-A2447EB4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864" y="602699"/>
            <a:ext cx="4550227" cy="58898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FC6EDB-26F1-0E72-D804-3AB167069812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 e adjetivo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069CE3-EF5A-0A69-F90F-54358F396698}"/>
              </a:ext>
            </a:extLst>
          </p:cNvPr>
          <p:cNvSpPr txBox="1"/>
          <p:nvPr/>
        </p:nvSpPr>
        <p:spPr>
          <a:xfrm>
            <a:off x="767010" y="1651705"/>
            <a:ext cx="617411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Substantivo e adjetivo: flexão de gênero</a:t>
            </a:r>
          </a:p>
          <a:p>
            <a:pPr algn="just"/>
            <a:endParaRPr lang="pt-BR" b="1" dirty="0">
              <a:solidFill>
                <a:srgbClr val="2F2F2E"/>
              </a:solidFill>
            </a:endParaRPr>
          </a:p>
          <a:p>
            <a:pPr algn="just"/>
            <a:r>
              <a:rPr lang="pt-BR" b="1" dirty="0">
                <a:solidFill>
                  <a:srgbClr val="2F2F2E"/>
                </a:solidFill>
              </a:rPr>
              <a:t>Observações sobre o gênero de substantivos e adjetivos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F8355A-B42E-A55C-41D9-9D3D9F66D54F}"/>
              </a:ext>
            </a:extLst>
          </p:cNvPr>
          <p:cNvSpPr txBox="1"/>
          <p:nvPr/>
        </p:nvSpPr>
        <p:spPr>
          <a:xfrm>
            <a:off x="767010" y="2518580"/>
            <a:ext cx="61741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b="1" dirty="0">
              <a:solidFill>
                <a:srgbClr val="2F2F2E"/>
              </a:solidFill>
            </a:endParaRPr>
          </a:p>
          <a:p>
            <a:pPr algn="just"/>
            <a:r>
              <a:rPr lang="pt-BR" b="1" dirty="0">
                <a:solidFill>
                  <a:srgbClr val="2F2F2E"/>
                </a:solidFill>
              </a:rPr>
              <a:t>3.</a:t>
            </a:r>
            <a:r>
              <a:rPr lang="pt-BR" dirty="0">
                <a:solidFill>
                  <a:srgbClr val="2F2F2E"/>
                </a:solidFill>
              </a:rPr>
              <a:t> Há substantivos que têm uma forma específica para indicar o feminino e o masculino. Nesses casos, não ocorre flexão. Exemplos:</a:t>
            </a:r>
          </a:p>
          <a:p>
            <a:pPr algn="just"/>
            <a:endParaRPr lang="pt-BR" dirty="0">
              <a:solidFill>
                <a:srgbClr val="2F2F2E"/>
              </a:solidFill>
            </a:endParaRPr>
          </a:p>
          <a:p>
            <a:pPr algn="ctr"/>
            <a:r>
              <a:rPr lang="pt-BR" b="1" dirty="0">
                <a:solidFill>
                  <a:srgbClr val="2F2F2E"/>
                </a:solidFill>
              </a:rPr>
              <a:t>homem → mulher	pai → mãe 	cavalheiro → dama</a:t>
            </a:r>
          </a:p>
          <a:p>
            <a:pPr algn="just"/>
            <a:endParaRPr lang="pt-BR" dirty="0">
              <a:solidFill>
                <a:srgbClr val="2F2F2E"/>
              </a:solidFill>
            </a:endParaRPr>
          </a:p>
          <a:p>
            <a:pPr algn="just"/>
            <a:r>
              <a:rPr lang="pt-BR" b="1" dirty="0">
                <a:solidFill>
                  <a:srgbClr val="2F2F2E"/>
                </a:solidFill>
              </a:rPr>
              <a:t>4.</a:t>
            </a:r>
            <a:r>
              <a:rPr lang="pt-BR" dirty="0">
                <a:solidFill>
                  <a:srgbClr val="2F2F2E"/>
                </a:solidFill>
              </a:rPr>
              <a:t> Há substantivos que pertencem só ao gênero masculino ou só ao feminino. Para saber a que gênero pertencem, é só colocar o artigo </a:t>
            </a:r>
            <a:r>
              <a:rPr lang="pt-BR" b="1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ou </a:t>
            </a:r>
            <a:r>
              <a:rPr lang="pt-BR" b="1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antes deles. Exemplos:</a:t>
            </a:r>
          </a:p>
          <a:p>
            <a:pPr algn="just"/>
            <a:endParaRPr lang="pt-BR" dirty="0">
              <a:solidFill>
                <a:srgbClr val="2F2F2E"/>
              </a:solidFill>
            </a:endParaRPr>
          </a:p>
          <a:p>
            <a:pPr algn="ctr"/>
            <a:r>
              <a:rPr lang="pt-BR" dirty="0">
                <a:solidFill>
                  <a:srgbClr val="2F2F2E"/>
                </a:solidFill>
              </a:rPr>
              <a:t>(</a:t>
            </a:r>
            <a:r>
              <a:rPr lang="pt-BR" b="1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) Chuva	 (</a:t>
            </a:r>
            <a:r>
              <a:rPr lang="pt-BR" b="1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) fogo 		(</a:t>
            </a:r>
            <a:r>
              <a:rPr lang="pt-BR" b="1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) mar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8EB3C5-FC53-F2E9-AFC8-A98AF7AE3B80}"/>
              </a:ext>
            </a:extLst>
          </p:cNvPr>
          <p:cNvSpPr txBox="1"/>
          <p:nvPr/>
        </p:nvSpPr>
        <p:spPr>
          <a:xfrm rot="16200000">
            <a:off x="9265030" y="3843541"/>
            <a:ext cx="5039766" cy="12311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EDITORA ABRIL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86949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B0D79E-4FAD-70C7-49F9-217FA4462FB0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Léxico, sinônimo e antônimo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9C97E7-3DCE-5E5E-4967-621BB1D5B4AE}"/>
              </a:ext>
            </a:extLst>
          </p:cNvPr>
          <p:cNvSpPr txBox="1"/>
          <p:nvPr/>
        </p:nvSpPr>
        <p:spPr>
          <a:xfrm>
            <a:off x="767010" y="1636316"/>
            <a:ext cx="1056985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Léxico </a:t>
            </a:r>
            <a:r>
              <a:rPr lang="pt-BR" dirty="0">
                <a:solidFill>
                  <a:srgbClr val="2F2F2E"/>
                </a:solidFill>
              </a:rPr>
              <a:t>é o conjunto de palavras e expressões de uma língua que o falante tem à disposição para usar quando quer se comunicar. O léxico está sempre recebendo palavras novas, acrescentadas pelos falantes da língua, como também excluindo outras que não são mais usadas no cotidiano.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0F81B7-7A1B-6D52-BCDF-3967CF433D63}"/>
              </a:ext>
            </a:extLst>
          </p:cNvPr>
          <p:cNvSpPr txBox="1"/>
          <p:nvPr/>
        </p:nvSpPr>
        <p:spPr>
          <a:xfrm>
            <a:off x="767009" y="3052255"/>
            <a:ext cx="105698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Sinônimo </a:t>
            </a:r>
            <a:r>
              <a:rPr lang="pt-BR" dirty="0">
                <a:solidFill>
                  <a:srgbClr val="2F2F2E"/>
                </a:solidFill>
              </a:rPr>
              <a:t>é a palavra que tem significado semelhante à de outra palavra, podendo, em alguns contextos, ser usada no lugar desta sem alterar o sentido do texto.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0DD641-85E3-FDD2-4E33-768FC23A6653}"/>
              </a:ext>
            </a:extLst>
          </p:cNvPr>
          <p:cNvSpPr txBox="1"/>
          <p:nvPr/>
        </p:nvSpPr>
        <p:spPr>
          <a:xfrm>
            <a:off x="767009" y="4883947"/>
            <a:ext cx="562516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Muitas palavras apresentam antônimos formados com o uso de </a:t>
            </a:r>
            <a:r>
              <a:rPr lang="pt-BR" b="1" dirty="0">
                <a:solidFill>
                  <a:srgbClr val="2F2F2E"/>
                </a:solidFill>
              </a:rPr>
              <a:t>prefixos</a:t>
            </a:r>
            <a:r>
              <a:rPr lang="pt-BR" dirty="0">
                <a:solidFill>
                  <a:srgbClr val="2F2F2E"/>
                </a:solidFill>
              </a:rPr>
              <a:t> que atribuem sentido de negação.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F4076591-546E-FF73-A868-5FFFD834CCEC}"/>
              </a:ext>
            </a:extLst>
          </p:cNvPr>
          <p:cNvSpPr/>
          <p:nvPr/>
        </p:nvSpPr>
        <p:spPr>
          <a:xfrm>
            <a:off x="7011865" y="4835534"/>
            <a:ext cx="3858640" cy="967962"/>
          </a:xfrm>
          <a:prstGeom prst="wedgeRectCallout">
            <a:avLst>
              <a:gd name="adj1" fmla="val -59512"/>
              <a:gd name="adj2" fmla="val 1817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prefixo</a:t>
            </a:r>
            <a:r>
              <a:rPr lang="pt-BR" dirty="0">
                <a:solidFill>
                  <a:srgbClr val="2F2F2E"/>
                </a:solidFill>
              </a:rPr>
              <a:t> é um morfema acrescentado ao radical de uma palavra, formando uma nova palavra.</a:t>
            </a:r>
            <a:endParaRPr lang="pt-BR" b="1" dirty="0">
              <a:solidFill>
                <a:srgbClr val="2F2F2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CE55CC9-2E45-25DB-E0F3-2CA164C3BB6E}"/>
              </a:ext>
            </a:extLst>
          </p:cNvPr>
          <p:cNvSpPr txBox="1"/>
          <p:nvPr/>
        </p:nvSpPr>
        <p:spPr>
          <a:xfrm>
            <a:off x="767009" y="4185884"/>
            <a:ext cx="105698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Antônimo</a:t>
            </a:r>
            <a:r>
              <a:rPr lang="pt-BR" dirty="0">
                <a:solidFill>
                  <a:srgbClr val="2F2F2E"/>
                </a:solidFill>
              </a:rPr>
              <a:t> é a palavra que tem um significado oposto em relação a outra palavra.</a:t>
            </a:r>
          </a:p>
        </p:txBody>
      </p:sp>
    </p:spTree>
    <p:extLst>
      <p:ext uri="{BB962C8B-B14F-4D97-AF65-F5344CB8AC3E}">
        <p14:creationId xmlns:p14="http://schemas.microsoft.com/office/powerpoint/2010/main" val="107493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D1FBF7-0059-E192-B03C-215D55A6DF3D}"/>
              </a:ext>
            </a:extLst>
          </p:cNvPr>
          <p:cNvSpPr txBox="1"/>
          <p:nvPr/>
        </p:nvSpPr>
        <p:spPr>
          <a:xfrm>
            <a:off x="767010" y="348799"/>
            <a:ext cx="375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Relato pessoal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811A5B-BB11-BB4E-54F1-C4DFF2609424}"/>
              </a:ext>
            </a:extLst>
          </p:cNvPr>
          <p:cNvSpPr txBox="1"/>
          <p:nvPr/>
        </p:nvSpPr>
        <p:spPr>
          <a:xfrm>
            <a:off x="5477948" y="350979"/>
            <a:ext cx="594704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relato pessoal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tem a função de relatar lembranças de um fato ou de experiências marcantes na vida de uma pessoa. O texto pode ser oral ou escrito e, dependendo do assunto, o autor pode apresentar fatos, emoções e reflexões.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34E18A4E-5354-A0B4-4B2C-06ADF54101E1}"/>
              </a:ext>
            </a:extLst>
          </p:cNvPr>
          <p:cNvSpPr/>
          <p:nvPr/>
        </p:nvSpPr>
        <p:spPr>
          <a:xfrm>
            <a:off x="7796662" y="2632026"/>
            <a:ext cx="3333154" cy="2684040"/>
          </a:xfrm>
          <a:prstGeom prst="wedgeRectCallout">
            <a:avLst>
              <a:gd name="adj1" fmla="val -43987"/>
              <a:gd name="adj2" fmla="val -6146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Textos que expressam a visão pessoal do autor a respeito de algum assunto costumam empregar a </a:t>
            </a:r>
            <a:r>
              <a:rPr lang="pt-BR" b="1" dirty="0">
                <a:solidFill>
                  <a:srgbClr val="2F2F2E"/>
                </a:solidFill>
              </a:rPr>
              <a:t>linguagem subjetiva</a:t>
            </a:r>
            <a:r>
              <a:rPr lang="pt-BR" dirty="0">
                <a:solidFill>
                  <a:srgbClr val="2F2F2E"/>
                </a:solidFill>
              </a:rPr>
              <a:t>. Comumente, são textos narrados em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do singular ou do plural e que expressam as experiências vividas pelo próprio autor do relato.</a:t>
            </a:r>
            <a:endParaRPr lang="pt-BR" b="1" dirty="0">
              <a:solidFill>
                <a:srgbClr val="2F2F2E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1FFA87-BF48-5AE6-A881-050C83BF1738}"/>
              </a:ext>
            </a:extLst>
          </p:cNvPr>
          <p:cNvSpPr txBox="1"/>
          <p:nvPr/>
        </p:nvSpPr>
        <p:spPr>
          <a:xfrm>
            <a:off x="767010" y="5873691"/>
            <a:ext cx="6381527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Casa flutuante usada para hospedar a equipe de pesquisadores do Instituto Mamirauá, no Amazonas. Fotografia de 2021.</a:t>
            </a:r>
            <a:endParaRPr lang="pt-BR" sz="1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637CF3D-0CCA-0F69-DAE6-33AD4AF92808}"/>
              </a:ext>
            </a:extLst>
          </p:cNvPr>
          <p:cNvSpPr txBox="1"/>
          <p:nvPr/>
        </p:nvSpPr>
        <p:spPr>
          <a:xfrm rot="16200000">
            <a:off x="5800815" y="3445928"/>
            <a:ext cx="2878039" cy="127586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ETHEL BRAGA/NATIONAL GEOGRAPHIC BRASIL</a:t>
            </a:r>
            <a:endParaRPr lang="pt-BR" sz="8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C619F9A-0AB2-145F-7E28-334C0FCEA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5" y="2061868"/>
            <a:ext cx="7148542" cy="38243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64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7494F0-7D28-8A3B-0EDD-1965E5834289}"/>
              </a:ext>
            </a:extLst>
          </p:cNvPr>
          <p:cNvSpPr txBox="1"/>
          <p:nvPr/>
        </p:nvSpPr>
        <p:spPr>
          <a:xfrm>
            <a:off x="816951" y="1774540"/>
            <a:ext cx="422781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 </a:t>
            </a:r>
            <a:r>
              <a:rPr lang="pt-BR" b="1" dirty="0">
                <a:solidFill>
                  <a:srgbClr val="2F2F2E"/>
                </a:solidFill>
              </a:rPr>
              <a:t>relato pessoal</a:t>
            </a:r>
            <a:r>
              <a:rPr lang="pt-BR" dirty="0">
                <a:solidFill>
                  <a:srgbClr val="2F2F2E"/>
                </a:solidFill>
              </a:rPr>
              <a:t>, apresentam-se lembranças ou experiências vividas no passado e, por isso, há elementos da narrativa, como introdução, desenvolvimento, clímax e conclusão.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Em textos como esse, pode haver trechos descritivos para caracterizar pessoas, lugares e objetos. Os fatos são narrados em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pessoa, com predomínio de formas verbais no pretérito. A linguagem pode ser formal ou informal, dependendo da intenção do narrador do texto.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3B516B-BC61-51EE-F148-88CAA7538940}"/>
              </a:ext>
            </a:extLst>
          </p:cNvPr>
          <p:cNvSpPr txBox="1"/>
          <p:nvPr/>
        </p:nvSpPr>
        <p:spPr>
          <a:xfrm>
            <a:off x="767010" y="348799"/>
            <a:ext cx="375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Relato pessoal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8789FBD9-CFAF-93BC-F433-BE87C4252D69}"/>
              </a:ext>
            </a:extLst>
          </p:cNvPr>
          <p:cNvSpPr/>
          <p:nvPr/>
        </p:nvSpPr>
        <p:spPr>
          <a:xfrm>
            <a:off x="1960411" y="5489966"/>
            <a:ext cx="8271167" cy="718468"/>
          </a:xfrm>
          <a:prstGeom prst="wedgeRectCallout">
            <a:avLst>
              <a:gd name="adj1" fmla="val -55386"/>
              <a:gd name="adj2" fmla="val -54129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No relato oral, predomina uma linguagem descontraída, espontânea; no relato escrito, dependendo da intenção, emprega-se uma linguagem mais formal.</a:t>
            </a:r>
            <a:endParaRPr lang="pt-BR" b="1" dirty="0">
              <a:solidFill>
                <a:srgbClr val="2F2F2E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5EEE48-44E6-0939-40FA-B0E06DF4CEC1}"/>
              </a:ext>
            </a:extLst>
          </p:cNvPr>
          <p:cNvSpPr txBox="1"/>
          <p:nvPr/>
        </p:nvSpPr>
        <p:spPr>
          <a:xfrm>
            <a:off x="5575287" y="4963037"/>
            <a:ext cx="5977839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A bióloga Deise </a:t>
            </a:r>
            <a:r>
              <a:rPr lang="pt-BR" sz="1600" dirty="0" err="1">
                <a:solidFill>
                  <a:srgbClr val="2F2F2E"/>
                </a:solidFill>
              </a:rPr>
              <a:t>Nishimura</a:t>
            </a:r>
            <a:r>
              <a:rPr lang="pt-BR" sz="1600" dirty="0">
                <a:solidFill>
                  <a:srgbClr val="2F2F2E"/>
                </a:solidFill>
              </a:rPr>
              <a:t> apresentando-se no evento </a:t>
            </a:r>
            <a:r>
              <a:rPr lang="pt-BR" sz="1600" dirty="0" err="1">
                <a:solidFill>
                  <a:srgbClr val="2F2F2E"/>
                </a:solidFill>
              </a:rPr>
              <a:t>TEDx</a:t>
            </a:r>
            <a:r>
              <a:rPr lang="pt-BR" sz="1600" dirty="0">
                <a:solidFill>
                  <a:srgbClr val="2F2F2E"/>
                </a:solidFill>
              </a:rPr>
              <a:t> Amazônia.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49DDA3-02CC-4AAC-205D-7208A03C877B}"/>
              </a:ext>
            </a:extLst>
          </p:cNvPr>
          <p:cNvSpPr txBox="1"/>
          <p:nvPr/>
        </p:nvSpPr>
        <p:spPr>
          <a:xfrm rot="16200000">
            <a:off x="4050768" y="3460224"/>
            <a:ext cx="2878039" cy="127586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</a:rPr>
              <a:t>HTTPS://WWW.YOUTUBE.COM/WATCH?V=B_VUEIDZCH4&amp;T=</a:t>
            </a:r>
            <a:endParaRPr lang="pt-BR" sz="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D60F944-977E-631D-B328-66582EE8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86" y="463475"/>
            <a:ext cx="5880616" cy="44995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89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28260F3-A7E5-775F-9CEE-12B40A2C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30" y="362654"/>
            <a:ext cx="4526604" cy="61038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F959C9-2DDB-2EDD-886F-667925D24A7B}"/>
              </a:ext>
            </a:extLst>
          </p:cNvPr>
          <p:cNvSpPr txBox="1"/>
          <p:nvPr/>
        </p:nvSpPr>
        <p:spPr>
          <a:xfrm>
            <a:off x="767010" y="348799"/>
            <a:ext cx="4089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 e adjetivo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8FE53E-D876-B085-98C0-022CCACA922A}"/>
              </a:ext>
            </a:extLst>
          </p:cNvPr>
          <p:cNvSpPr txBox="1"/>
          <p:nvPr/>
        </p:nvSpPr>
        <p:spPr>
          <a:xfrm>
            <a:off x="780857" y="2163921"/>
            <a:ext cx="532899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Flexão de número </a:t>
            </a:r>
            <a:r>
              <a:rPr lang="pt-BR" dirty="0">
                <a:solidFill>
                  <a:srgbClr val="2F2F2E"/>
                </a:solidFill>
              </a:rPr>
              <a:t>é a propriedade que os substantivos e adjetivos têm de se modificar para indicar o singular ou o plural.  A maior parte dos substantivos e adjetivos forma o plural com o acréscimo da letra -</a:t>
            </a:r>
            <a:r>
              <a:rPr lang="pt-BR" b="1" dirty="0">
                <a:solidFill>
                  <a:srgbClr val="2F2F2E"/>
                </a:solidFill>
              </a:rPr>
              <a:t>s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08B222-5DB9-EB42-B50C-71756DF011B6}"/>
              </a:ext>
            </a:extLst>
          </p:cNvPr>
          <p:cNvSpPr txBox="1"/>
          <p:nvPr/>
        </p:nvSpPr>
        <p:spPr>
          <a:xfrm>
            <a:off x="780857" y="4498642"/>
            <a:ext cx="532898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Flexão de grau </a:t>
            </a:r>
            <a:r>
              <a:rPr lang="pt-BR" dirty="0">
                <a:solidFill>
                  <a:srgbClr val="2F2F2E"/>
                </a:solidFill>
              </a:rPr>
              <a:t>é a propriedade que os substantivos e adjetivos têm de se modificar para estabelecer relações comparativas de inferioridade, de igualdade, de superioridade, de intensidade e de tamanho de seres e objetos.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A4FD1D-6F8C-91BC-1AD6-8C545C26FFDC}"/>
              </a:ext>
            </a:extLst>
          </p:cNvPr>
          <p:cNvSpPr txBox="1"/>
          <p:nvPr/>
        </p:nvSpPr>
        <p:spPr>
          <a:xfrm rot="16200000">
            <a:off x="9551299" y="4570250"/>
            <a:ext cx="3624271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GABRIEL NOBREGA, BIRDO / "ILUSTRAÇÕES PRODUZIDAS PELA VETOR ZERO"</a:t>
            </a:r>
            <a:endParaRPr lang="pt-BR" sz="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F3C22D-3DB4-3928-2AC4-27CBC7284CFA}"/>
              </a:ext>
            </a:extLst>
          </p:cNvPr>
          <p:cNvSpPr txBox="1"/>
          <p:nvPr/>
        </p:nvSpPr>
        <p:spPr>
          <a:xfrm>
            <a:off x="780861" y="1587263"/>
            <a:ext cx="532899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Substantivo e adjetivo: flexão de número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CF7BC8-26FC-1CFA-5C7C-C87D79F94E54}"/>
              </a:ext>
            </a:extLst>
          </p:cNvPr>
          <p:cNvSpPr txBox="1"/>
          <p:nvPr/>
        </p:nvSpPr>
        <p:spPr>
          <a:xfrm>
            <a:off x="767006" y="3925607"/>
            <a:ext cx="532899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Substantivo e adjetivo: flexão de grau</a:t>
            </a:r>
          </a:p>
        </p:txBody>
      </p:sp>
    </p:spTree>
    <p:extLst>
      <p:ext uri="{BB962C8B-B14F-4D97-AF65-F5344CB8AC3E}">
        <p14:creationId xmlns:p14="http://schemas.microsoft.com/office/powerpoint/2010/main" val="328058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71A854-C216-EBB1-9904-509B3B887F0B}"/>
              </a:ext>
            </a:extLst>
          </p:cNvPr>
          <p:cNvSpPr txBox="1"/>
          <p:nvPr/>
        </p:nvSpPr>
        <p:spPr>
          <a:xfrm>
            <a:off x="767010" y="348799"/>
            <a:ext cx="7531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Recursos descritivos, prescritivos e de ordenação de fatos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EC9E9C-3A86-53E2-8ED0-B70892E09C3B}"/>
              </a:ext>
            </a:extLst>
          </p:cNvPr>
          <p:cNvSpPr txBox="1"/>
          <p:nvPr/>
        </p:nvSpPr>
        <p:spPr>
          <a:xfrm>
            <a:off x="767005" y="2646835"/>
            <a:ext cx="106579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recurso da ordenação de fatos </a:t>
            </a:r>
            <a:r>
              <a:rPr lang="pt-BR" dirty="0">
                <a:solidFill>
                  <a:srgbClr val="2F2F2E"/>
                </a:solidFill>
              </a:rPr>
              <a:t>é usado em textos para evidenciar a sequência em que os fatos ocorrem. Normalmente, em textos narrativos, os fatos se organizam em uma relação de causa e consequência.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696F74-E6C7-1890-F846-0AAC36AA0B7A}"/>
              </a:ext>
            </a:extLst>
          </p:cNvPr>
          <p:cNvSpPr txBox="1"/>
          <p:nvPr/>
        </p:nvSpPr>
        <p:spPr>
          <a:xfrm>
            <a:off x="767010" y="4909225"/>
            <a:ext cx="106579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recurso prescritivo </a:t>
            </a:r>
            <a:r>
              <a:rPr lang="pt-BR" dirty="0">
                <a:solidFill>
                  <a:srgbClr val="2F2F2E"/>
                </a:solidFill>
              </a:rPr>
              <a:t>é usado para instruir o leitor ou ouvinte sobre um determinado procedimento ou exigir que as determinações sejam seguidas, como normas, leis e regras. Os verbos encontram-se geralmente no infinitivo, no imperativo ou no presente do indicativo.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D8F2EB-73E9-5E25-EBF4-7BF3510C67BD}"/>
              </a:ext>
            </a:extLst>
          </p:cNvPr>
          <p:cNvSpPr txBox="1"/>
          <p:nvPr/>
        </p:nvSpPr>
        <p:spPr>
          <a:xfrm>
            <a:off x="767010" y="3641965"/>
            <a:ext cx="106579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recurso descritivo </a:t>
            </a:r>
            <a:r>
              <a:rPr lang="pt-BR" dirty="0">
                <a:solidFill>
                  <a:srgbClr val="2F2F2E"/>
                </a:solidFill>
              </a:rPr>
              <a:t>é usado para descrever uma pessoa, um objeto, um local etc., com a finalidade de especificar esses elementos. A utilização de adjetivos, metáforas e comparações são alguns dos recursos linguísticos relevantes para estruturar textos descritivos.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EB39BF-A432-AFD6-DDA7-0F403B995C0B}"/>
              </a:ext>
            </a:extLst>
          </p:cNvPr>
          <p:cNvSpPr txBox="1"/>
          <p:nvPr/>
        </p:nvSpPr>
        <p:spPr>
          <a:xfrm>
            <a:off x="767005" y="1651705"/>
            <a:ext cx="10657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Para elaborar um texto oral ou escrito são usados alguns recursos que possibilitam ao interlocutor ou ao leitor entender melhor o que está sendo dito ou escrito.</a:t>
            </a:r>
          </a:p>
        </p:txBody>
      </p:sp>
    </p:spTree>
    <p:extLst>
      <p:ext uri="{BB962C8B-B14F-4D97-AF65-F5344CB8AC3E}">
        <p14:creationId xmlns:p14="http://schemas.microsoft.com/office/powerpoint/2010/main" val="393407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C04440-F7E3-808C-428C-1B7A3B4DE611}"/>
              </a:ext>
            </a:extLst>
          </p:cNvPr>
          <p:cNvSpPr txBox="1"/>
          <p:nvPr/>
        </p:nvSpPr>
        <p:spPr>
          <a:xfrm>
            <a:off x="767011" y="348799"/>
            <a:ext cx="357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Práticas corporais de aventura urbanas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9BC73-28CF-9FEC-4639-68D35B9FFAEE}"/>
              </a:ext>
            </a:extLst>
          </p:cNvPr>
          <p:cNvSpPr txBox="1"/>
          <p:nvPr/>
        </p:nvSpPr>
        <p:spPr>
          <a:xfrm>
            <a:off x="767011" y="2002931"/>
            <a:ext cx="2959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Existem muitas práticas corporais de aventura diferentes, mas o que une todas elas são o desafio, o perigo e a imprevisibilidade. Para praticar esses esportes, também chamados de </a:t>
            </a:r>
            <a:r>
              <a:rPr lang="pt-BR" b="1" dirty="0">
                <a:solidFill>
                  <a:srgbClr val="2F2F2E"/>
                </a:solidFill>
              </a:rPr>
              <a:t>esportes de risco</a:t>
            </a:r>
            <a:r>
              <a:rPr lang="pt-BR" dirty="0">
                <a:solidFill>
                  <a:srgbClr val="2F2F2E"/>
                </a:solidFill>
              </a:rPr>
              <a:t>, é necessário muito treino e estudo para competir e se divertir com segurança.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1755DC-6D1C-530C-138B-D0AA63A978C4}"/>
              </a:ext>
            </a:extLst>
          </p:cNvPr>
          <p:cNvSpPr txBox="1"/>
          <p:nvPr/>
        </p:nvSpPr>
        <p:spPr>
          <a:xfrm>
            <a:off x="4464499" y="5385662"/>
            <a:ext cx="7146987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Skatista brasileira </a:t>
            </a:r>
            <a:r>
              <a:rPr lang="pt-BR" sz="1600" dirty="0" err="1">
                <a:solidFill>
                  <a:srgbClr val="2F2F2E"/>
                </a:solidFill>
              </a:rPr>
              <a:t>Rayssa</a:t>
            </a:r>
            <a:r>
              <a:rPr lang="pt-BR" sz="1600" dirty="0">
                <a:solidFill>
                  <a:srgbClr val="2F2F2E"/>
                </a:solidFill>
              </a:rPr>
              <a:t> Leal (2008-) durante competição nas Olimpíadas de Tóquio, 2021. Apelidada de “fadinha do </a:t>
            </a:r>
            <a:r>
              <a:rPr lang="pt-BR" sz="1600" i="1" dirty="0">
                <a:solidFill>
                  <a:srgbClr val="2F2F2E"/>
                </a:solidFill>
              </a:rPr>
              <a:t>skate</a:t>
            </a:r>
            <a:r>
              <a:rPr lang="pt-BR" sz="1600" dirty="0">
                <a:solidFill>
                  <a:srgbClr val="2F2F2E"/>
                </a:solidFill>
              </a:rPr>
              <a:t>”, a atleta impressionou o público por ter apenas 13 anos e já dominar o esporte de aventura.</a:t>
            </a:r>
            <a:endParaRPr lang="pt-BR" sz="1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7EC316-8C74-8806-EC2E-5E8324BDA890}"/>
              </a:ext>
            </a:extLst>
          </p:cNvPr>
          <p:cNvSpPr txBox="1"/>
          <p:nvPr/>
        </p:nvSpPr>
        <p:spPr>
          <a:xfrm rot="16200000">
            <a:off x="2570398" y="3511971"/>
            <a:ext cx="3624271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MIKE EHRMANN/GETTY IMAGES</a:t>
            </a:r>
            <a:endParaRPr lang="pt-BR" sz="8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60F81E6-3D45-9915-6742-06772758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99" y="348799"/>
            <a:ext cx="7087472" cy="505993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57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EF6ADEBB-9AB7-82C2-ECD1-726566036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Espaço Reservado para Número de Slide 4">
            <a:extLst>
              <a:ext uri="{FF2B5EF4-FFF2-40B4-BE49-F238E27FC236}">
                <a16:creationId xmlns:a16="http://schemas.microsoft.com/office/drawing/2014/main" id="{6D83CEF7-8AC4-ADD7-656E-98ECBF19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CEC027D8-FFEE-BA98-04B6-C4CA1DBA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F24A1A3-CABB-CF1E-81F8-4889307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2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79553AC8-8A3B-6241-A5D3-DB9E17777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947142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5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Uma imagem contendo grama, fogo, hidrante, campo&#10;&#10;Descrição gerada automaticamente">
            <a:extLst>
              <a:ext uri="{FF2B5EF4-FFF2-40B4-BE49-F238E27FC236}">
                <a16:creationId xmlns:a16="http://schemas.microsoft.com/office/drawing/2014/main" id="{36F34147-D31E-3D55-7863-BD6E4FBCD7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28563"/>
            <a:ext cx="12192005" cy="6868034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1" name="Espaço Reservado para Rodapé 3">
            <a:extLst>
              <a:ext uri="{FF2B5EF4-FFF2-40B4-BE49-F238E27FC236}">
                <a16:creationId xmlns:a16="http://schemas.microsoft.com/office/drawing/2014/main" id="{57241E50-C5DE-F4CD-282E-9D1D6102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E3F3EB1-E663-92E3-02D2-CD6CC9627614}"/>
              </a:ext>
            </a:extLst>
          </p:cNvPr>
          <p:cNvSpPr txBox="1"/>
          <p:nvPr/>
        </p:nvSpPr>
        <p:spPr>
          <a:xfrm>
            <a:off x="318654" y="317082"/>
            <a:ext cx="2299856" cy="8113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l"/>
            <a:r>
              <a:rPr lang="pt-BR" sz="1600" i="1" dirty="0">
                <a:solidFill>
                  <a:srgbClr val="2F2F2E"/>
                </a:solidFill>
              </a:rPr>
              <a:t>Frame</a:t>
            </a:r>
            <a:r>
              <a:rPr lang="pt-BR" sz="1600" dirty="0">
                <a:solidFill>
                  <a:srgbClr val="2F2F2E"/>
                </a:solidFill>
              </a:rPr>
              <a:t> do jogo eletrônico </a:t>
            </a:r>
            <a:r>
              <a:rPr lang="pt-BR" sz="1600" b="1" dirty="0">
                <a:solidFill>
                  <a:srgbClr val="2F2F2E"/>
                </a:solidFill>
              </a:rPr>
              <a:t>Super Mario Odyssey</a:t>
            </a:r>
            <a:r>
              <a:rPr lang="pt-BR" sz="1600" dirty="0">
                <a:solidFill>
                  <a:srgbClr val="2F2F2E"/>
                </a:solidFill>
              </a:rPr>
              <a:t>, de 2017.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AF2039-C1FE-AE6D-8924-91F384D7482A}"/>
              </a:ext>
            </a:extLst>
          </p:cNvPr>
          <p:cNvSpPr txBox="1"/>
          <p:nvPr/>
        </p:nvSpPr>
        <p:spPr>
          <a:xfrm rot="16200000">
            <a:off x="-706649" y="1068453"/>
            <a:ext cx="1748963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SUPER MARIO ODYSSEY: CASCADE KINGDOM, NINTENDO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8AA8EEE-C070-85A1-C86F-9F9AAFDA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648158" cy="2647139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009913-FB8F-0198-62F9-0CF764590D06}"/>
              </a:ext>
            </a:extLst>
          </p:cNvPr>
          <p:cNvSpPr txBox="1"/>
          <p:nvPr/>
        </p:nvSpPr>
        <p:spPr>
          <a:xfrm>
            <a:off x="3648157" y="508507"/>
            <a:ext cx="308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aventura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DC80F0-EB14-6671-5AE6-70003BFCF157}"/>
              </a:ext>
            </a:extLst>
          </p:cNvPr>
          <p:cNvSpPr txBox="1"/>
          <p:nvPr/>
        </p:nvSpPr>
        <p:spPr>
          <a:xfrm>
            <a:off x="3648158" y="1731671"/>
            <a:ext cx="77818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Nas </a:t>
            </a:r>
            <a:r>
              <a:rPr lang="pt-BR" b="1" dirty="0">
                <a:solidFill>
                  <a:srgbClr val="2F2F2E"/>
                </a:solidFill>
              </a:rPr>
              <a:t>narrativas de aventura</a:t>
            </a:r>
            <a:r>
              <a:rPr lang="pt-BR" dirty="0">
                <a:solidFill>
                  <a:srgbClr val="2F2F2E"/>
                </a:solidFill>
              </a:rPr>
              <a:t>, muitos dos desafios enfrentados pelo protagonista originam-se do espaço hostil e adverso onde a história se desenrola.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5CD015-4043-2180-A61D-B05E2DBF43F6}"/>
              </a:ext>
            </a:extLst>
          </p:cNvPr>
          <p:cNvSpPr txBox="1"/>
          <p:nvPr/>
        </p:nvSpPr>
        <p:spPr>
          <a:xfrm>
            <a:off x="762000" y="3685896"/>
            <a:ext cx="10668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Na narrativa de aventura, o enredo é organizado em uma sequência narrativa que consiste em:</a:t>
            </a: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F7E190A-5DB0-7135-9281-8C304938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58" y="4190689"/>
            <a:ext cx="7697274" cy="733527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C67CFE-C67D-803E-E04D-3B366254E492}"/>
              </a:ext>
            </a:extLst>
          </p:cNvPr>
          <p:cNvSpPr txBox="1"/>
          <p:nvPr/>
        </p:nvSpPr>
        <p:spPr>
          <a:xfrm>
            <a:off x="762000" y="5104814"/>
            <a:ext cx="10668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I.  Apresentação </a:t>
            </a:r>
            <a:r>
              <a:rPr lang="pt-BR" dirty="0">
                <a:solidFill>
                  <a:srgbClr val="2F2F2E"/>
                </a:solidFill>
              </a:rPr>
              <a:t>ou </a:t>
            </a:r>
            <a:r>
              <a:rPr lang="pt-BR" b="1" dirty="0">
                <a:solidFill>
                  <a:srgbClr val="2F2F2E"/>
                </a:solidFill>
              </a:rPr>
              <a:t>situação inicial</a:t>
            </a:r>
            <a:r>
              <a:rPr lang="pt-BR" dirty="0">
                <a:solidFill>
                  <a:srgbClr val="2F2F2E"/>
                </a:solidFill>
              </a:rPr>
              <a:t>: apresentação das personagens, espaço e tempo.</a:t>
            </a:r>
          </a:p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II. Conflito</a:t>
            </a:r>
            <a:r>
              <a:rPr lang="pt-BR" dirty="0">
                <a:solidFill>
                  <a:srgbClr val="2F2F2E"/>
                </a:solidFill>
              </a:rPr>
              <a:t>: parte da narrativa em que surge o conflito, que vai trazer tensão à história.</a:t>
            </a:r>
          </a:p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III. Clímax</a:t>
            </a:r>
            <a:r>
              <a:rPr lang="pt-BR" dirty="0">
                <a:solidFill>
                  <a:srgbClr val="2F2F2E"/>
                </a:solidFill>
              </a:rPr>
              <a:t>: momento de maior tensão do(s) conflito(s) da narrativa.</a:t>
            </a:r>
          </a:p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IV. Desfecho</a:t>
            </a:r>
            <a:r>
              <a:rPr lang="pt-BR" dirty="0">
                <a:solidFill>
                  <a:srgbClr val="2F2F2E"/>
                </a:solidFill>
              </a:rPr>
              <a:t>: resolução do conflito e conclusão da história.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C736AB6-ECF5-719C-7F3D-F01420FCBEFA}"/>
              </a:ext>
            </a:extLst>
          </p:cNvPr>
          <p:cNvSpPr txBox="1"/>
          <p:nvPr/>
        </p:nvSpPr>
        <p:spPr>
          <a:xfrm>
            <a:off x="131618" y="2651481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ANDRÉ VAZZIOS</a:t>
            </a:r>
            <a:endParaRPr lang="pt-BR" sz="800" dirty="0"/>
          </a:p>
        </p:txBody>
      </p:sp>
      <p:sp>
        <p:nvSpPr>
          <p:cNvPr id="24" name="Espaço Reservado para Rodapé 3">
            <a:extLst>
              <a:ext uri="{FF2B5EF4-FFF2-40B4-BE49-F238E27FC236}">
                <a16:creationId xmlns:a16="http://schemas.microsoft.com/office/drawing/2014/main" id="{C8D92C4C-C308-656D-AC21-80C160F3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D07734-DECE-508B-4866-A77F9CC4BC49}"/>
              </a:ext>
            </a:extLst>
          </p:cNvPr>
          <p:cNvSpPr txBox="1"/>
          <p:nvPr/>
        </p:nvSpPr>
        <p:spPr>
          <a:xfrm>
            <a:off x="762000" y="2876301"/>
            <a:ext cx="106679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espaço</a:t>
            </a:r>
            <a:r>
              <a:rPr lang="pt-BR" dirty="0">
                <a:solidFill>
                  <a:srgbClr val="2F2F2E"/>
                </a:solidFill>
              </a:rPr>
              <a:t>, além de ser o cenário onde se desenvolve a história, pode provocar desafios que contribuem para criar suspense e motivar as ações das personagens.</a:t>
            </a:r>
          </a:p>
        </p:txBody>
      </p:sp>
    </p:spTree>
    <p:extLst>
      <p:ext uri="{BB962C8B-B14F-4D97-AF65-F5344CB8AC3E}">
        <p14:creationId xmlns:p14="http://schemas.microsoft.com/office/powerpoint/2010/main" val="356429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8EE34902-B5D2-8416-0908-A8B458B60F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8" y="1232"/>
            <a:ext cx="12190984" cy="6871282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DC5DB4-2A5F-244D-F5E0-3648627A6478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aventura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9897CD-DE18-E504-D23D-6E291778FB57}"/>
              </a:ext>
            </a:extLst>
          </p:cNvPr>
          <p:cNvSpPr txBox="1"/>
          <p:nvPr/>
        </p:nvSpPr>
        <p:spPr>
          <a:xfrm>
            <a:off x="767010" y="1650473"/>
            <a:ext cx="727116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Uma história pode ser narrada por um narrador-personagem, um narrador-observador ou um narrador onisciente.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D05FF5-9963-F4AC-EBE3-0C07CD807BB3}"/>
              </a:ext>
            </a:extLst>
          </p:cNvPr>
          <p:cNvSpPr txBox="1"/>
          <p:nvPr/>
        </p:nvSpPr>
        <p:spPr>
          <a:xfrm>
            <a:off x="767010" y="2736138"/>
            <a:ext cx="72711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narrador</a:t>
            </a:r>
            <a:r>
              <a:rPr lang="pt-BR" dirty="0">
                <a:solidFill>
                  <a:srgbClr val="2F2F2E"/>
                </a:solidFill>
              </a:rPr>
              <a:t> é a voz escolhida pelo autor para contar a história. </a:t>
            </a:r>
            <a:br>
              <a:rPr lang="pt-BR" dirty="0">
                <a:solidFill>
                  <a:srgbClr val="2F2F2E"/>
                </a:solidFill>
              </a:rPr>
            </a:br>
            <a:r>
              <a:rPr lang="pt-BR" dirty="0">
                <a:solidFill>
                  <a:srgbClr val="2F2F2E"/>
                </a:solidFill>
              </a:rPr>
              <a:t>O foco narrativo é o ponto de vista por meio do qual se faz a narração, podendo ser em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ou 3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774D59E9-AB9D-DC21-D32D-49FA7841CC59}"/>
              </a:ext>
            </a:extLst>
          </p:cNvPr>
          <p:cNvSpPr/>
          <p:nvPr/>
        </p:nvSpPr>
        <p:spPr>
          <a:xfrm>
            <a:off x="8805179" y="1128449"/>
            <a:ext cx="2619811" cy="2531019"/>
          </a:xfrm>
          <a:prstGeom prst="wedgeRectCallout">
            <a:avLst>
              <a:gd name="adj1" fmla="val -61326"/>
              <a:gd name="adj2" fmla="val 2262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As pessoas do discurso são três: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•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(quem fala) – </a:t>
            </a:r>
            <a:r>
              <a:rPr lang="pt-BR" b="1" dirty="0">
                <a:solidFill>
                  <a:srgbClr val="2F2F2E"/>
                </a:solidFill>
              </a:rPr>
              <a:t>eu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nós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• 2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(com quem se fala) – </a:t>
            </a:r>
            <a:r>
              <a:rPr lang="pt-BR" b="1" dirty="0">
                <a:solidFill>
                  <a:srgbClr val="2F2F2E"/>
                </a:solidFill>
              </a:rPr>
              <a:t>tu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vós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• 3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(de quem se fala) – </a:t>
            </a:r>
            <a:r>
              <a:rPr lang="pt-BR" b="1" dirty="0">
                <a:solidFill>
                  <a:srgbClr val="2F2F2E"/>
                </a:solidFill>
              </a:rPr>
              <a:t>ele</a:t>
            </a:r>
            <a:r>
              <a:rPr lang="pt-BR" dirty="0">
                <a:solidFill>
                  <a:srgbClr val="2F2F2E"/>
                </a:solidFill>
              </a:rPr>
              <a:t>/</a:t>
            </a:r>
            <a:r>
              <a:rPr lang="pt-BR" b="1" dirty="0">
                <a:solidFill>
                  <a:srgbClr val="2F2F2E"/>
                </a:solidFill>
              </a:rPr>
              <a:t>ela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eles</a:t>
            </a:r>
            <a:r>
              <a:rPr lang="pt-BR" dirty="0">
                <a:solidFill>
                  <a:srgbClr val="2F2F2E"/>
                </a:solidFill>
              </a:rPr>
              <a:t>/</a:t>
            </a:r>
            <a:r>
              <a:rPr lang="pt-BR" b="1" dirty="0">
                <a:solidFill>
                  <a:srgbClr val="2F2F2E"/>
                </a:solidFill>
              </a:rPr>
              <a:t>elas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5F63D6-7D56-FB1B-D930-56B5CB83BBB7}"/>
              </a:ext>
            </a:extLst>
          </p:cNvPr>
          <p:cNvSpPr txBox="1"/>
          <p:nvPr/>
        </p:nvSpPr>
        <p:spPr>
          <a:xfrm>
            <a:off x="767010" y="4080128"/>
            <a:ext cx="10657979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narrativas de aventura </a:t>
            </a:r>
            <a:r>
              <a:rPr lang="pt-BR" dirty="0">
                <a:solidFill>
                  <a:srgbClr val="2F2F2E"/>
                </a:solidFill>
              </a:rPr>
              <a:t>estruturam-se a partir de uma </a:t>
            </a:r>
            <a:r>
              <a:rPr lang="pt-BR" b="1" dirty="0">
                <a:solidFill>
                  <a:srgbClr val="2F2F2E"/>
                </a:solidFill>
              </a:rPr>
              <a:t>situação inicial</a:t>
            </a:r>
            <a:r>
              <a:rPr lang="pt-BR" dirty="0">
                <a:solidFill>
                  <a:srgbClr val="2F2F2E"/>
                </a:solidFill>
              </a:rPr>
              <a:t>, em que o protagonista, diante de uma situação de perigo, enfrenta desafios com coragem e determinação e os vence. O </a:t>
            </a:r>
            <a:r>
              <a:rPr lang="pt-BR" b="1" dirty="0">
                <a:solidFill>
                  <a:srgbClr val="2F2F2E"/>
                </a:solidFill>
              </a:rPr>
              <a:t>desfecho</a:t>
            </a:r>
            <a:r>
              <a:rPr lang="pt-BR" dirty="0">
                <a:solidFill>
                  <a:srgbClr val="2F2F2E"/>
                </a:solidFill>
              </a:rPr>
              <a:t> ocorre quando o conflito é resolvido.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Na </a:t>
            </a:r>
            <a:r>
              <a:rPr lang="pt-BR" b="1" dirty="0">
                <a:solidFill>
                  <a:srgbClr val="2F2F2E"/>
                </a:solidFill>
              </a:rPr>
              <a:t>construção do texto</a:t>
            </a:r>
            <a:r>
              <a:rPr lang="pt-BR" dirty="0">
                <a:solidFill>
                  <a:srgbClr val="2F2F2E"/>
                </a:solidFill>
              </a:rPr>
              <a:t>, determinadas palavras e expressões ajudam na construção dos sentidos e no encadeamento das ideias, ordenando os acontecimentos, realçando os desafios, tornando, assim, o texto coeso.  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figuras de linguagem </a:t>
            </a:r>
            <a:r>
              <a:rPr lang="pt-BR" dirty="0">
                <a:solidFill>
                  <a:srgbClr val="2F2F2E"/>
                </a:solidFill>
              </a:rPr>
              <a:t>dão originalidade à narração e possibilitam ao leitor perceber a construção artística dos sentidos do texto.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0327551-A088-65EA-CA9E-61C085105EFE}"/>
              </a:ext>
            </a:extLst>
          </p:cNvPr>
          <p:cNvSpPr txBox="1"/>
          <p:nvPr/>
        </p:nvSpPr>
        <p:spPr>
          <a:xfrm rot="16200000">
            <a:off x="11341321" y="3128473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ANDRÉ VAZZIOS</a:t>
            </a:r>
            <a:endParaRPr lang="pt-BR" sz="800" dirty="0"/>
          </a:p>
        </p:txBody>
      </p:sp>
      <p:sp>
        <p:nvSpPr>
          <p:cNvPr id="22" name="Espaço Reservado para Rodapé 3">
            <a:extLst>
              <a:ext uri="{FF2B5EF4-FFF2-40B4-BE49-F238E27FC236}">
                <a16:creationId xmlns:a16="http://schemas.microsoft.com/office/drawing/2014/main" id="{8B55ABD5-7375-70D5-AA0E-2FB24C3D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49E44C7-4137-B3A6-6B11-C0BC380D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97" y="3358467"/>
            <a:ext cx="4594216" cy="2484515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84857E-9EED-666E-DA64-A60991CD93E5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aventura e resenha de </a:t>
            </a:r>
            <a:r>
              <a:rPr lang="pt-BR" sz="2400" i="1" dirty="0">
                <a:solidFill>
                  <a:schemeClr val="tx2"/>
                </a:solidFill>
                <a:latin typeface="+mj-lt"/>
              </a:rPr>
              <a:t>game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1FCA87-B66C-41BD-2B46-0142E7AE369F}"/>
              </a:ext>
            </a:extLst>
          </p:cNvPr>
          <p:cNvSpPr txBox="1"/>
          <p:nvPr/>
        </p:nvSpPr>
        <p:spPr>
          <a:xfrm>
            <a:off x="766054" y="1631567"/>
            <a:ext cx="10651059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Histórias de aventuras, com heróis enfrentando inimigos ou outros desafios e desbravando novos lugares, não estão presentes apenas nos livros. Esse tema também é apresentado em filmes, séries e</a:t>
            </a:r>
            <a:r>
              <a:rPr lang="pt-BR" i="1" dirty="0">
                <a:solidFill>
                  <a:srgbClr val="2F2F2E"/>
                </a:solidFill>
              </a:rPr>
              <a:t> games</a:t>
            </a:r>
            <a:r>
              <a:rPr lang="pt-BR" dirty="0">
                <a:solidFill>
                  <a:srgbClr val="2F2F2E"/>
                </a:solidFill>
              </a:rPr>
              <a:t>. Apesar de terem elementos semelhantes, cada uma dessas produções tem linguagens diferentes.</a:t>
            </a:r>
          </a:p>
          <a:p>
            <a:pPr indent="457200" algn="just"/>
            <a:r>
              <a:rPr lang="pt-BR" dirty="0"/>
              <a:t>Além das indicações de colegas e amigos, podemos recorrer às resenhas críticas e aos comentários publicados em blogues, </a:t>
            </a:r>
            <a:r>
              <a:rPr lang="pt-BR" i="1" dirty="0"/>
              <a:t>sites</a:t>
            </a:r>
            <a:r>
              <a:rPr lang="pt-BR" dirty="0"/>
              <a:t>, revistas, jornais e saber como uma produção é avaliada, quais são os pontos positivos e os negativos.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B745E6-E8AF-8E23-9A74-A6EFA896C910}"/>
              </a:ext>
            </a:extLst>
          </p:cNvPr>
          <p:cNvSpPr txBox="1"/>
          <p:nvPr/>
        </p:nvSpPr>
        <p:spPr>
          <a:xfrm>
            <a:off x="766054" y="4000559"/>
            <a:ext cx="552817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resenha crítica </a:t>
            </a:r>
            <a:r>
              <a:rPr lang="pt-BR" dirty="0">
                <a:solidFill>
                  <a:srgbClr val="2F2F2E"/>
                </a:solidFill>
              </a:rPr>
              <a:t>é um texto que apresenta uma avaliação e uma opinião sobre produções culturais variadas, como filmes, animações, séries, livros, </a:t>
            </a:r>
            <a:r>
              <a:rPr lang="pt-BR" i="1" dirty="0">
                <a:solidFill>
                  <a:srgbClr val="2F2F2E"/>
                </a:solidFill>
              </a:rPr>
              <a:t>shows</a:t>
            </a:r>
            <a:r>
              <a:rPr lang="pt-BR" dirty="0">
                <a:solidFill>
                  <a:srgbClr val="2F2F2E"/>
                </a:solidFill>
              </a:rPr>
              <a:t> e exposições.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737BEC-E908-A214-D638-55F672C6B1CB}"/>
              </a:ext>
            </a:extLst>
          </p:cNvPr>
          <p:cNvSpPr txBox="1"/>
          <p:nvPr/>
        </p:nvSpPr>
        <p:spPr>
          <a:xfrm>
            <a:off x="6822897" y="5893309"/>
            <a:ext cx="3088049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i="1" dirty="0">
                <a:solidFill>
                  <a:srgbClr val="2F2F2E"/>
                </a:solidFill>
              </a:rPr>
              <a:t>Frame</a:t>
            </a:r>
            <a:r>
              <a:rPr lang="pt-BR" sz="1600" dirty="0">
                <a:solidFill>
                  <a:srgbClr val="2F2F2E"/>
                </a:solidFill>
              </a:rPr>
              <a:t> do </a:t>
            </a:r>
            <a:r>
              <a:rPr lang="pt-BR" sz="1600" i="1" dirty="0">
                <a:solidFill>
                  <a:srgbClr val="2F2F2E"/>
                </a:solidFill>
              </a:rPr>
              <a:t>game</a:t>
            </a:r>
            <a:r>
              <a:rPr lang="pt-BR" sz="1600" dirty="0">
                <a:solidFill>
                  <a:srgbClr val="2F2F2E"/>
                </a:solidFill>
              </a:rPr>
              <a:t> </a:t>
            </a:r>
            <a:r>
              <a:rPr lang="pt-BR" sz="1600" b="1" dirty="0">
                <a:solidFill>
                  <a:srgbClr val="2F2F2E"/>
                </a:solidFill>
              </a:rPr>
              <a:t>Sea </a:t>
            </a:r>
            <a:r>
              <a:rPr lang="pt-BR" sz="1600" b="1" dirty="0" err="1">
                <a:solidFill>
                  <a:srgbClr val="2F2F2E"/>
                </a:solidFill>
              </a:rPr>
              <a:t>of</a:t>
            </a:r>
            <a:r>
              <a:rPr lang="pt-BR" sz="1600" b="1" dirty="0">
                <a:solidFill>
                  <a:srgbClr val="2F2F2E"/>
                </a:solidFill>
              </a:rPr>
              <a:t> </a:t>
            </a:r>
            <a:r>
              <a:rPr lang="pt-BR" sz="1600" b="1" dirty="0" err="1">
                <a:solidFill>
                  <a:srgbClr val="2F2F2E"/>
                </a:solidFill>
              </a:rPr>
              <a:t>Thieves</a:t>
            </a:r>
            <a:r>
              <a:rPr lang="pt-BR" sz="1600" dirty="0">
                <a:solidFill>
                  <a:srgbClr val="2F2F2E"/>
                </a:solidFill>
              </a:rPr>
              <a:t> ("Mar de ladrões", em português).</a:t>
            </a:r>
            <a:endParaRPr lang="pt-BR" sz="1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16381E-CF75-FA2F-E91B-D15589084452}"/>
              </a:ext>
            </a:extLst>
          </p:cNvPr>
          <p:cNvSpPr txBox="1"/>
          <p:nvPr/>
        </p:nvSpPr>
        <p:spPr>
          <a:xfrm rot="16200000">
            <a:off x="10428151" y="4591250"/>
            <a:ext cx="2251855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SEA OF THIEVES, 2018/RARE LTD/XBOX GAME STUDIOS/© 2021 MICROSOFT CORPORATION</a:t>
            </a:r>
            <a:endParaRPr lang="pt-BR" sz="800" dirty="0"/>
          </a:p>
        </p:txBody>
      </p:sp>
      <p:sp>
        <p:nvSpPr>
          <p:cNvPr id="16" name="Espaço Reservado para Rodapé 3">
            <a:extLst>
              <a:ext uri="{FF2B5EF4-FFF2-40B4-BE49-F238E27FC236}">
                <a16:creationId xmlns:a16="http://schemas.microsoft.com/office/drawing/2014/main" id="{279A9708-A3DC-F4F6-CA07-28252F74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AA473D-824E-B967-73E5-A72DCE05E9E0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 e adjetivo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CDF446-B63C-8C92-52F5-A410AB39DB2F}"/>
              </a:ext>
            </a:extLst>
          </p:cNvPr>
          <p:cNvSpPr txBox="1"/>
          <p:nvPr/>
        </p:nvSpPr>
        <p:spPr>
          <a:xfrm>
            <a:off x="767010" y="1774816"/>
            <a:ext cx="105698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Adjetivo</a:t>
            </a:r>
            <a:r>
              <a:rPr lang="pt-BR" dirty="0">
                <a:solidFill>
                  <a:srgbClr val="2F2F2E"/>
                </a:solidFill>
              </a:rPr>
              <a:t> é a palavra que modifica o substantivo atribuindo-lhe uma característica que pode ser um estado ou uma qualidade.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B05E31-0D34-4784-71EA-F4DD1F09E7C9}"/>
              </a:ext>
            </a:extLst>
          </p:cNvPr>
          <p:cNvSpPr txBox="1"/>
          <p:nvPr/>
        </p:nvSpPr>
        <p:spPr>
          <a:xfrm>
            <a:off x="767009" y="2767982"/>
            <a:ext cx="105698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Locução adjetiva </a:t>
            </a:r>
            <a:r>
              <a:rPr lang="pt-BR" dirty="0">
                <a:solidFill>
                  <a:srgbClr val="2F2F2E"/>
                </a:solidFill>
              </a:rPr>
              <a:t>é uma expressão formada por duas ou mais palavras que, assim como o adjetivo, tem a função de atribuir características ao substantivo.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A95450-6BF8-E7FB-F79E-96055CDDCF5C}"/>
              </a:ext>
            </a:extLst>
          </p:cNvPr>
          <p:cNvSpPr txBox="1"/>
          <p:nvPr/>
        </p:nvSpPr>
        <p:spPr>
          <a:xfrm>
            <a:off x="671749" y="4067770"/>
            <a:ext cx="581568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locuções adjetivas geralmente são formadas pela preposição </a:t>
            </a:r>
            <a:r>
              <a:rPr lang="pt-BR" b="1" dirty="0">
                <a:solidFill>
                  <a:srgbClr val="2F2F2E"/>
                </a:solidFill>
              </a:rPr>
              <a:t>de</a:t>
            </a:r>
            <a:r>
              <a:rPr lang="pt-BR" dirty="0">
                <a:solidFill>
                  <a:srgbClr val="2F2F2E"/>
                </a:solidFill>
              </a:rPr>
              <a:t> (e suas variações </a:t>
            </a:r>
            <a:r>
              <a:rPr lang="pt-BR" b="1" dirty="0">
                <a:solidFill>
                  <a:srgbClr val="2F2F2E"/>
                </a:solidFill>
              </a:rPr>
              <a:t>da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do</a:t>
            </a:r>
            <a:r>
              <a:rPr lang="pt-BR" dirty="0">
                <a:solidFill>
                  <a:srgbClr val="2F2F2E"/>
                </a:solidFill>
              </a:rPr>
              <a:t>) seguida de um substantivo. Algumas dessas locuções também podem ser iniciadas por outras preposições como: </a:t>
            </a:r>
            <a:r>
              <a:rPr lang="pt-BR" b="1" dirty="0">
                <a:solidFill>
                  <a:srgbClr val="2F2F2E"/>
                </a:solidFill>
              </a:rPr>
              <a:t>em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sem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com</a:t>
            </a:r>
            <a:r>
              <a:rPr lang="pt-BR" dirty="0">
                <a:solidFill>
                  <a:srgbClr val="2F2F2E"/>
                </a:solidFill>
              </a:rPr>
              <a:t> etc.</a:t>
            </a:r>
            <a:endParaRPr lang="pt-BR" dirty="0"/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B4888356-2CE7-1FA8-128D-4E759A41AD0C}"/>
              </a:ext>
            </a:extLst>
          </p:cNvPr>
          <p:cNvSpPr/>
          <p:nvPr/>
        </p:nvSpPr>
        <p:spPr>
          <a:xfrm>
            <a:off x="7696051" y="3979083"/>
            <a:ext cx="3287330" cy="1377702"/>
          </a:xfrm>
          <a:prstGeom prst="wedgeRectCallout">
            <a:avLst>
              <a:gd name="adj1" fmla="val -65866"/>
              <a:gd name="adj2" fmla="val 12063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preposição</a:t>
            </a:r>
            <a:r>
              <a:rPr lang="pt-BR" dirty="0">
                <a:solidFill>
                  <a:srgbClr val="2F2F2E"/>
                </a:solidFill>
              </a:rPr>
              <a:t> é a palavra invariável que tem a função de ligar dois termos de uma oração.</a:t>
            </a:r>
            <a:endParaRPr lang="pt-BR" b="1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5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EDEA47-E66B-56E6-8127-2C7B4B8CFFCC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 e adjetivo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F86D31-A698-D632-05D5-09FE5D2A1059}"/>
              </a:ext>
            </a:extLst>
          </p:cNvPr>
          <p:cNvSpPr txBox="1"/>
          <p:nvPr/>
        </p:nvSpPr>
        <p:spPr>
          <a:xfrm>
            <a:off x="767010" y="1774816"/>
            <a:ext cx="532899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Substantivo e adjetivo: flexão de gênero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8651EF-BB05-CC2B-BE00-67555807AD46}"/>
              </a:ext>
            </a:extLst>
          </p:cNvPr>
          <p:cNvSpPr txBox="1"/>
          <p:nvPr/>
        </p:nvSpPr>
        <p:spPr>
          <a:xfrm>
            <a:off x="764500" y="2141965"/>
            <a:ext cx="1066299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regra geral para flexionar o gênero (feminino ou masculino) de grande parte dos substantivos e adjetivos é substituir -</a:t>
            </a:r>
            <a:r>
              <a:rPr lang="pt-BR" b="1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por -</a:t>
            </a:r>
            <a:r>
              <a:rPr lang="pt-BR" b="1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ou -</a:t>
            </a:r>
            <a:r>
              <a:rPr lang="pt-BR" b="1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por -</a:t>
            </a:r>
            <a:r>
              <a:rPr lang="pt-BR" b="1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. Porém, existem algumas regras especiais.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564FD41-FA77-5D92-193A-896CA90B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58" y="4743026"/>
            <a:ext cx="4124901" cy="819264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CFA251-C6E2-2B51-8738-09231A7A7C4F}"/>
              </a:ext>
            </a:extLst>
          </p:cNvPr>
          <p:cNvSpPr txBox="1"/>
          <p:nvPr/>
        </p:nvSpPr>
        <p:spPr>
          <a:xfrm>
            <a:off x="6329980" y="3582716"/>
            <a:ext cx="508239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dirty="0">
                <a:solidFill>
                  <a:srgbClr val="2F2F2E"/>
                </a:solidFill>
              </a:rPr>
              <a:t>2. </a:t>
            </a:r>
            <a:r>
              <a:rPr lang="pt-BR" dirty="0">
                <a:solidFill>
                  <a:srgbClr val="2F2F2E"/>
                </a:solidFill>
              </a:rPr>
              <a:t>Substantivos masculinos que indicam ocupações especiais e títulos fazem o feminino com o acréscimo de -</a:t>
            </a:r>
            <a:r>
              <a:rPr lang="pt-BR" b="1" dirty="0" err="1">
                <a:solidFill>
                  <a:srgbClr val="2F2F2E"/>
                </a:solidFill>
              </a:rPr>
              <a:t>esa</a:t>
            </a:r>
            <a:r>
              <a:rPr lang="pt-BR" dirty="0">
                <a:solidFill>
                  <a:srgbClr val="2F2F2E"/>
                </a:solidFill>
              </a:rPr>
              <a:t>, -</a:t>
            </a:r>
            <a:r>
              <a:rPr lang="pt-BR" b="1" dirty="0" err="1">
                <a:solidFill>
                  <a:srgbClr val="2F2F2E"/>
                </a:solidFill>
              </a:rPr>
              <a:t>isa</a:t>
            </a:r>
            <a:r>
              <a:rPr lang="pt-BR" dirty="0">
                <a:solidFill>
                  <a:srgbClr val="2F2F2E"/>
                </a:solidFill>
              </a:rPr>
              <a:t>, -</a:t>
            </a:r>
            <a:r>
              <a:rPr lang="pt-BR" b="1" dirty="0">
                <a:solidFill>
                  <a:srgbClr val="2F2F2E"/>
                </a:solidFill>
              </a:rPr>
              <a:t>essa</a:t>
            </a:r>
            <a:r>
              <a:rPr lang="pt-BR" dirty="0">
                <a:solidFill>
                  <a:srgbClr val="2F2F2E"/>
                </a:solidFill>
              </a:rPr>
              <a:t>, -</a:t>
            </a:r>
            <a:r>
              <a:rPr lang="pt-BR" b="1" dirty="0">
                <a:solidFill>
                  <a:srgbClr val="2F2F2E"/>
                </a:solidFill>
              </a:rPr>
              <a:t>triz</a:t>
            </a:r>
            <a:r>
              <a:rPr lang="pt-BR" dirty="0">
                <a:solidFill>
                  <a:srgbClr val="2F2F2E"/>
                </a:solidFill>
              </a:rPr>
              <a:t>. Exemplos: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91D4F01-1624-046A-DE8F-728D5F5A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65" y="4692708"/>
            <a:ext cx="4134427" cy="86689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52D83ED-C542-3140-5174-F856C9DD20E6}"/>
              </a:ext>
            </a:extLst>
          </p:cNvPr>
          <p:cNvSpPr txBox="1"/>
          <p:nvPr/>
        </p:nvSpPr>
        <p:spPr>
          <a:xfrm>
            <a:off x="764500" y="3617036"/>
            <a:ext cx="47934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2F2F2E"/>
                </a:solidFill>
              </a:rPr>
              <a:t>1.</a:t>
            </a:r>
            <a:r>
              <a:rPr lang="pt-BR" dirty="0">
                <a:solidFill>
                  <a:srgbClr val="2F2F2E"/>
                </a:solidFill>
              </a:rPr>
              <a:t> Nos substantivos masculinos terminados em -</a:t>
            </a:r>
            <a:r>
              <a:rPr lang="pt-BR" b="1" dirty="0">
                <a:solidFill>
                  <a:srgbClr val="2F2F2E"/>
                </a:solidFill>
              </a:rPr>
              <a:t>ão</a:t>
            </a:r>
            <a:r>
              <a:rPr lang="pt-BR" dirty="0">
                <a:solidFill>
                  <a:srgbClr val="2F2F2E"/>
                </a:solidFill>
              </a:rPr>
              <a:t>, muda-se a desinência para -</a:t>
            </a:r>
            <a:r>
              <a:rPr lang="pt-BR" b="1" dirty="0">
                <a:solidFill>
                  <a:srgbClr val="2F2F2E"/>
                </a:solidFill>
              </a:rPr>
              <a:t>ã</a:t>
            </a:r>
            <a:r>
              <a:rPr lang="pt-BR" dirty="0">
                <a:solidFill>
                  <a:srgbClr val="2F2F2E"/>
                </a:solidFill>
              </a:rPr>
              <a:t>, -</a:t>
            </a:r>
            <a:r>
              <a:rPr lang="pt-BR" b="1" dirty="0" err="1">
                <a:solidFill>
                  <a:srgbClr val="2F2F2E"/>
                </a:solidFill>
              </a:rPr>
              <a:t>oa</a:t>
            </a:r>
            <a:r>
              <a:rPr lang="pt-BR" dirty="0">
                <a:solidFill>
                  <a:srgbClr val="2F2F2E"/>
                </a:solidFill>
              </a:rPr>
              <a:t> ou -</a:t>
            </a:r>
            <a:r>
              <a:rPr lang="pt-BR" b="1" dirty="0" err="1">
                <a:solidFill>
                  <a:srgbClr val="2F2F2E"/>
                </a:solidFill>
              </a:rPr>
              <a:t>ona</a:t>
            </a:r>
            <a:r>
              <a:rPr lang="pt-BR" dirty="0">
                <a:solidFill>
                  <a:srgbClr val="2F2F2E"/>
                </a:solidFill>
              </a:rPr>
              <a:t>. Exemplos:</a:t>
            </a:r>
            <a:endParaRPr lang="pt-BR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6A8D9A8-FCD8-AB5F-2FCF-1191C2A235F1}"/>
              </a:ext>
            </a:extLst>
          </p:cNvPr>
          <p:cNvCxnSpPr>
            <a:cxnSpLocks/>
          </p:cNvCxnSpPr>
          <p:nvPr/>
        </p:nvCxnSpPr>
        <p:spPr>
          <a:xfrm flipV="1">
            <a:off x="5963748" y="3672456"/>
            <a:ext cx="0" cy="18871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17A38F6-7780-DD29-75AB-D778DE32032E}"/>
              </a:ext>
            </a:extLst>
          </p:cNvPr>
          <p:cNvSpPr txBox="1"/>
          <p:nvPr/>
        </p:nvSpPr>
        <p:spPr>
          <a:xfrm>
            <a:off x="764500" y="3155445"/>
            <a:ext cx="786374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pt-BR" b="1" dirty="0">
                <a:solidFill>
                  <a:srgbClr val="2F2F2E"/>
                </a:solidFill>
              </a:rPr>
              <a:t>Formação do feminino dos substantivos</a:t>
            </a:r>
          </a:p>
        </p:txBody>
      </p:sp>
    </p:spTree>
    <p:extLst>
      <p:ext uri="{BB962C8B-B14F-4D97-AF65-F5344CB8AC3E}">
        <p14:creationId xmlns:p14="http://schemas.microsoft.com/office/powerpoint/2010/main" val="385407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9F838E-E064-5A79-0A22-05E693DD9B09}"/>
              </a:ext>
            </a:extLst>
          </p:cNvPr>
          <p:cNvSpPr txBox="1"/>
          <p:nvPr/>
        </p:nvSpPr>
        <p:spPr>
          <a:xfrm>
            <a:off x="767010" y="348799"/>
            <a:ext cx="562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Substantivo e adjetivo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AE7E08-549B-FF35-4B56-3E328F1F9BCC}"/>
              </a:ext>
            </a:extLst>
          </p:cNvPr>
          <p:cNvSpPr txBox="1"/>
          <p:nvPr/>
        </p:nvSpPr>
        <p:spPr>
          <a:xfrm>
            <a:off x="767009" y="1497818"/>
            <a:ext cx="6478917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Substantivo e adjetivo: flexão de gênero</a:t>
            </a:r>
          </a:p>
          <a:p>
            <a:pPr algn="just"/>
            <a:endParaRPr lang="pt-BR" b="1" u="sng" dirty="0">
              <a:solidFill>
                <a:srgbClr val="2F2F2E"/>
              </a:solidFill>
            </a:endParaRPr>
          </a:p>
          <a:p>
            <a:pPr algn="just"/>
            <a:r>
              <a:rPr lang="pt-BR" b="1" dirty="0">
                <a:solidFill>
                  <a:srgbClr val="2F2F2E"/>
                </a:solidFill>
              </a:rPr>
              <a:t>Observações sobre o gênero de substantivos e adjetivos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C28974-E3C2-916D-DF5B-49E6818E2C75}"/>
              </a:ext>
            </a:extLst>
          </p:cNvPr>
          <p:cNvSpPr txBox="1"/>
          <p:nvPr/>
        </p:nvSpPr>
        <p:spPr>
          <a:xfrm>
            <a:off x="767009" y="2316779"/>
            <a:ext cx="10665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b="1" dirty="0">
              <a:solidFill>
                <a:srgbClr val="2F2F2E"/>
              </a:solidFill>
            </a:endParaRPr>
          </a:p>
          <a:p>
            <a:pPr algn="just"/>
            <a:r>
              <a:rPr lang="pt-BR" b="1" dirty="0">
                <a:solidFill>
                  <a:srgbClr val="2F2F2E"/>
                </a:solidFill>
              </a:rPr>
              <a:t>1.</a:t>
            </a:r>
            <a:r>
              <a:rPr lang="pt-BR" dirty="0">
                <a:solidFill>
                  <a:srgbClr val="2F2F2E"/>
                </a:solidFill>
              </a:rPr>
              <a:t> Há substantivos e adjetivos que apresentam uma única forma para o gênero masculino e feminino. Nesses casos, o gênero é identificado com o auxílio de outras palavras que os acompanham: </a:t>
            </a:r>
            <a:r>
              <a:rPr lang="pt-BR" b="1" dirty="0">
                <a:solidFill>
                  <a:srgbClr val="2F2F2E"/>
                </a:solidFill>
              </a:rPr>
              <a:t>os determinantes</a:t>
            </a:r>
            <a:r>
              <a:rPr lang="pt-BR" dirty="0">
                <a:solidFill>
                  <a:srgbClr val="2F2F2E"/>
                </a:solidFill>
              </a:rPr>
              <a:t>. </a:t>
            </a:r>
          </a:p>
          <a:p>
            <a:pPr algn="just"/>
            <a:r>
              <a:rPr lang="pt-BR" dirty="0">
                <a:solidFill>
                  <a:srgbClr val="2F2F2E"/>
                </a:solidFill>
              </a:rPr>
              <a:t>Exemplos: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F6A174E-B349-E402-E509-80BF529B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5" y="3701391"/>
            <a:ext cx="8097380" cy="1657581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C4F6F9-CF27-6C59-55F4-E25982A0C515}"/>
              </a:ext>
            </a:extLst>
          </p:cNvPr>
          <p:cNvSpPr txBox="1"/>
          <p:nvPr/>
        </p:nvSpPr>
        <p:spPr>
          <a:xfrm>
            <a:off x="763245" y="5565703"/>
            <a:ext cx="10665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2F2F2E"/>
                </a:solidFill>
              </a:rPr>
              <a:t>2.</a:t>
            </a:r>
            <a:r>
              <a:rPr lang="pt-BR" dirty="0">
                <a:solidFill>
                  <a:srgbClr val="2F2F2E"/>
                </a:solidFill>
              </a:rPr>
              <a:t> Há substantivos que são usados para se referir tanto ao gênero masculino quanto ao gênero feminino. Exemplos: </a:t>
            </a:r>
            <a:r>
              <a:rPr lang="pt-BR" b="1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criança, </a:t>
            </a:r>
            <a:r>
              <a:rPr lang="pt-BR" b="1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testemunha, </a:t>
            </a:r>
            <a:r>
              <a:rPr lang="pt-BR" b="1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cônjuge.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688613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4000</TotalTime>
  <Words>1944</Words>
  <Application>Microsoft Office PowerPoint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Selo</vt:lpstr>
      <vt:lpstr>LÍNGUA PORTUGUESA</vt:lpstr>
      <vt:lpstr>MÓDULO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10</cp:revision>
  <dcterms:created xsi:type="dcterms:W3CDTF">2023-05-09T16:52:21Z</dcterms:created>
  <dcterms:modified xsi:type="dcterms:W3CDTF">2023-06-02T17:43:03Z</dcterms:modified>
</cp:coreProperties>
</file>