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346" r:id="rId5"/>
    <p:sldId id="294" r:id="rId6"/>
    <p:sldId id="356" r:id="rId7"/>
    <p:sldId id="357" r:id="rId8"/>
    <p:sldId id="358" r:id="rId9"/>
    <p:sldId id="359" r:id="rId10"/>
    <p:sldId id="360" r:id="rId1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a Guerriero Antunes" initials="FGA" lastIdx="78" clrIdx="0"/>
  <p:cmAuthor id="2" name="Lilian Semenichin Nogueira" initials="LSN" lastIdx="54" clrIdx="1"/>
  <p:cmAuthor id="3" name="Marcia Takeuchi"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13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A10CAA-6B83-3A48-2E06-CE7ACA9F8033}" v="1" dt="2023-05-05T18:37:42.139"/>
    <p1510:client id="{47759080-19BF-42BF-9783-DD37AB676A89}" v="128" dt="2019-07-05T03:21:16.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79" autoAdjust="0"/>
    <p:restoredTop sz="80253" autoAdjust="0"/>
  </p:normalViewPr>
  <p:slideViewPr>
    <p:cSldViewPr snapToGrid="0">
      <p:cViewPr varScale="1">
        <p:scale>
          <a:sx n="72" d="100"/>
          <a:sy n="72" d="100"/>
        </p:scale>
        <p:origin x="258" y="54"/>
      </p:cViewPr>
      <p:guideLst>
        <p:guide orient="horz" pos="2160"/>
        <p:guide pos="3840"/>
      </p:guideLst>
    </p:cSldViewPr>
  </p:slideViewPr>
  <p:outlineViewPr>
    <p:cViewPr>
      <p:scale>
        <a:sx n="33" d="100"/>
        <a:sy n="33" d="100"/>
      </p:scale>
      <p:origin x="30" y="349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B39CB-CE82-4F5C-8C6E-D41E876E330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2C6EEB0-32EE-407E-936B-56974A11DB47}">
      <dgm:prSet custT="1"/>
      <dgm:spPr/>
      <dgm:t>
        <a:bodyPr/>
        <a:lstStyle/>
        <a:p>
          <a:r>
            <a:rPr lang="pt-BR" sz="1600" dirty="0"/>
            <a:t>As origens dos fenícios datam de aproximadamente 3000 a. C., época em que diversos agrupamentos de um povo que se autodenominava cananeu se estabeleceram no Oriente Médio, em uma região chamada Canaã, próximo ao atual Líbano. </a:t>
          </a:r>
          <a:endParaRPr lang="en-US" sz="1600" dirty="0"/>
        </a:p>
      </dgm:t>
    </dgm:pt>
    <dgm:pt modelId="{31EF6F98-42D0-4B50-945C-E1F36C6AC70D}" type="parTrans" cxnId="{BC728BCD-3E86-48FB-A22E-625CD837258D}">
      <dgm:prSet/>
      <dgm:spPr/>
      <dgm:t>
        <a:bodyPr/>
        <a:lstStyle/>
        <a:p>
          <a:endParaRPr lang="en-US"/>
        </a:p>
      </dgm:t>
    </dgm:pt>
    <dgm:pt modelId="{0AB1C362-8F2D-4E9E-BB58-E1CB47E5A8ED}" type="sibTrans" cxnId="{BC728BCD-3E86-48FB-A22E-625CD837258D}">
      <dgm:prSet/>
      <dgm:spPr/>
      <dgm:t>
        <a:bodyPr/>
        <a:lstStyle/>
        <a:p>
          <a:endParaRPr lang="en-US"/>
        </a:p>
      </dgm:t>
    </dgm:pt>
    <dgm:pt modelId="{DA642194-E68E-4C31-955C-98CF7D1CA508}">
      <dgm:prSet custT="1"/>
      <dgm:spPr/>
      <dgm:t>
        <a:bodyPr/>
        <a:lstStyle/>
        <a:p>
          <a:r>
            <a:rPr lang="pt-BR" sz="1600" dirty="0"/>
            <a:t>Um produto típico dos cananeus era um corante especial para tingir tecidos de vermelho-escuro, conhecido como púrpura. Os gregos chamavam a púrpura de </a:t>
          </a:r>
          <a:r>
            <a:rPr lang="pt-BR" sz="1600" i="1" dirty="0" err="1"/>
            <a:t>phoenicia</a:t>
          </a:r>
          <a:r>
            <a:rPr lang="pt-BR" sz="1600" dirty="0"/>
            <a:t>. Por isso, a região de Canaã passou a ser designada também por </a:t>
          </a:r>
          <a:r>
            <a:rPr lang="pt-BR" sz="1600" dirty="0" err="1"/>
            <a:t>Phoenicia</a:t>
          </a:r>
          <a:r>
            <a:rPr lang="pt-BR" sz="1600" dirty="0"/>
            <a:t> (Fenícia), e seus habitantes ficaram conhecidos como fenícios.</a:t>
          </a:r>
          <a:endParaRPr lang="en-US" sz="1600" dirty="0"/>
        </a:p>
      </dgm:t>
    </dgm:pt>
    <dgm:pt modelId="{E5377E4A-5676-4065-8DDF-A5FA13D7725D}" type="parTrans" cxnId="{1225EB38-531E-4552-9612-60FEC187FACF}">
      <dgm:prSet/>
      <dgm:spPr/>
      <dgm:t>
        <a:bodyPr/>
        <a:lstStyle/>
        <a:p>
          <a:endParaRPr lang="en-US"/>
        </a:p>
      </dgm:t>
    </dgm:pt>
    <dgm:pt modelId="{EB80A6C1-A989-47A5-8E9B-B749939EA036}" type="sibTrans" cxnId="{1225EB38-531E-4552-9612-60FEC187FACF}">
      <dgm:prSet/>
      <dgm:spPr/>
      <dgm:t>
        <a:bodyPr/>
        <a:lstStyle/>
        <a:p>
          <a:endParaRPr lang="en-US"/>
        </a:p>
      </dgm:t>
    </dgm:pt>
    <dgm:pt modelId="{E75BE131-B8E8-44C0-AB23-DB6952E04F54}">
      <dgm:prSet/>
      <dgm:spPr/>
      <dgm:t>
        <a:bodyPr/>
        <a:lstStyle/>
        <a:p>
          <a:r>
            <a:rPr lang="pt-BR" dirty="0"/>
            <a:t>Os fenícios adaptaram as escritas de outros povos às suas necessidades. No entanto, para registrar suas transações comerciais, por exemplo, necessitavam de um sistema de escrita flexível e rápido.</a:t>
          </a:r>
          <a:endParaRPr lang="en-US" dirty="0"/>
        </a:p>
      </dgm:t>
    </dgm:pt>
    <dgm:pt modelId="{7DE240B5-FDC4-41B8-BBFF-A2761170A06F}" type="parTrans" cxnId="{6B9317C9-75D1-46BE-995E-E59064D06A61}">
      <dgm:prSet/>
      <dgm:spPr/>
      <dgm:t>
        <a:bodyPr/>
        <a:lstStyle/>
        <a:p>
          <a:endParaRPr lang="en-US"/>
        </a:p>
      </dgm:t>
    </dgm:pt>
    <dgm:pt modelId="{2B692336-472E-42D4-94E6-429FA8AE394B}" type="sibTrans" cxnId="{6B9317C9-75D1-46BE-995E-E59064D06A61}">
      <dgm:prSet/>
      <dgm:spPr/>
      <dgm:t>
        <a:bodyPr/>
        <a:lstStyle/>
        <a:p>
          <a:endParaRPr lang="en-US"/>
        </a:p>
      </dgm:t>
    </dgm:pt>
    <dgm:pt modelId="{1E4740F4-6A39-4065-A2E9-0FB2406181CD}" type="pres">
      <dgm:prSet presAssocID="{110B39CB-CE82-4F5C-8C6E-D41E876E330D}" presName="hierChild1" presStyleCnt="0">
        <dgm:presLayoutVars>
          <dgm:chPref val="1"/>
          <dgm:dir/>
          <dgm:animOne val="branch"/>
          <dgm:animLvl val="lvl"/>
          <dgm:resizeHandles/>
        </dgm:presLayoutVars>
      </dgm:prSet>
      <dgm:spPr/>
    </dgm:pt>
    <dgm:pt modelId="{B806299F-4BD7-4AAB-9603-A88E4CF7C3E2}" type="pres">
      <dgm:prSet presAssocID="{32C6EEB0-32EE-407E-936B-56974A11DB47}" presName="hierRoot1" presStyleCnt="0"/>
      <dgm:spPr/>
    </dgm:pt>
    <dgm:pt modelId="{3E9453C8-B923-4426-9989-D84ACAA1185F}" type="pres">
      <dgm:prSet presAssocID="{32C6EEB0-32EE-407E-936B-56974A11DB47}" presName="composite" presStyleCnt="0"/>
      <dgm:spPr/>
    </dgm:pt>
    <dgm:pt modelId="{FB4D5624-1EC1-4B72-9AA2-25195163AE63}" type="pres">
      <dgm:prSet presAssocID="{32C6EEB0-32EE-407E-936B-56974A11DB47}" presName="background" presStyleLbl="node0" presStyleIdx="0" presStyleCnt="3"/>
      <dgm:spPr/>
    </dgm:pt>
    <dgm:pt modelId="{4C7DE26B-1D88-4E55-9555-E8BC11C53CCD}" type="pres">
      <dgm:prSet presAssocID="{32C6EEB0-32EE-407E-936B-56974A11DB47}" presName="text" presStyleLbl="fgAcc0" presStyleIdx="0" presStyleCnt="3">
        <dgm:presLayoutVars>
          <dgm:chPref val="3"/>
        </dgm:presLayoutVars>
      </dgm:prSet>
      <dgm:spPr/>
    </dgm:pt>
    <dgm:pt modelId="{091EB01D-8672-4BE1-BA28-7F87B5241955}" type="pres">
      <dgm:prSet presAssocID="{32C6EEB0-32EE-407E-936B-56974A11DB47}" presName="hierChild2" presStyleCnt="0"/>
      <dgm:spPr/>
    </dgm:pt>
    <dgm:pt modelId="{03900922-F29B-41F4-8CA2-CC9279B30D36}" type="pres">
      <dgm:prSet presAssocID="{DA642194-E68E-4C31-955C-98CF7D1CA508}" presName="hierRoot1" presStyleCnt="0"/>
      <dgm:spPr/>
    </dgm:pt>
    <dgm:pt modelId="{9F254E88-040B-4CD1-9A2A-488BB14C7B26}" type="pres">
      <dgm:prSet presAssocID="{DA642194-E68E-4C31-955C-98CF7D1CA508}" presName="composite" presStyleCnt="0"/>
      <dgm:spPr/>
    </dgm:pt>
    <dgm:pt modelId="{E2FB059C-C46E-465F-9019-EFE83C56008D}" type="pres">
      <dgm:prSet presAssocID="{DA642194-E68E-4C31-955C-98CF7D1CA508}" presName="background" presStyleLbl="node0" presStyleIdx="1" presStyleCnt="3"/>
      <dgm:spPr/>
    </dgm:pt>
    <dgm:pt modelId="{AD4C07C6-65CD-4BA0-823C-D10A91BA98A7}" type="pres">
      <dgm:prSet presAssocID="{DA642194-E68E-4C31-955C-98CF7D1CA508}" presName="text" presStyleLbl="fgAcc0" presStyleIdx="1" presStyleCnt="3" custScaleY="143171">
        <dgm:presLayoutVars>
          <dgm:chPref val="3"/>
        </dgm:presLayoutVars>
      </dgm:prSet>
      <dgm:spPr/>
    </dgm:pt>
    <dgm:pt modelId="{0F6EE367-6816-4D7F-AE5C-495DCD2F6A6A}" type="pres">
      <dgm:prSet presAssocID="{DA642194-E68E-4C31-955C-98CF7D1CA508}" presName="hierChild2" presStyleCnt="0"/>
      <dgm:spPr/>
    </dgm:pt>
    <dgm:pt modelId="{EB26DE68-A62B-401A-AA11-378D0B92A5F7}" type="pres">
      <dgm:prSet presAssocID="{E75BE131-B8E8-44C0-AB23-DB6952E04F54}" presName="hierRoot1" presStyleCnt="0"/>
      <dgm:spPr/>
    </dgm:pt>
    <dgm:pt modelId="{615EE995-04FE-453F-A14E-969550DCC123}" type="pres">
      <dgm:prSet presAssocID="{E75BE131-B8E8-44C0-AB23-DB6952E04F54}" presName="composite" presStyleCnt="0"/>
      <dgm:spPr/>
    </dgm:pt>
    <dgm:pt modelId="{A6BA1448-630E-41AF-8E98-885BFBC71527}" type="pres">
      <dgm:prSet presAssocID="{E75BE131-B8E8-44C0-AB23-DB6952E04F54}" presName="background" presStyleLbl="node0" presStyleIdx="2" presStyleCnt="3"/>
      <dgm:spPr/>
    </dgm:pt>
    <dgm:pt modelId="{2FC3B124-F4D1-4B13-B54D-EE3A0B711910}" type="pres">
      <dgm:prSet presAssocID="{E75BE131-B8E8-44C0-AB23-DB6952E04F54}" presName="text" presStyleLbl="fgAcc0" presStyleIdx="2" presStyleCnt="3">
        <dgm:presLayoutVars>
          <dgm:chPref val="3"/>
        </dgm:presLayoutVars>
      </dgm:prSet>
      <dgm:spPr/>
    </dgm:pt>
    <dgm:pt modelId="{28650D63-F2E0-4320-AB17-B17F58C05A29}" type="pres">
      <dgm:prSet presAssocID="{E75BE131-B8E8-44C0-AB23-DB6952E04F54}" presName="hierChild2" presStyleCnt="0"/>
      <dgm:spPr/>
    </dgm:pt>
  </dgm:ptLst>
  <dgm:cxnLst>
    <dgm:cxn modelId="{6ECB5B37-FA27-4191-BDA8-01457C8EE2D2}" type="presOf" srcId="{E75BE131-B8E8-44C0-AB23-DB6952E04F54}" destId="{2FC3B124-F4D1-4B13-B54D-EE3A0B711910}" srcOrd="0" destOrd="0" presId="urn:microsoft.com/office/officeart/2005/8/layout/hierarchy1"/>
    <dgm:cxn modelId="{1225EB38-531E-4552-9612-60FEC187FACF}" srcId="{110B39CB-CE82-4F5C-8C6E-D41E876E330D}" destId="{DA642194-E68E-4C31-955C-98CF7D1CA508}" srcOrd="1" destOrd="0" parTransId="{E5377E4A-5676-4065-8DDF-A5FA13D7725D}" sibTransId="{EB80A6C1-A989-47A5-8E9B-B749939EA036}"/>
    <dgm:cxn modelId="{F85C904D-6291-4AEB-BFA5-C065C9017340}" type="presOf" srcId="{DA642194-E68E-4C31-955C-98CF7D1CA508}" destId="{AD4C07C6-65CD-4BA0-823C-D10A91BA98A7}" srcOrd="0" destOrd="0" presId="urn:microsoft.com/office/officeart/2005/8/layout/hierarchy1"/>
    <dgm:cxn modelId="{CB707580-3A48-4751-821D-304BFBAD189B}" type="presOf" srcId="{110B39CB-CE82-4F5C-8C6E-D41E876E330D}" destId="{1E4740F4-6A39-4065-A2E9-0FB2406181CD}" srcOrd="0" destOrd="0" presId="urn:microsoft.com/office/officeart/2005/8/layout/hierarchy1"/>
    <dgm:cxn modelId="{AE2EA18B-7B1E-4736-8A1B-5BEDCACC21E0}" type="presOf" srcId="{32C6EEB0-32EE-407E-936B-56974A11DB47}" destId="{4C7DE26B-1D88-4E55-9555-E8BC11C53CCD}" srcOrd="0" destOrd="0" presId="urn:microsoft.com/office/officeart/2005/8/layout/hierarchy1"/>
    <dgm:cxn modelId="{6B9317C9-75D1-46BE-995E-E59064D06A61}" srcId="{110B39CB-CE82-4F5C-8C6E-D41E876E330D}" destId="{E75BE131-B8E8-44C0-AB23-DB6952E04F54}" srcOrd="2" destOrd="0" parTransId="{7DE240B5-FDC4-41B8-BBFF-A2761170A06F}" sibTransId="{2B692336-472E-42D4-94E6-429FA8AE394B}"/>
    <dgm:cxn modelId="{BC728BCD-3E86-48FB-A22E-625CD837258D}" srcId="{110B39CB-CE82-4F5C-8C6E-D41E876E330D}" destId="{32C6EEB0-32EE-407E-936B-56974A11DB47}" srcOrd="0" destOrd="0" parTransId="{31EF6F98-42D0-4B50-945C-E1F36C6AC70D}" sibTransId="{0AB1C362-8F2D-4E9E-BB58-E1CB47E5A8ED}"/>
    <dgm:cxn modelId="{C51E6F50-4615-4803-8CC7-1F6B6AFCE3E7}" type="presParOf" srcId="{1E4740F4-6A39-4065-A2E9-0FB2406181CD}" destId="{B806299F-4BD7-4AAB-9603-A88E4CF7C3E2}" srcOrd="0" destOrd="0" presId="urn:microsoft.com/office/officeart/2005/8/layout/hierarchy1"/>
    <dgm:cxn modelId="{CF805FF5-D64C-4857-A10F-980F8BE37425}" type="presParOf" srcId="{B806299F-4BD7-4AAB-9603-A88E4CF7C3E2}" destId="{3E9453C8-B923-4426-9989-D84ACAA1185F}" srcOrd="0" destOrd="0" presId="urn:microsoft.com/office/officeart/2005/8/layout/hierarchy1"/>
    <dgm:cxn modelId="{6B579C43-1CB7-4280-98A9-79F34B79FF8A}" type="presParOf" srcId="{3E9453C8-B923-4426-9989-D84ACAA1185F}" destId="{FB4D5624-1EC1-4B72-9AA2-25195163AE63}" srcOrd="0" destOrd="0" presId="urn:microsoft.com/office/officeart/2005/8/layout/hierarchy1"/>
    <dgm:cxn modelId="{A6CEA437-8F97-4605-8FAC-D952C96F7085}" type="presParOf" srcId="{3E9453C8-B923-4426-9989-D84ACAA1185F}" destId="{4C7DE26B-1D88-4E55-9555-E8BC11C53CCD}" srcOrd="1" destOrd="0" presId="urn:microsoft.com/office/officeart/2005/8/layout/hierarchy1"/>
    <dgm:cxn modelId="{FCEFCA6E-0BE1-4AF2-8713-AFBF9A202E50}" type="presParOf" srcId="{B806299F-4BD7-4AAB-9603-A88E4CF7C3E2}" destId="{091EB01D-8672-4BE1-BA28-7F87B5241955}" srcOrd="1" destOrd="0" presId="urn:microsoft.com/office/officeart/2005/8/layout/hierarchy1"/>
    <dgm:cxn modelId="{4C4D2998-EFC8-43D5-95CC-48C430CE56BE}" type="presParOf" srcId="{1E4740F4-6A39-4065-A2E9-0FB2406181CD}" destId="{03900922-F29B-41F4-8CA2-CC9279B30D36}" srcOrd="1" destOrd="0" presId="urn:microsoft.com/office/officeart/2005/8/layout/hierarchy1"/>
    <dgm:cxn modelId="{AADFD811-00B7-487A-9330-508EEF5DCA61}" type="presParOf" srcId="{03900922-F29B-41F4-8CA2-CC9279B30D36}" destId="{9F254E88-040B-4CD1-9A2A-488BB14C7B26}" srcOrd="0" destOrd="0" presId="urn:microsoft.com/office/officeart/2005/8/layout/hierarchy1"/>
    <dgm:cxn modelId="{A25C9C3C-6DE8-4853-8659-C01161EF7ACC}" type="presParOf" srcId="{9F254E88-040B-4CD1-9A2A-488BB14C7B26}" destId="{E2FB059C-C46E-465F-9019-EFE83C56008D}" srcOrd="0" destOrd="0" presId="urn:microsoft.com/office/officeart/2005/8/layout/hierarchy1"/>
    <dgm:cxn modelId="{38433D0B-DBFF-4966-A1D2-A32F25EF4DA9}" type="presParOf" srcId="{9F254E88-040B-4CD1-9A2A-488BB14C7B26}" destId="{AD4C07C6-65CD-4BA0-823C-D10A91BA98A7}" srcOrd="1" destOrd="0" presId="urn:microsoft.com/office/officeart/2005/8/layout/hierarchy1"/>
    <dgm:cxn modelId="{611A5F5E-CF5D-4A69-93F7-82507EE4E743}" type="presParOf" srcId="{03900922-F29B-41F4-8CA2-CC9279B30D36}" destId="{0F6EE367-6816-4D7F-AE5C-495DCD2F6A6A}" srcOrd="1" destOrd="0" presId="urn:microsoft.com/office/officeart/2005/8/layout/hierarchy1"/>
    <dgm:cxn modelId="{85F43F86-5607-44FA-8876-18CB9413F138}" type="presParOf" srcId="{1E4740F4-6A39-4065-A2E9-0FB2406181CD}" destId="{EB26DE68-A62B-401A-AA11-378D0B92A5F7}" srcOrd="2" destOrd="0" presId="urn:microsoft.com/office/officeart/2005/8/layout/hierarchy1"/>
    <dgm:cxn modelId="{C3B828C2-1465-48CA-B5D5-B7689ACC859F}" type="presParOf" srcId="{EB26DE68-A62B-401A-AA11-378D0B92A5F7}" destId="{615EE995-04FE-453F-A14E-969550DCC123}" srcOrd="0" destOrd="0" presId="urn:microsoft.com/office/officeart/2005/8/layout/hierarchy1"/>
    <dgm:cxn modelId="{FEEE847B-DD8D-4A58-BEAF-7114984A0415}" type="presParOf" srcId="{615EE995-04FE-453F-A14E-969550DCC123}" destId="{A6BA1448-630E-41AF-8E98-885BFBC71527}" srcOrd="0" destOrd="0" presId="urn:microsoft.com/office/officeart/2005/8/layout/hierarchy1"/>
    <dgm:cxn modelId="{E5C4E2E8-107C-410D-B15E-62AD8C57C655}" type="presParOf" srcId="{615EE995-04FE-453F-A14E-969550DCC123}" destId="{2FC3B124-F4D1-4B13-B54D-EE3A0B711910}" srcOrd="1" destOrd="0" presId="urn:microsoft.com/office/officeart/2005/8/layout/hierarchy1"/>
    <dgm:cxn modelId="{162AE752-4D05-4F0D-8102-D00EE42DE612}" type="presParOf" srcId="{EB26DE68-A62B-401A-AA11-378D0B92A5F7}" destId="{28650D63-F2E0-4320-AB17-B17F58C05A2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722079-40F3-4378-92CA-432F1217E5FB}"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FA97FEFF-E84F-482B-BD0F-79D3A1264A1A}">
      <dgm:prSet/>
      <dgm:spPr/>
      <dgm:t>
        <a:bodyPr/>
        <a:lstStyle/>
        <a:p>
          <a:r>
            <a:rPr lang="pt-BR" dirty="0"/>
            <a:t>No final do século V a.C., Cartago (fundada no século VIII a.C. pelos fenícios) era a cidade mais rica do Mediterrâneo. Os cartagineses controlavam diversas colônias, que se estendiam da costa norte do continente africano até o sul da Península Ibérica.</a:t>
          </a:r>
          <a:endParaRPr lang="en-US" dirty="0"/>
        </a:p>
      </dgm:t>
    </dgm:pt>
    <dgm:pt modelId="{FABE1CAF-B55D-4001-AFBB-E7227CBA4A19}" type="parTrans" cxnId="{D7F6C328-4449-4AC4-B287-47B644144C89}">
      <dgm:prSet/>
      <dgm:spPr/>
      <dgm:t>
        <a:bodyPr/>
        <a:lstStyle/>
        <a:p>
          <a:endParaRPr lang="en-US"/>
        </a:p>
      </dgm:t>
    </dgm:pt>
    <dgm:pt modelId="{59422783-6832-4F6B-BB63-8DDF674D005C}" type="sibTrans" cxnId="{D7F6C328-4449-4AC4-B287-47B644144C89}">
      <dgm:prSet/>
      <dgm:spPr/>
      <dgm:t>
        <a:bodyPr/>
        <a:lstStyle/>
        <a:p>
          <a:endParaRPr lang="en-US"/>
        </a:p>
      </dgm:t>
    </dgm:pt>
    <dgm:pt modelId="{C5F8A013-43CB-4A87-AA4D-189EC479F954}">
      <dgm:prSet/>
      <dgm:spPr/>
      <dgm:t>
        <a:bodyPr/>
        <a:lstStyle/>
        <a:p>
          <a:r>
            <a:rPr lang="pt-BR" dirty="0"/>
            <a:t>A frota de navios de guerra dos cartagineses era uma das maiores do Mediterrâneo.</a:t>
          </a:r>
          <a:endParaRPr lang="en-US" dirty="0"/>
        </a:p>
      </dgm:t>
    </dgm:pt>
    <dgm:pt modelId="{FEE20B79-D471-41F4-8D58-A853F7D0F08E}" type="parTrans" cxnId="{192B9C2B-367D-4B3C-ADA9-1605F1C6BA23}">
      <dgm:prSet/>
      <dgm:spPr/>
      <dgm:t>
        <a:bodyPr/>
        <a:lstStyle/>
        <a:p>
          <a:endParaRPr lang="en-US"/>
        </a:p>
      </dgm:t>
    </dgm:pt>
    <dgm:pt modelId="{084E289B-B396-4932-BBF0-6048E267026B}" type="sibTrans" cxnId="{192B9C2B-367D-4B3C-ADA9-1605F1C6BA23}">
      <dgm:prSet/>
      <dgm:spPr/>
      <dgm:t>
        <a:bodyPr/>
        <a:lstStyle/>
        <a:p>
          <a:endParaRPr lang="en-US"/>
        </a:p>
      </dgm:t>
    </dgm:pt>
    <dgm:pt modelId="{4425B3E6-7613-48E2-A356-F0445D1B6A64}">
      <dgm:prSet/>
      <dgm:spPr/>
      <dgm:t>
        <a:bodyPr/>
        <a:lstStyle/>
        <a:p>
          <a:r>
            <a:rPr lang="pt-BR"/>
            <a:t>No século III a.C., Cartago passou a sofrer a concorrência de Roma, que disputava com ela a supremacia na região do Mediterrâneo.</a:t>
          </a:r>
          <a:endParaRPr lang="en-US"/>
        </a:p>
      </dgm:t>
    </dgm:pt>
    <dgm:pt modelId="{32FC38BE-5EB8-4FA1-BE88-76CC9CFCC135}" type="parTrans" cxnId="{CE3F9613-1213-4E94-A69C-2850A8E4B064}">
      <dgm:prSet/>
      <dgm:spPr/>
      <dgm:t>
        <a:bodyPr/>
        <a:lstStyle/>
        <a:p>
          <a:endParaRPr lang="en-US"/>
        </a:p>
      </dgm:t>
    </dgm:pt>
    <dgm:pt modelId="{D35CF638-3D32-4662-88EC-A237A79EBB40}" type="sibTrans" cxnId="{CE3F9613-1213-4E94-A69C-2850A8E4B064}">
      <dgm:prSet/>
      <dgm:spPr/>
      <dgm:t>
        <a:bodyPr/>
        <a:lstStyle/>
        <a:p>
          <a:endParaRPr lang="en-US"/>
        </a:p>
      </dgm:t>
    </dgm:pt>
    <dgm:pt modelId="{921068A4-2391-4C89-A862-F78DB5AC66EC}">
      <dgm:prSet/>
      <dgm:spPr/>
      <dgm:t>
        <a:bodyPr/>
        <a:lstStyle/>
        <a:p>
          <a:r>
            <a:rPr lang="pt-BR"/>
            <a:t>A cidade-Estado de Cartago foi destruída e transformada em província romana, após as </a:t>
          </a:r>
          <a:r>
            <a:rPr lang="pt-BR" b="1"/>
            <a:t>Guerras Púnicas</a:t>
          </a:r>
          <a:r>
            <a:rPr lang="pt-BR"/>
            <a:t>. Os cartagineses que sobreviveram aos confrontos foram enviados a Roma na condição de trabalhadores escravizados</a:t>
          </a:r>
          <a:endParaRPr lang="en-US"/>
        </a:p>
      </dgm:t>
    </dgm:pt>
    <dgm:pt modelId="{04780B11-914C-4DE7-9F6F-A7C6F0892F2F}" type="parTrans" cxnId="{1F1DBF0C-4A42-48BE-9C65-EE0E985C3CFD}">
      <dgm:prSet/>
      <dgm:spPr/>
      <dgm:t>
        <a:bodyPr/>
        <a:lstStyle/>
        <a:p>
          <a:endParaRPr lang="en-US"/>
        </a:p>
      </dgm:t>
    </dgm:pt>
    <dgm:pt modelId="{D4DCCBC3-B878-439B-AAFB-CF9B42F2D7D2}" type="sibTrans" cxnId="{1F1DBF0C-4A42-48BE-9C65-EE0E985C3CFD}">
      <dgm:prSet/>
      <dgm:spPr/>
      <dgm:t>
        <a:bodyPr/>
        <a:lstStyle/>
        <a:p>
          <a:endParaRPr lang="en-US"/>
        </a:p>
      </dgm:t>
    </dgm:pt>
    <dgm:pt modelId="{E49CD38E-63D1-45EE-8CCD-16F935411C7B}" type="pres">
      <dgm:prSet presAssocID="{1C722079-40F3-4378-92CA-432F1217E5FB}" presName="outerComposite" presStyleCnt="0">
        <dgm:presLayoutVars>
          <dgm:chMax val="5"/>
          <dgm:dir/>
          <dgm:resizeHandles val="exact"/>
        </dgm:presLayoutVars>
      </dgm:prSet>
      <dgm:spPr/>
    </dgm:pt>
    <dgm:pt modelId="{4FAAF5A9-4137-4AA9-9E9E-BEEA7BDAFC63}" type="pres">
      <dgm:prSet presAssocID="{1C722079-40F3-4378-92CA-432F1217E5FB}" presName="dummyMaxCanvas" presStyleCnt="0">
        <dgm:presLayoutVars/>
      </dgm:prSet>
      <dgm:spPr/>
    </dgm:pt>
    <dgm:pt modelId="{09F14D87-49AA-413A-9D16-52AC235A6E7F}" type="pres">
      <dgm:prSet presAssocID="{1C722079-40F3-4378-92CA-432F1217E5FB}" presName="FourNodes_1" presStyleLbl="node1" presStyleIdx="0" presStyleCnt="4">
        <dgm:presLayoutVars>
          <dgm:bulletEnabled val="1"/>
        </dgm:presLayoutVars>
      </dgm:prSet>
      <dgm:spPr/>
    </dgm:pt>
    <dgm:pt modelId="{F061F183-F062-4C9E-A0CB-D7E43AD590BD}" type="pres">
      <dgm:prSet presAssocID="{1C722079-40F3-4378-92CA-432F1217E5FB}" presName="FourNodes_2" presStyleLbl="node1" presStyleIdx="1" presStyleCnt="4">
        <dgm:presLayoutVars>
          <dgm:bulletEnabled val="1"/>
        </dgm:presLayoutVars>
      </dgm:prSet>
      <dgm:spPr/>
    </dgm:pt>
    <dgm:pt modelId="{ACC947A7-BEC2-4C91-BAC4-6224BA27EF20}" type="pres">
      <dgm:prSet presAssocID="{1C722079-40F3-4378-92CA-432F1217E5FB}" presName="FourNodes_3" presStyleLbl="node1" presStyleIdx="2" presStyleCnt="4">
        <dgm:presLayoutVars>
          <dgm:bulletEnabled val="1"/>
        </dgm:presLayoutVars>
      </dgm:prSet>
      <dgm:spPr/>
    </dgm:pt>
    <dgm:pt modelId="{D4D1639A-9AB2-42D7-ABD0-2AC63E7A1730}" type="pres">
      <dgm:prSet presAssocID="{1C722079-40F3-4378-92CA-432F1217E5FB}" presName="FourNodes_4" presStyleLbl="node1" presStyleIdx="3" presStyleCnt="4">
        <dgm:presLayoutVars>
          <dgm:bulletEnabled val="1"/>
        </dgm:presLayoutVars>
      </dgm:prSet>
      <dgm:spPr/>
    </dgm:pt>
    <dgm:pt modelId="{2398B761-1BB1-4855-A24B-87681D5A813A}" type="pres">
      <dgm:prSet presAssocID="{1C722079-40F3-4378-92CA-432F1217E5FB}" presName="FourConn_1-2" presStyleLbl="fgAccFollowNode1" presStyleIdx="0" presStyleCnt="3">
        <dgm:presLayoutVars>
          <dgm:bulletEnabled val="1"/>
        </dgm:presLayoutVars>
      </dgm:prSet>
      <dgm:spPr/>
    </dgm:pt>
    <dgm:pt modelId="{D778581F-912F-4CAC-83A1-AF8FAB67B28D}" type="pres">
      <dgm:prSet presAssocID="{1C722079-40F3-4378-92CA-432F1217E5FB}" presName="FourConn_2-3" presStyleLbl="fgAccFollowNode1" presStyleIdx="1" presStyleCnt="3">
        <dgm:presLayoutVars>
          <dgm:bulletEnabled val="1"/>
        </dgm:presLayoutVars>
      </dgm:prSet>
      <dgm:spPr/>
    </dgm:pt>
    <dgm:pt modelId="{B52BA9FD-15F8-45BB-A366-DD2281B9FABF}" type="pres">
      <dgm:prSet presAssocID="{1C722079-40F3-4378-92CA-432F1217E5FB}" presName="FourConn_3-4" presStyleLbl="fgAccFollowNode1" presStyleIdx="2" presStyleCnt="3">
        <dgm:presLayoutVars>
          <dgm:bulletEnabled val="1"/>
        </dgm:presLayoutVars>
      </dgm:prSet>
      <dgm:spPr/>
    </dgm:pt>
    <dgm:pt modelId="{2CBB6F51-2D11-4C53-AB0B-B832ACE6EFB2}" type="pres">
      <dgm:prSet presAssocID="{1C722079-40F3-4378-92CA-432F1217E5FB}" presName="FourNodes_1_text" presStyleLbl="node1" presStyleIdx="3" presStyleCnt="4">
        <dgm:presLayoutVars>
          <dgm:bulletEnabled val="1"/>
        </dgm:presLayoutVars>
      </dgm:prSet>
      <dgm:spPr/>
    </dgm:pt>
    <dgm:pt modelId="{6D370C67-3989-48CE-8ACB-F15BE142C81B}" type="pres">
      <dgm:prSet presAssocID="{1C722079-40F3-4378-92CA-432F1217E5FB}" presName="FourNodes_2_text" presStyleLbl="node1" presStyleIdx="3" presStyleCnt="4">
        <dgm:presLayoutVars>
          <dgm:bulletEnabled val="1"/>
        </dgm:presLayoutVars>
      </dgm:prSet>
      <dgm:spPr/>
    </dgm:pt>
    <dgm:pt modelId="{645C93B7-C9FD-441F-9B3E-9E50DD83C84A}" type="pres">
      <dgm:prSet presAssocID="{1C722079-40F3-4378-92CA-432F1217E5FB}" presName="FourNodes_3_text" presStyleLbl="node1" presStyleIdx="3" presStyleCnt="4">
        <dgm:presLayoutVars>
          <dgm:bulletEnabled val="1"/>
        </dgm:presLayoutVars>
      </dgm:prSet>
      <dgm:spPr/>
    </dgm:pt>
    <dgm:pt modelId="{49706376-586A-4D69-BD41-EF4774F0231D}" type="pres">
      <dgm:prSet presAssocID="{1C722079-40F3-4378-92CA-432F1217E5FB}" presName="FourNodes_4_text" presStyleLbl="node1" presStyleIdx="3" presStyleCnt="4">
        <dgm:presLayoutVars>
          <dgm:bulletEnabled val="1"/>
        </dgm:presLayoutVars>
      </dgm:prSet>
      <dgm:spPr/>
    </dgm:pt>
  </dgm:ptLst>
  <dgm:cxnLst>
    <dgm:cxn modelId="{C6950705-9A1D-41A4-A126-0292597210A8}" type="presOf" srcId="{C5F8A013-43CB-4A87-AA4D-189EC479F954}" destId="{6D370C67-3989-48CE-8ACB-F15BE142C81B}" srcOrd="1" destOrd="0" presId="urn:microsoft.com/office/officeart/2005/8/layout/vProcess5"/>
    <dgm:cxn modelId="{1F1DBF0C-4A42-48BE-9C65-EE0E985C3CFD}" srcId="{1C722079-40F3-4378-92CA-432F1217E5FB}" destId="{921068A4-2391-4C89-A862-F78DB5AC66EC}" srcOrd="3" destOrd="0" parTransId="{04780B11-914C-4DE7-9F6F-A7C6F0892F2F}" sibTransId="{D4DCCBC3-B878-439B-AAFB-CF9B42F2D7D2}"/>
    <dgm:cxn modelId="{CE3F9613-1213-4E94-A69C-2850A8E4B064}" srcId="{1C722079-40F3-4378-92CA-432F1217E5FB}" destId="{4425B3E6-7613-48E2-A356-F0445D1B6A64}" srcOrd="2" destOrd="0" parTransId="{32FC38BE-5EB8-4FA1-BE88-76CC9CFCC135}" sibTransId="{D35CF638-3D32-4662-88EC-A237A79EBB40}"/>
    <dgm:cxn modelId="{5F106621-F6FA-4E65-88CD-012EF89220C8}" type="presOf" srcId="{FA97FEFF-E84F-482B-BD0F-79D3A1264A1A}" destId="{09F14D87-49AA-413A-9D16-52AC235A6E7F}" srcOrd="0" destOrd="0" presId="urn:microsoft.com/office/officeart/2005/8/layout/vProcess5"/>
    <dgm:cxn modelId="{D7F6C328-4449-4AC4-B287-47B644144C89}" srcId="{1C722079-40F3-4378-92CA-432F1217E5FB}" destId="{FA97FEFF-E84F-482B-BD0F-79D3A1264A1A}" srcOrd="0" destOrd="0" parTransId="{FABE1CAF-B55D-4001-AFBB-E7227CBA4A19}" sibTransId="{59422783-6832-4F6B-BB63-8DDF674D005C}"/>
    <dgm:cxn modelId="{192B9C2B-367D-4B3C-ADA9-1605F1C6BA23}" srcId="{1C722079-40F3-4378-92CA-432F1217E5FB}" destId="{C5F8A013-43CB-4A87-AA4D-189EC479F954}" srcOrd="1" destOrd="0" parTransId="{FEE20B79-D471-41F4-8D58-A853F7D0F08E}" sibTransId="{084E289B-B396-4932-BBF0-6048E267026B}"/>
    <dgm:cxn modelId="{CF25766D-1068-4A29-A09B-73D188D80C4B}" type="presOf" srcId="{59422783-6832-4F6B-BB63-8DDF674D005C}" destId="{2398B761-1BB1-4855-A24B-87681D5A813A}" srcOrd="0" destOrd="0" presId="urn:microsoft.com/office/officeart/2005/8/layout/vProcess5"/>
    <dgm:cxn modelId="{2E9E1683-56B4-4B2F-B53E-47A742B7301E}" type="presOf" srcId="{C5F8A013-43CB-4A87-AA4D-189EC479F954}" destId="{F061F183-F062-4C9E-A0CB-D7E43AD590BD}" srcOrd="0" destOrd="0" presId="urn:microsoft.com/office/officeart/2005/8/layout/vProcess5"/>
    <dgm:cxn modelId="{AF5B16A4-FADE-4036-9828-BEDD642C2177}" type="presOf" srcId="{4425B3E6-7613-48E2-A356-F0445D1B6A64}" destId="{ACC947A7-BEC2-4C91-BAC4-6224BA27EF20}" srcOrd="0" destOrd="0" presId="urn:microsoft.com/office/officeart/2005/8/layout/vProcess5"/>
    <dgm:cxn modelId="{74AEB7A8-CCB7-4191-ACE1-239DBD9EE2BA}" type="presOf" srcId="{1C722079-40F3-4378-92CA-432F1217E5FB}" destId="{E49CD38E-63D1-45EE-8CCD-16F935411C7B}" srcOrd="0" destOrd="0" presId="urn:microsoft.com/office/officeart/2005/8/layout/vProcess5"/>
    <dgm:cxn modelId="{53A2E5AF-29C4-4AB8-BB93-43F205ACE4A1}" type="presOf" srcId="{084E289B-B396-4932-BBF0-6048E267026B}" destId="{D778581F-912F-4CAC-83A1-AF8FAB67B28D}" srcOrd="0" destOrd="0" presId="urn:microsoft.com/office/officeart/2005/8/layout/vProcess5"/>
    <dgm:cxn modelId="{755E07B7-22B6-43FF-9AE5-9480C6B26EC2}" type="presOf" srcId="{4425B3E6-7613-48E2-A356-F0445D1B6A64}" destId="{645C93B7-C9FD-441F-9B3E-9E50DD83C84A}" srcOrd="1" destOrd="0" presId="urn:microsoft.com/office/officeart/2005/8/layout/vProcess5"/>
    <dgm:cxn modelId="{FDBE70B7-BF0D-4F35-BAE7-E534E93D5FF8}" type="presOf" srcId="{D35CF638-3D32-4662-88EC-A237A79EBB40}" destId="{B52BA9FD-15F8-45BB-A366-DD2281B9FABF}" srcOrd="0" destOrd="0" presId="urn:microsoft.com/office/officeart/2005/8/layout/vProcess5"/>
    <dgm:cxn modelId="{2FF0FCD8-C0F2-4A37-A651-7587C7A85E2A}" type="presOf" srcId="{921068A4-2391-4C89-A862-F78DB5AC66EC}" destId="{49706376-586A-4D69-BD41-EF4774F0231D}" srcOrd="1" destOrd="0" presId="urn:microsoft.com/office/officeart/2005/8/layout/vProcess5"/>
    <dgm:cxn modelId="{67F8AEEB-7909-4494-B448-E2DFCCCD8A02}" type="presOf" srcId="{921068A4-2391-4C89-A862-F78DB5AC66EC}" destId="{D4D1639A-9AB2-42D7-ABD0-2AC63E7A1730}" srcOrd="0" destOrd="0" presId="urn:microsoft.com/office/officeart/2005/8/layout/vProcess5"/>
    <dgm:cxn modelId="{938AE9EC-AD27-426B-AF4D-EB524561F54D}" type="presOf" srcId="{FA97FEFF-E84F-482B-BD0F-79D3A1264A1A}" destId="{2CBB6F51-2D11-4C53-AB0B-B832ACE6EFB2}" srcOrd="1" destOrd="0" presId="urn:microsoft.com/office/officeart/2005/8/layout/vProcess5"/>
    <dgm:cxn modelId="{25190FA6-1FCB-497B-9F46-C5502DCA3074}" type="presParOf" srcId="{E49CD38E-63D1-45EE-8CCD-16F935411C7B}" destId="{4FAAF5A9-4137-4AA9-9E9E-BEEA7BDAFC63}" srcOrd="0" destOrd="0" presId="urn:microsoft.com/office/officeart/2005/8/layout/vProcess5"/>
    <dgm:cxn modelId="{D1E7AF25-BE3A-4177-BF43-BE7398117CE5}" type="presParOf" srcId="{E49CD38E-63D1-45EE-8CCD-16F935411C7B}" destId="{09F14D87-49AA-413A-9D16-52AC235A6E7F}" srcOrd="1" destOrd="0" presId="urn:microsoft.com/office/officeart/2005/8/layout/vProcess5"/>
    <dgm:cxn modelId="{C03B61C9-5574-4D27-A5C7-7BCA9826D40B}" type="presParOf" srcId="{E49CD38E-63D1-45EE-8CCD-16F935411C7B}" destId="{F061F183-F062-4C9E-A0CB-D7E43AD590BD}" srcOrd="2" destOrd="0" presId="urn:microsoft.com/office/officeart/2005/8/layout/vProcess5"/>
    <dgm:cxn modelId="{2AC718A1-1732-484E-A010-B660B4321D9C}" type="presParOf" srcId="{E49CD38E-63D1-45EE-8CCD-16F935411C7B}" destId="{ACC947A7-BEC2-4C91-BAC4-6224BA27EF20}" srcOrd="3" destOrd="0" presId="urn:microsoft.com/office/officeart/2005/8/layout/vProcess5"/>
    <dgm:cxn modelId="{1E6D9682-5A08-46FC-A606-C7B00F76152B}" type="presParOf" srcId="{E49CD38E-63D1-45EE-8CCD-16F935411C7B}" destId="{D4D1639A-9AB2-42D7-ABD0-2AC63E7A1730}" srcOrd="4" destOrd="0" presId="urn:microsoft.com/office/officeart/2005/8/layout/vProcess5"/>
    <dgm:cxn modelId="{07A49926-342E-4B79-B4B6-F622C10930B2}" type="presParOf" srcId="{E49CD38E-63D1-45EE-8CCD-16F935411C7B}" destId="{2398B761-1BB1-4855-A24B-87681D5A813A}" srcOrd="5" destOrd="0" presId="urn:microsoft.com/office/officeart/2005/8/layout/vProcess5"/>
    <dgm:cxn modelId="{3E91D5AA-C731-45D7-9451-9B8635D6914F}" type="presParOf" srcId="{E49CD38E-63D1-45EE-8CCD-16F935411C7B}" destId="{D778581F-912F-4CAC-83A1-AF8FAB67B28D}" srcOrd="6" destOrd="0" presId="urn:microsoft.com/office/officeart/2005/8/layout/vProcess5"/>
    <dgm:cxn modelId="{FC06D1A4-7DE0-4EBA-887C-4530B9FE8B51}" type="presParOf" srcId="{E49CD38E-63D1-45EE-8CCD-16F935411C7B}" destId="{B52BA9FD-15F8-45BB-A366-DD2281B9FABF}" srcOrd="7" destOrd="0" presId="urn:microsoft.com/office/officeart/2005/8/layout/vProcess5"/>
    <dgm:cxn modelId="{777DE33E-B03E-4174-A6D2-985FF2426453}" type="presParOf" srcId="{E49CD38E-63D1-45EE-8CCD-16F935411C7B}" destId="{2CBB6F51-2D11-4C53-AB0B-B832ACE6EFB2}" srcOrd="8" destOrd="0" presId="urn:microsoft.com/office/officeart/2005/8/layout/vProcess5"/>
    <dgm:cxn modelId="{62F050C2-C802-4D7A-A172-272E1995EA68}" type="presParOf" srcId="{E49CD38E-63D1-45EE-8CCD-16F935411C7B}" destId="{6D370C67-3989-48CE-8ACB-F15BE142C81B}" srcOrd="9" destOrd="0" presId="urn:microsoft.com/office/officeart/2005/8/layout/vProcess5"/>
    <dgm:cxn modelId="{2ABDCC00-AB04-46F9-8414-1698A11C1EF0}" type="presParOf" srcId="{E49CD38E-63D1-45EE-8CCD-16F935411C7B}" destId="{645C93B7-C9FD-441F-9B3E-9E50DD83C84A}" srcOrd="10" destOrd="0" presId="urn:microsoft.com/office/officeart/2005/8/layout/vProcess5"/>
    <dgm:cxn modelId="{48A7C826-43AC-49E6-9C67-4696DA47F859}" type="presParOf" srcId="{E49CD38E-63D1-45EE-8CCD-16F935411C7B}" destId="{49706376-586A-4D69-BD41-EF4774F0231D}"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D5624-1EC1-4B72-9AA2-25195163AE63}">
      <dsp:nvSpPr>
        <dsp:cNvPr id="0" name=""/>
        <dsp:cNvSpPr/>
      </dsp:nvSpPr>
      <dsp:spPr>
        <a:xfrm>
          <a:off x="0" y="625498"/>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7DE26B-1D88-4E55-9555-E8BC11C53CCD}">
      <dsp:nvSpPr>
        <dsp:cNvPr id="0" name=""/>
        <dsp:cNvSpPr/>
      </dsp:nvSpPr>
      <dsp:spPr>
        <a:xfrm>
          <a:off x="328612" y="937680"/>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As origens dos fenícios datam de aproximadamente 3000 a. C., época em que diversos agrupamentos de um povo que se autodenominava cananeu se estabeleceram no Oriente Médio, em uma região chamada Canaã, próximo ao atual Líbano. </a:t>
          </a:r>
          <a:endParaRPr lang="en-US" sz="1600" kern="1200" dirty="0"/>
        </a:p>
      </dsp:txBody>
      <dsp:txXfrm>
        <a:off x="383617" y="992685"/>
        <a:ext cx="2847502" cy="1768010"/>
      </dsp:txXfrm>
    </dsp:sp>
    <dsp:sp modelId="{E2FB059C-C46E-465F-9019-EFE83C56008D}">
      <dsp:nvSpPr>
        <dsp:cNvPr id="0" name=""/>
        <dsp:cNvSpPr/>
      </dsp:nvSpPr>
      <dsp:spPr>
        <a:xfrm>
          <a:off x="3614737" y="625498"/>
          <a:ext cx="2957512" cy="268878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4C07C6-65CD-4BA0-823C-D10A91BA98A7}">
      <dsp:nvSpPr>
        <dsp:cNvPr id="0" name=""/>
        <dsp:cNvSpPr/>
      </dsp:nvSpPr>
      <dsp:spPr>
        <a:xfrm>
          <a:off x="3943350" y="937680"/>
          <a:ext cx="2957512" cy="268878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Um produto típico dos cananeus era um corante especial para tingir tecidos de vermelho-escuro, conhecido como púrpura. Os gregos chamavam a púrpura de </a:t>
          </a:r>
          <a:r>
            <a:rPr lang="pt-BR" sz="1600" i="1" kern="1200" dirty="0" err="1"/>
            <a:t>phoenicia</a:t>
          </a:r>
          <a:r>
            <a:rPr lang="pt-BR" sz="1600" kern="1200" dirty="0"/>
            <a:t>. Por isso, a região de Canaã passou a ser designada também por </a:t>
          </a:r>
          <a:r>
            <a:rPr lang="pt-BR" sz="1600" kern="1200" dirty="0" err="1"/>
            <a:t>Phoenicia</a:t>
          </a:r>
          <a:r>
            <a:rPr lang="pt-BR" sz="1600" kern="1200" dirty="0"/>
            <a:t> (Fenícia), e seus habitantes ficaram conhecidos como fenícios.</a:t>
          </a:r>
          <a:endParaRPr lang="en-US" sz="1600" kern="1200" dirty="0"/>
        </a:p>
      </dsp:txBody>
      <dsp:txXfrm>
        <a:off x="4022102" y="1016432"/>
        <a:ext cx="2800008" cy="2531276"/>
      </dsp:txXfrm>
    </dsp:sp>
    <dsp:sp modelId="{A6BA1448-630E-41AF-8E98-885BFBC71527}">
      <dsp:nvSpPr>
        <dsp:cNvPr id="0" name=""/>
        <dsp:cNvSpPr/>
      </dsp:nvSpPr>
      <dsp:spPr>
        <a:xfrm>
          <a:off x="7229475" y="625498"/>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C3B124-F4D1-4B13-B54D-EE3A0B711910}">
      <dsp:nvSpPr>
        <dsp:cNvPr id="0" name=""/>
        <dsp:cNvSpPr/>
      </dsp:nvSpPr>
      <dsp:spPr>
        <a:xfrm>
          <a:off x="7558087" y="937680"/>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kern="1200" dirty="0"/>
            <a:t>Os fenícios adaptaram as escritas de outros povos às suas necessidades. No entanto, para registrar suas transações comerciais, por exemplo, necessitavam de um sistema de escrita flexível e rápido.</a:t>
          </a:r>
          <a:endParaRPr lang="en-US" sz="1600" kern="1200" dirty="0"/>
        </a:p>
      </dsp:txBody>
      <dsp:txXfrm>
        <a:off x="7613092" y="992685"/>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14D87-49AA-413A-9D16-52AC235A6E7F}">
      <dsp:nvSpPr>
        <dsp:cNvPr id="0" name=""/>
        <dsp:cNvSpPr/>
      </dsp:nvSpPr>
      <dsp:spPr>
        <a:xfrm>
          <a:off x="0" y="0"/>
          <a:ext cx="8412480" cy="9354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BR" sz="1600" kern="1200" dirty="0"/>
            <a:t>No final do século V a.C., Cartago (fundada no século VIII a.C. pelos fenícios) era a cidade mais rica do Mediterrâneo. Os cartagineses controlavam diversas colônias, que se estendiam da costa norte do continente africano até o sul da Península Ibérica.</a:t>
          </a:r>
          <a:endParaRPr lang="en-US" sz="1600" kern="1200" dirty="0"/>
        </a:p>
      </dsp:txBody>
      <dsp:txXfrm>
        <a:off x="27398" y="27398"/>
        <a:ext cx="7324032" cy="880635"/>
      </dsp:txXfrm>
    </dsp:sp>
    <dsp:sp modelId="{F061F183-F062-4C9E-A0CB-D7E43AD590BD}">
      <dsp:nvSpPr>
        <dsp:cNvPr id="0" name=""/>
        <dsp:cNvSpPr/>
      </dsp:nvSpPr>
      <dsp:spPr>
        <a:xfrm>
          <a:off x="704545" y="1105509"/>
          <a:ext cx="8412480" cy="9354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BR" sz="1600" kern="1200" dirty="0"/>
            <a:t>A frota de navios de guerra dos cartagineses era uma das maiores do Mediterrâneo.</a:t>
          </a:r>
          <a:endParaRPr lang="en-US" sz="1600" kern="1200" dirty="0"/>
        </a:p>
      </dsp:txBody>
      <dsp:txXfrm>
        <a:off x="731943" y="1132907"/>
        <a:ext cx="7045108" cy="880635"/>
      </dsp:txXfrm>
    </dsp:sp>
    <dsp:sp modelId="{ACC947A7-BEC2-4C91-BAC4-6224BA27EF20}">
      <dsp:nvSpPr>
        <dsp:cNvPr id="0" name=""/>
        <dsp:cNvSpPr/>
      </dsp:nvSpPr>
      <dsp:spPr>
        <a:xfrm>
          <a:off x="1398574" y="2211019"/>
          <a:ext cx="8412480" cy="9354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BR" sz="1600" kern="1200"/>
            <a:t>No século III a.C., Cartago passou a sofrer a concorrência de Roma, que disputava com ela a supremacia na região do Mediterrâneo.</a:t>
          </a:r>
          <a:endParaRPr lang="en-US" sz="1600" kern="1200"/>
        </a:p>
      </dsp:txBody>
      <dsp:txXfrm>
        <a:off x="1425972" y="2238417"/>
        <a:ext cx="7055624" cy="880635"/>
      </dsp:txXfrm>
    </dsp:sp>
    <dsp:sp modelId="{D4D1639A-9AB2-42D7-ABD0-2AC63E7A1730}">
      <dsp:nvSpPr>
        <dsp:cNvPr id="0" name=""/>
        <dsp:cNvSpPr/>
      </dsp:nvSpPr>
      <dsp:spPr>
        <a:xfrm>
          <a:off x="2103119" y="3316528"/>
          <a:ext cx="8412480" cy="9354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pt-BR" sz="1600" kern="1200"/>
            <a:t>A cidade-Estado de Cartago foi destruída e transformada em província romana, após as </a:t>
          </a:r>
          <a:r>
            <a:rPr lang="pt-BR" sz="1600" b="1" kern="1200"/>
            <a:t>Guerras Púnicas</a:t>
          </a:r>
          <a:r>
            <a:rPr lang="pt-BR" sz="1600" kern="1200"/>
            <a:t>. Os cartagineses que sobreviveram aos confrontos foram enviados a Roma na condição de trabalhadores escravizados</a:t>
          </a:r>
          <a:endParaRPr lang="en-US" sz="1600" kern="1200"/>
        </a:p>
      </dsp:txBody>
      <dsp:txXfrm>
        <a:off x="2130517" y="3343926"/>
        <a:ext cx="7045108" cy="880635"/>
      </dsp:txXfrm>
    </dsp:sp>
    <dsp:sp modelId="{2398B761-1BB1-4855-A24B-87681D5A813A}">
      <dsp:nvSpPr>
        <dsp:cNvPr id="0" name=""/>
        <dsp:cNvSpPr/>
      </dsp:nvSpPr>
      <dsp:spPr>
        <a:xfrm>
          <a:off x="7804449" y="716455"/>
          <a:ext cx="608030" cy="60803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941256" y="716455"/>
        <a:ext cx="334416" cy="457543"/>
      </dsp:txXfrm>
    </dsp:sp>
    <dsp:sp modelId="{D778581F-912F-4CAC-83A1-AF8FAB67B28D}">
      <dsp:nvSpPr>
        <dsp:cNvPr id="0" name=""/>
        <dsp:cNvSpPr/>
      </dsp:nvSpPr>
      <dsp:spPr>
        <a:xfrm>
          <a:off x="8508994" y="1821964"/>
          <a:ext cx="608030" cy="60803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645801" y="1821964"/>
        <a:ext cx="334416" cy="457543"/>
      </dsp:txXfrm>
    </dsp:sp>
    <dsp:sp modelId="{B52BA9FD-15F8-45BB-A366-DD2281B9FABF}">
      <dsp:nvSpPr>
        <dsp:cNvPr id="0" name=""/>
        <dsp:cNvSpPr/>
      </dsp:nvSpPr>
      <dsp:spPr>
        <a:xfrm>
          <a:off x="9203024" y="2927474"/>
          <a:ext cx="608030" cy="60803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339831" y="2927474"/>
        <a:ext cx="334416" cy="45754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2CDDF6-BAD0-EF45-89FC-66CFDEE62720}" type="datetimeFigureOut">
              <a:rPr lang="en-US" smtClean="0"/>
              <a:t>6/22/2023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8F55B6-672B-8948-872A-00609FE65F75}" type="slidenum">
              <a:rPr lang="en-US" smtClean="0"/>
              <a:t>‹nº›</a:t>
            </a:fld>
            <a:endParaRPr lang="en-US"/>
          </a:p>
        </p:txBody>
      </p:sp>
    </p:spTree>
    <p:extLst>
      <p:ext uri="{BB962C8B-B14F-4D97-AF65-F5344CB8AC3E}">
        <p14:creationId xmlns:p14="http://schemas.microsoft.com/office/powerpoint/2010/main" val="1384202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E0E3EA-6798-47EB-9432-6E52008E3ED0}" type="datetimeFigureOut">
              <a:rPr lang="pt-BR" smtClean="0"/>
              <a:t>22/06/2023</a:t>
            </a:fld>
            <a:endParaRPr lang="pt-BR" dirty="0"/>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8A6BB4-EF73-4DCA-983F-030009C8ECD9}" type="slidenum">
              <a:rPr lang="pt-BR" smtClean="0"/>
              <a:t>‹nº›</a:t>
            </a:fld>
            <a:endParaRPr lang="pt-BR" dirty="0"/>
          </a:p>
        </p:txBody>
      </p:sp>
    </p:spTree>
    <p:extLst>
      <p:ext uri="{BB962C8B-B14F-4D97-AF65-F5344CB8AC3E}">
        <p14:creationId xmlns:p14="http://schemas.microsoft.com/office/powerpoint/2010/main" val="23838860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c7b04498f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c7b04498f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FF3F2752-A27F-7C4F-B074-61FD5DEF501E}"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2A962F2-DF39-4BF4-8579-FE6F963C100C}" type="slidenum">
              <a:rPr lang="pt-BR" smtClean="0"/>
              <a:t>‹nº›</a:t>
            </a:fld>
            <a:endParaRPr lang="pt-BR" dirty="0"/>
          </a:p>
        </p:txBody>
      </p:sp>
    </p:spTree>
    <p:extLst>
      <p:ext uri="{BB962C8B-B14F-4D97-AF65-F5344CB8AC3E}">
        <p14:creationId xmlns:p14="http://schemas.microsoft.com/office/powerpoint/2010/main" val="326966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35D7BC85-4D13-3B49-85CB-AF1ABBAE620A}"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2A962F2-DF39-4BF4-8579-FE6F963C100C}" type="slidenum">
              <a:rPr lang="pt-BR" smtClean="0"/>
              <a:t>‹nº›</a:t>
            </a:fld>
            <a:endParaRPr lang="pt-BR" dirty="0"/>
          </a:p>
        </p:txBody>
      </p:sp>
    </p:spTree>
    <p:extLst>
      <p:ext uri="{BB962C8B-B14F-4D97-AF65-F5344CB8AC3E}">
        <p14:creationId xmlns:p14="http://schemas.microsoft.com/office/powerpoint/2010/main" val="305419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FD2F3EEA-C1B2-7E46-94F7-1B7FD30D0131}"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2A962F2-DF39-4BF4-8579-FE6F963C100C}" type="slidenum">
              <a:rPr lang="pt-BR" smtClean="0"/>
              <a:t>‹nº›</a:t>
            </a:fld>
            <a:endParaRPr lang="pt-BR" dirty="0"/>
          </a:p>
        </p:txBody>
      </p:sp>
    </p:spTree>
    <p:extLst>
      <p:ext uri="{BB962C8B-B14F-4D97-AF65-F5344CB8AC3E}">
        <p14:creationId xmlns:p14="http://schemas.microsoft.com/office/powerpoint/2010/main" val="402374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D5E3C44-05E5-424C-9FC0-662C20D2A3E8}"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2A962F2-DF39-4BF4-8579-FE6F963C100C}" type="slidenum">
              <a:rPr lang="pt-BR" smtClean="0"/>
              <a:t>‹nº›</a:t>
            </a:fld>
            <a:endParaRPr lang="pt-BR" dirty="0"/>
          </a:p>
        </p:txBody>
      </p:sp>
    </p:spTree>
    <p:extLst>
      <p:ext uri="{BB962C8B-B14F-4D97-AF65-F5344CB8AC3E}">
        <p14:creationId xmlns:p14="http://schemas.microsoft.com/office/powerpoint/2010/main" val="212249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109E10BF-D5B1-9940-A572-3FA067F3F33C}" type="datetime1">
              <a:rPr lang="pt-BR" smtClean="0"/>
              <a:t>22/06/2023</a:t>
            </a:fld>
            <a:endParaRPr lang="pt-BR" dirty="0"/>
          </a:p>
        </p:txBody>
      </p:sp>
      <p:sp>
        <p:nvSpPr>
          <p:cNvPr id="5" name="Espaço Reservado para Rodapé 4"/>
          <p:cNvSpPr>
            <a:spLocks noGrp="1"/>
          </p:cNvSpPr>
          <p:nvPr>
            <p:ph type="ftr" sz="quarter" idx="11"/>
          </p:nvPr>
        </p:nvSpPr>
        <p:spPr/>
        <p:txBody>
          <a:bodyPr/>
          <a:lstStyle/>
          <a:p>
            <a:endParaRPr lang="pt-BR" dirty="0"/>
          </a:p>
        </p:txBody>
      </p:sp>
      <p:sp>
        <p:nvSpPr>
          <p:cNvPr id="6" name="Espaço Reservado para Número de Slide 5"/>
          <p:cNvSpPr>
            <a:spLocks noGrp="1"/>
          </p:cNvSpPr>
          <p:nvPr>
            <p:ph type="sldNum" sz="quarter" idx="12"/>
          </p:nvPr>
        </p:nvSpPr>
        <p:spPr/>
        <p:txBody>
          <a:bodyPr/>
          <a:lstStyle/>
          <a:p>
            <a:fld id="{52A962F2-DF39-4BF4-8579-FE6F963C100C}" type="slidenum">
              <a:rPr lang="pt-BR" smtClean="0"/>
              <a:t>‹nº›</a:t>
            </a:fld>
            <a:endParaRPr lang="pt-BR" dirty="0"/>
          </a:p>
        </p:txBody>
      </p:sp>
    </p:spTree>
    <p:extLst>
      <p:ext uri="{BB962C8B-B14F-4D97-AF65-F5344CB8AC3E}">
        <p14:creationId xmlns:p14="http://schemas.microsoft.com/office/powerpoint/2010/main" val="640463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C0385890-4A2B-7E41-96D0-B837212312BB}" type="datetime1">
              <a:rPr lang="pt-BR" smtClean="0"/>
              <a:t>22/06/2023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52A962F2-DF39-4BF4-8579-FE6F963C100C}" type="slidenum">
              <a:rPr lang="pt-BR" smtClean="0"/>
              <a:t>‹nº›</a:t>
            </a:fld>
            <a:endParaRPr lang="pt-BR" dirty="0"/>
          </a:p>
        </p:txBody>
      </p:sp>
    </p:spTree>
    <p:extLst>
      <p:ext uri="{BB962C8B-B14F-4D97-AF65-F5344CB8AC3E}">
        <p14:creationId xmlns:p14="http://schemas.microsoft.com/office/powerpoint/2010/main" val="478789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3A217086-E567-6747-84F5-78E2A697B391}" type="datetime1">
              <a:rPr lang="pt-BR" smtClean="0"/>
              <a:t>22/06/2023</a:t>
            </a:fld>
            <a:endParaRPr lang="pt-BR" dirty="0"/>
          </a:p>
        </p:txBody>
      </p:sp>
      <p:sp>
        <p:nvSpPr>
          <p:cNvPr id="8" name="Espaço Reservado para Rodapé 7"/>
          <p:cNvSpPr>
            <a:spLocks noGrp="1"/>
          </p:cNvSpPr>
          <p:nvPr>
            <p:ph type="ftr" sz="quarter" idx="11"/>
          </p:nvPr>
        </p:nvSpPr>
        <p:spPr/>
        <p:txBody>
          <a:bodyPr/>
          <a:lstStyle/>
          <a:p>
            <a:endParaRPr lang="pt-BR" dirty="0"/>
          </a:p>
        </p:txBody>
      </p:sp>
      <p:sp>
        <p:nvSpPr>
          <p:cNvPr id="9" name="Espaço Reservado para Número de Slide 8"/>
          <p:cNvSpPr>
            <a:spLocks noGrp="1"/>
          </p:cNvSpPr>
          <p:nvPr>
            <p:ph type="sldNum" sz="quarter" idx="12"/>
          </p:nvPr>
        </p:nvSpPr>
        <p:spPr/>
        <p:txBody>
          <a:bodyPr/>
          <a:lstStyle/>
          <a:p>
            <a:fld id="{52A962F2-DF39-4BF4-8579-FE6F963C100C}" type="slidenum">
              <a:rPr lang="pt-BR" smtClean="0"/>
              <a:t>‹nº›</a:t>
            </a:fld>
            <a:endParaRPr lang="pt-BR" dirty="0"/>
          </a:p>
        </p:txBody>
      </p:sp>
    </p:spTree>
    <p:extLst>
      <p:ext uri="{BB962C8B-B14F-4D97-AF65-F5344CB8AC3E}">
        <p14:creationId xmlns:p14="http://schemas.microsoft.com/office/powerpoint/2010/main" val="1275859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978258A5-F94E-6B48-81CE-C30A2DB05C17}" type="datetime1">
              <a:rPr lang="pt-BR" smtClean="0"/>
              <a:t>22/06/2023</a:t>
            </a:fld>
            <a:endParaRPr lang="pt-BR" dirty="0"/>
          </a:p>
        </p:txBody>
      </p:sp>
      <p:sp>
        <p:nvSpPr>
          <p:cNvPr id="4" name="Espaço Reservado para Rodapé 3"/>
          <p:cNvSpPr>
            <a:spLocks noGrp="1"/>
          </p:cNvSpPr>
          <p:nvPr>
            <p:ph type="ftr" sz="quarter" idx="11"/>
          </p:nvPr>
        </p:nvSpPr>
        <p:spPr/>
        <p:txBody>
          <a:bodyPr/>
          <a:lstStyle/>
          <a:p>
            <a:endParaRPr lang="pt-BR" dirty="0"/>
          </a:p>
        </p:txBody>
      </p:sp>
      <p:sp>
        <p:nvSpPr>
          <p:cNvPr id="5" name="Espaço Reservado para Número de Slide 4"/>
          <p:cNvSpPr>
            <a:spLocks noGrp="1"/>
          </p:cNvSpPr>
          <p:nvPr>
            <p:ph type="sldNum" sz="quarter" idx="12"/>
          </p:nvPr>
        </p:nvSpPr>
        <p:spPr/>
        <p:txBody>
          <a:bodyPr/>
          <a:lstStyle/>
          <a:p>
            <a:fld id="{52A962F2-DF39-4BF4-8579-FE6F963C100C}" type="slidenum">
              <a:rPr lang="pt-BR" smtClean="0"/>
              <a:t>‹nº›</a:t>
            </a:fld>
            <a:endParaRPr lang="pt-BR" dirty="0"/>
          </a:p>
        </p:txBody>
      </p:sp>
    </p:spTree>
    <p:extLst>
      <p:ext uri="{BB962C8B-B14F-4D97-AF65-F5344CB8AC3E}">
        <p14:creationId xmlns:p14="http://schemas.microsoft.com/office/powerpoint/2010/main" val="2625720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BB22526-1704-7943-80C2-E11757866DEA}" type="datetime1">
              <a:rPr lang="pt-BR" smtClean="0"/>
              <a:t>22/06/2023</a:t>
            </a:fld>
            <a:endParaRPr lang="pt-BR" dirty="0"/>
          </a:p>
        </p:txBody>
      </p:sp>
      <p:sp>
        <p:nvSpPr>
          <p:cNvPr id="3" name="Espaço Reservado para Rodapé 2"/>
          <p:cNvSpPr>
            <a:spLocks noGrp="1"/>
          </p:cNvSpPr>
          <p:nvPr>
            <p:ph type="ftr" sz="quarter" idx="1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52A962F2-DF39-4BF4-8579-FE6F963C100C}" type="slidenum">
              <a:rPr lang="pt-BR" smtClean="0"/>
              <a:t>‹nº›</a:t>
            </a:fld>
            <a:endParaRPr lang="pt-BR" dirty="0"/>
          </a:p>
        </p:txBody>
      </p:sp>
    </p:spTree>
    <p:extLst>
      <p:ext uri="{BB962C8B-B14F-4D97-AF65-F5344CB8AC3E}">
        <p14:creationId xmlns:p14="http://schemas.microsoft.com/office/powerpoint/2010/main" val="365639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22F9E171-EA8A-A645-82EE-02B73524D742}" type="datetime1">
              <a:rPr lang="pt-BR" smtClean="0"/>
              <a:t>22/06/2023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52A962F2-DF39-4BF4-8579-FE6F963C100C}" type="slidenum">
              <a:rPr lang="pt-BR" smtClean="0"/>
              <a:t>‹nº›</a:t>
            </a:fld>
            <a:endParaRPr lang="pt-BR" dirty="0"/>
          </a:p>
        </p:txBody>
      </p:sp>
    </p:spTree>
    <p:extLst>
      <p:ext uri="{BB962C8B-B14F-4D97-AF65-F5344CB8AC3E}">
        <p14:creationId xmlns:p14="http://schemas.microsoft.com/office/powerpoint/2010/main" val="137934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503079E2-55EB-4142-B26A-0F301CCF1F26}" type="datetime1">
              <a:rPr lang="pt-BR" smtClean="0"/>
              <a:t>22/06/2023</a:t>
            </a:fld>
            <a:endParaRPr lang="pt-BR" dirty="0"/>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Número de Slide 6"/>
          <p:cNvSpPr>
            <a:spLocks noGrp="1"/>
          </p:cNvSpPr>
          <p:nvPr>
            <p:ph type="sldNum" sz="quarter" idx="12"/>
          </p:nvPr>
        </p:nvSpPr>
        <p:spPr/>
        <p:txBody>
          <a:bodyPr/>
          <a:lstStyle/>
          <a:p>
            <a:fld id="{52A962F2-DF39-4BF4-8579-FE6F963C100C}" type="slidenum">
              <a:rPr lang="pt-BR" smtClean="0"/>
              <a:t>‹nº›</a:t>
            </a:fld>
            <a:endParaRPr lang="pt-BR" dirty="0"/>
          </a:p>
        </p:txBody>
      </p:sp>
    </p:spTree>
    <p:extLst>
      <p:ext uri="{BB962C8B-B14F-4D97-AF65-F5344CB8AC3E}">
        <p14:creationId xmlns:p14="http://schemas.microsoft.com/office/powerpoint/2010/main" val="214487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FC9CA-9753-174A-8B30-53D4DC80AC5F}" type="datetime1">
              <a:rPr lang="pt-BR" smtClean="0"/>
              <a:t>22/06/2023</a:t>
            </a:fld>
            <a:endParaRPr lang="pt-BR" dirty="0"/>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962F2-DF39-4BF4-8579-FE6F963C100C}" type="slidenum">
              <a:rPr lang="pt-BR" smtClean="0"/>
              <a:t>‹nº›</a:t>
            </a:fld>
            <a:endParaRPr lang="pt-BR" dirty="0"/>
          </a:p>
        </p:txBody>
      </p:sp>
    </p:spTree>
    <p:extLst>
      <p:ext uri="{BB962C8B-B14F-4D97-AF65-F5344CB8AC3E}">
        <p14:creationId xmlns:p14="http://schemas.microsoft.com/office/powerpoint/2010/main" val="3224966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1354"/>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cstate="print">
            <a:alphaModFix/>
            <a:extLst>
              <a:ext uri="{28A0092B-C50C-407E-A947-70E740481C1C}">
                <a14:useLocalDpi xmlns:a14="http://schemas.microsoft.com/office/drawing/2010/main" val="0"/>
              </a:ext>
            </a:extLst>
          </a:blip>
          <a:srcRect r="22867"/>
          <a:stretch/>
        </p:blipFill>
        <p:spPr>
          <a:xfrm>
            <a:off x="0" y="0"/>
            <a:ext cx="9404059" cy="6858005"/>
          </a:xfrm>
          <a:prstGeom prst="rect">
            <a:avLst/>
          </a:prstGeom>
          <a:noFill/>
          <a:ln>
            <a:noFill/>
          </a:ln>
        </p:spPr>
      </p:pic>
    </p:spTree>
    <p:extLst>
      <p:ext uri="{BB962C8B-B14F-4D97-AF65-F5344CB8AC3E}">
        <p14:creationId xmlns:p14="http://schemas.microsoft.com/office/powerpoint/2010/main" val="350983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975"/>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8200" y="927100"/>
            <a:ext cx="10375232" cy="1078525"/>
          </a:xfrm>
        </p:spPr>
        <p:txBody>
          <a:bodyPr vert="horz" lIns="91440" tIns="45720" rIns="91440" bIns="45720" rtlCol="0" anchor="ctr">
            <a:noAutofit/>
          </a:bodyPr>
          <a:lstStyle/>
          <a:p>
            <a:br>
              <a:rPr lang="en-US" sz="5400" b="1" kern="1200" dirty="0">
                <a:solidFill>
                  <a:schemeClr val="tx1"/>
                </a:solidFill>
                <a:latin typeface="+mj-lt"/>
                <a:ea typeface="+mj-ea"/>
                <a:cs typeface="+mj-cs"/>
              </a:rPr>
            </a:br>
            <a:r>
              <a:rPr lang="en-US" sz="5400" b="1" kern="1200" dirty="0" err="1">
                <a:solidFill>
                  <a:schemeClr val="tx1"/>
                </a:solidFill>
                <a:latin typeface="+mj-lt"/>
                <a:ea typeface="+mj-ea"/>
                <a:cs typeface="+mj-cs"/>
              </a:rPr>
              <a:t>Povos</a:t>
            </a:r>
            <a:r>
              <a:rPr lang="en-US" sz="5400" b="1" kern="1200" dirty="0">
                <a:solidFill>
                  <a:schemeClr val="tx1"/>
                </a:solidFill>
                <a:latin typeface="+mj-lt"/>
                <a:ea typeface="+mj-ea"/>
                <a:cs typeface="+mj-cs"/>
              </a:rPr>
              <a:t> do </a:t>
            </a:r>
            <a:r>
              <a:rPr lang="en-US" sz="5400" b="1" kern="1200" dirty="0" err="1">
                <a:solidFill>
                  <a:schemeClr val="tx1"/>
                </a:solidFill>
                <a:latin typeface="+mj-lt"/>
                <a:ea typeface="+mj-ea"/>
                <a:cs typeface="+mj-cs"/>
              </a:rPr>
              <a:t>Mediterrâneo</a:t>
            </a:r>
            <a:endParaRPr lang="en-US" sz="5400" b="1" kern="1200" dirty="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2239348"/>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p:cNvSpPr txBox="1"/>
          <p:nvPr/>
        </p:nvSpPr>
        <p:spPr>
          <a:xfrm>
            <a:off x="838200" y="2491359"/>
            <a:ext cx="4436165" cy="4251960"/>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3200" dirty="0"/>
              <a:t>O </a:t>
            </a:r>
            <a:r>
              <a:rPr lang="en-US" sz="3200" dirty="0" err="1"/>
              <a:t>Mediterrâneo</a:t>
            </a:r>
            <a:endParaRPr lang="en-US" sz="3200" dirty="0"/>
          </a:p>
          <a:p>
            <a:pPr marL="457200" indent="-228600">
              <a:lnSpc>
                <a:spcPct val="90000"/>
              </a:lnSpc>
              <a:spcAft>
                <a:spcPts val="600"/>
              </a:spcAft>
              <a:buFont typeface="Arial" panose="020B0604020202020204" pitchFamily="34" charset="0"/>
              <a:buChar char="•"/>
            </a:pPr>
            <a:r>
              <a:rPr lang="en-US" sz="3200" dirty="0" err="1"/>
              <a:t>Os</a:t>
            </a:r>
            <a:r>
              <a:rPr lang="en-US" sz="3200" dirty="0"/>
              <a:t> </a:t>
            </a:r>
            <a:r>
              <a:rPr lang="en-US" sz="3200" dirty="0" err="1"/>
              <a:t>cretenses</a:t>
            </a:r>
            <a:endParaRPr lang="en-US" sz="3200" dirty="0"/>
          </a:p>
          <a:p>
            <a:pPr marL="457200" indent="-228600">
              <a:lnSpc>
                <a:spcPct val="90000"/>
              </a:lnSpc>
              <a:spcAft>
                <a:spcPts val="600"/>
              </a:spcAft>
              <a:buFont typeface="Arial" panose="020B0604020202020204" pitchFamily="34" charset="0"/>
              <a:buChar char="•"/>
            </a:pPr>
            <a:r>
              <a:rPr lang="en-US" sz="3200" dirty="0" err="1"/>
              <a:t>Os</a:t>
            </a:r>
            <a:r>
              <a:rPr lang="en-US" sz="3200" dirty="0"/>
              <a:t> </a:t>
            </a:r>
            <a:r>
              <a:rPr lang="en-US" sz="3200" dirty="0" err="1"/>
              <a:t>fenícios</a:t>
            </a:r>
            <a:endParaRPr lang="en-US" sz="3200" dirty="0"/>
          </a:p>
          <a:p>
            <a:pPr marL="457200" indent="-228600">
              <a:lnSpc>
                <a:spcPct val="90000"/>
              </a:lnSpc>
              <a:spcAft>
                <a:spcPts val="600"/>
              </a:spcAft>
              <a:buFont typeface="Arial" panose="020B0604020202020204" pitchFamily="34" charset="0"/>
              <a:buChar char="•"/>
            </a:pPr>
            <a:r>
              <a:rPr lang="en-US" sz="3200" dirty="0"/>
              <a:t>Cartago</a:t>
            </a:r>
          </a:p>
          <a:p>
            <a:pPr marL="457200" indent="-228600">
              <a:lnSpc>
                <a:spcPct val="90000"/>
              </a:lnSpc>
              <a:spcAft>
                <a:spcPts val="600"/>
              </a:spcAft>
              <a:buFont typeface="Arial" panose="020B0604020202020204" pitchFamily="34" charset="0"/>
              <a:buChar char="•"/>
            </a:pPr>
            <a:r>
              <a:rPr lang="en-US" sz="3200" dirty="0"/>
              <a:t>A </a:t>
            </a:r>
            <a:r>
              <a:rPr lang="en-US" sz="3200" dirty="0" err="1"/>
              <a:t>civilização</a:t>
            </a:r>
            <a:r>
              <a:rPr lang="en-US" sz="3200" dirty="0"/>
              <a:t> </a:t>
            </a:r>
            <a:r>
              <a:rPr lang="en-US" sz="3200" dirty="0" err="1"/>
              <a:t>etrusca</a:t>
            </a:r>
            <a:endParaRPr lang="en-US" sz="3200" dirty="0"/>
          </a:p>
          <a:p>
            <a:pPr marL="457200" indent="-228600">
              <a:lnSpc>
                <a:spcPct val="90000"/>
              </a:lnSpc>
              <a:spcAft>
                <a:spcPts val="600"/>
              </a:spcAft>
              <a:buFont typeface="Arial" panose="020B0604020202020204" pitchFamily="34" charset="0"/>
              <a:buChar char="•"/>
            </a:pPr>
            <a:endParaRPr lang="en-US" sz="2200" dirty="0"/>
          </a:p>
        </p:txBody>
      </p:sp>
      <p:sp>
        <p:nvSpPr>
          <p:cNvPr id="3" name="Slide Number Placeholder 2"/>
          <p:cNvSpPr>
            <a:spLocks noGrp="1"/>
          </p:cNvSpPr>
          <p:nvPr>
            <p:ph type="sldNum" sz="quarter" idx="12"/>
          </p:nvPr>
        </p:nvSpPr>
        <p:spPr>
          <a:xfrm>
            <a:off x="8610600" y="6918325"/>
            <a:ext cx="2743200" cy="365125"/>
          </a:xfrm>
        </p:spPr>
        <p:txBody>
          <a:bodyPr vert="horz" lIns="91440" tIns="45720" rIns="91440" bIns="45720" rtlCol="0" anchor="ctr">
            <a:normAutofit/>
          </a:bodyPr>
          <a:lstStyle/>
          <a:p>
            <a:pPr>
              <a:spcAft>
                <a:spcPts val="600"/>
              </a:spcAft>
            </a:pPr>
            <a:fld id="{52A962F2-DF39-4BF4-8579-FE6F963C100C}" type="slidenum">
              <a:rPr lang="en-US" smtClean="0"/>
              <a:pPr>
                <a:spcAft>
                  <a:spcPts val="600"/>
                </a:spcAft>
              </a:pPr>
              <a:t>2</a:t>
            </a:fld>
            <a:endParaRPr lang="en-US"/>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pic>
        <p:nvPicPr>
          <p:cNvPr id="7" name="Imagem 6">
            <a:extLst>
              <a:ext uri="{FF2B5EF4-FFF2-40B4-BE49-F238E27FC236}">
                <a16:creationId xmlns:a16="http://schemas.microsoft.com/office/drawing/2014/main" id="{D53DA489-39C5-DBC5-4A12-90EE9B90C540}"/>
              </a:ext>
            </a:extLst>
          </p:cNvPr>
          <p:cNvPicPr>
            <a:picLocks noChangeAspect="1"/>
          </p:cNvPicPr>
          <p:nvPr/>
        </p:nvPicPr>
        <p:blipFill>
          <a:blip r:embed="rId3"/>
          <a:stretch>
            <a:fillRect/>
          </a:stretch>
        </p:blipFill>
        <p:spPr>
          <a:xfrm>
            <a:off x="5898126" y="2637931"/>
            <a:ext cx="5624838" cy="3958816"/>
          </a:xfrm>
          <a:prstGeom prst="rect">
            <a:avLst/>
          </a:prstGeom>
          <a:ln>
            <a:noFill/>
          </a:ln>
          <a:effectLst>
            <a:outerShdw blurRad="292100" dist="139700" dir="2700000" algn="tl" rotWithShape="0">
              <a:srgbClr val="333333">
                <a:alpha val="65000"/>
              </a:srgbClr>
            </a:outerShdw>
          </a:effectLst>
        </p:spPr>
      </p:pic>
      <p:sp>
        <p:nvSpPr>
          <p:cNvPr id="8" name="CaixaDeTexto 7">
            <a:extLst>
              <a:ext uri="{FF2B5EF4-FFF2-40B4-BE49-F238E27FC236}">
                <a16:creationId xmlns:a16="http://schemas.microsoft.com/office/drawing/2014/main" id="{43151F0B-BE11-2FA3-6F63-A57E789065F3}"/>
              </a:ext>
            </a:extLst>
          </p:cNvPr>
          <p:cNvSpPr txBox="1"/>
          <p:nvPr/>
        </p:nvSpPr>
        <p:spPr>
          <a:xfrm>
            <a:off x="1948071" y="6020176"/>
            <a:ext cx="3457932" cy="723143"/>
          </a:xfrm>
          <a:prstGeom prst="rect">
            <a:avLst/>
          </a:prstGeom>
        </p:spPr>
        <p:txBody>
          <a:bodyPr vert="horz" lIns="91440" tIns="45720" rIns="91440" bIns="45720" rtlCol="0">
            <a:normAutofit fontScale="92500"/>
          </a:bodyPr>
          <a:lstStyle/>
          <a:p>
            <a:pPr algn="l"/>
            <a:r>
              <a:rPr lang="pt-BR" sz="900" b="0" i="0" u="none" strike="noStrike" baseline="0" dirty="0">
                <a:solidFill>
                  <a:srgbClr val="2F2F2E"/>
                </a:solidFill>
              </a:rPr>
              <a:t>Elaborado com base em: LONGYEAR, William L. The </a:t>
            </a:r>
            <a:r>
              <a:rPr lang="pt-BR" sz="900" b="0" i="0" u="none" strike="noStrike" baseline="0" dirty="0" err="1">
                <a:solidFill>
                  <a:srgbClr val="2F2F2E"/>
                </a:solidFill>
              </a:rPr>
              <a:t>Classical</a:t>
            </a:r>
            <a:r>
              <a:rPr lang="pt-BR" sz="900" b="0" i="0" u="none" strike="noStrike" baseline="0" dirty="0">
                <a:solidFill>
                  <a:srgbClr val="2F2F2E"/>
                </a:solidFill>
              </a:rPr>
              <a:t> World (c.1930s).</a:t>
            </a:r>
          </a:p>
          <a:p>
            <a:pPr algn="l"/>
            <a:r>
              <a:rPr lang="pt-BR" sz="900" b="0" i="0" u="none" strike="noStrike" baseline="0" dirty="0">
                <a:solidFill>
                  <a:srgbClr val="2F2F2E"/>
                </a:solidFill>
              </a:rPr>
              <a:t>A </a:t>
            </a:r>
            <a:r>
              <a:rPr lang="pt-BR" sz="900" b="0" i="0" u="none" strike="noStrike" baseline="0" dirty="0" err="1">
                <a:solidFill>
                  <a:srgbClr val="2F2F2E"/>
                </a:solidFill>
              </a:rPr>
              <a:t>gentle</a:t>
            </a:r>
            <a:r>
              <a:rPr lang="pt-BR" sz="900" b="0" i="0" u="none" strike="noStrike" baseline="0" dirty="0">
                <a:solidFill>
                  <a:srgbClr val="2F2F2E"/>
                </a:solidFill>
              </a:rPr>
              <a:t> </a:t>
            </a:r>
            <a:r>
              <a:rPr lang="pt-BR" sz="900" b="0" i="0" u="none" strike="noStrike" baseline="0" dirty="0" err="1">
                <a:solidFill>
                  <a:srgbClr val="2F2F2E"/>
                </a:solidFill>
              </a:rPr>
              <a:t>madness</a:t>
            </a:r>
            <a:r>
              <a:rPr lang="pt-BR" sz="900" b="0" i="0" u="none" strike="noStrike" baseline="0" dirty="0">
                <a:solidFill>
                  <a:srgbClr val="2F2F2E"/>
                </a:solidFill>
              </a:rPr>
              <a:t>. [S. l.], 15 set. 2009. Blogue. Disponível em:</a:t>
            </a:r>
          </a:p>
          <a:p>
            <a:pPr algn="l"/>
            <a:r>
              <a:rPr lang="pt-BR" sz="900" b="0" i="0" u="none" strike="noStrike" baseline="0" dirty="0">
                <a:solidFill>
                  <a:srgbClr val="2F2F2E"/>
                </a:solidFill>
              </a:rPr>
              <a:t>http://madbookcollection.blogspot.com/2009/09/classical-literature.html.</a:t>
            </a:r>
          </a:p>
          <a:p>
            <a:pPr algn="l"/>
            <a:r>
              <a:rPr lang="pt-BR" sz="900" b="0" i="0" u="none" strike="noStrike" baseline="0" dirty="0">
                <a:solidFill>
                  <a:srgbClr val="2F2F2E"/>
                </a:solidFill>
              </a:rPr>
              <a:t>Acesso em: 20 jan. 2022.</a:t>
            </a:r>
            <a:endParaRPr lang="en-US" dirty="0"/>
          </a:p>
        </p:txBody>
      </p:sp>
    </p:spTree>
    <p:extLst>
      <p:ext uri="{BB962C8B-B14F-4D97-AF65-F5344CB8AC3E}">
        <p14:creationId xmlns:p14="http://schemas.microsoft.com/office/powerpoint/2010/main" val="160654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975"/>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41248" y="1110615"/>
            <a:ext cx="3600860" cy="5431536"/>
          </a:xfrm>
        </p:spPr>
        <p:txBody>
          <a:bodyPr vert="horz" lIns="91440" tIns="45720" rIns="91440" bIns="45720" rtlCol="0" anchor="ctr">
            <a:normAutofit/>
          </a:bodyPr>
          <a:lstStyle/>
          <a:p>
            <a:br>
              <a:rPr lang="en-US" sz="4000" b="1" kern="1200" dirty="0">
                <a:solidFill>
                  <a:schemeClr val="tx1"/>
                </a:solidFill>
                <a:latin typeface="+mj-lt"/>
                <a:ea typeface="+mj-ea"/>
                <a:cs typeface="+mj-cs"/>
              </a:rPr>
            </a:br>
            <a:r>
              <a:rPr lang="en-US" sz="4000" b="1" kern="1200" dirty="0">
                <a:solidFill>
                  <a:schemeClr val="tx1"/>
                </a:solidFill>
                <a:latin typeface="+mj-lt"/>
                <a:ea typeface="+mj-ea"/>
                <a:cs typeface="+mj-cs"/>
              </a:rPr>
              <a:t>O </a:t>
            </a:r>
            <a:r>
              <a:rPr lang="en-US" sz="4000" b="1" kern="1200" dirty="0" err="1">
                <a:solidFill>
                  <a:schemeClr val="tx1"/>
                </a:solidFill>
                <a:latin typeface="+mj-lt"/>
                <a:ea typeface="+mj-ea"/>
                <a:cs typeface="+mj-cs"/>
              </a:rPr>
              <a:t>mediterrâneo</a:t>
            </a:r>
            <a:endParaRPr lang="en-US" sz="4000" b="1" kern="1200" dirty="0">
              <a:solidFill>
                <a:schemeClr val="tx1"/>
              </a:solidFill>
              <a:latin typeface="+mj-lt"/>
              <a:ea typeface="+mj-ea"/>
              <a:cs typeface="+mj-cs"/>
            </a:endParaRPr>
          </a:p>
        </p:txBody>
      </p:sp>
      <p:sp>
        <p:nvSpPr>
          <p:cNvPr id="3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820690"/>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p:cNvSpPr txBox="1"/>
          <p:nvPr/>
        </p:nvSpPr>
        <p:spPr>
          <a:xfrm>
            <a:off x="5126418" y="1114066"/>
            <a:ext cx="6224335" cy="5431536"/>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800" dirty="0" err="1"/>
              <a:t>Localizado</a:t>
            </a:r>
            <a:r>
              <a:rPr lang="en-US" sz="2800" dirty="0"/>
              <a:t> entre a Europa, a </a:t>
            </a:r>
            <a:r>
              <a:rPr lang="en-US" sz="2800" dirty="0" err="1"/>
              <a:t>África</a:t>
            </a:r>
            <a:r>
              <a:rPr lang="en-US" sz="2800" dirty="0"/>
              <a:t> e a </a:t>
            </a:r>
            <a:r>
              <a:rPr lang="en-US" sz="2800" dirty="0" err="1"/>
              <a:t>Ásia</a:t>
            </a:r>
            <a:r>
              <a:rPr lang="en-US" sz="2800" dirty="0"/>
              <a:t>, o mar </a:t>
            </a:r>
            <a:r>
              <a:rPr lang="en-US" sz="2800" dirty="0" err="1"/>
              <a:t>Mediterrâneo</a:t>
            </a:r>
            <a:r>
              <a:rPr lang="en-US" sz="2800" dirty="0"/>
              <a:t> </a:t>
            </a:r>
            <a:r>
              <a:rPr lang="en-US" sz="2800" dirty="0" err="1"/>
              <a:t>tem</a:t>
            </a:r>
            <a:r>
              <a:rPr lang="en-US" sz="2800" dirty="0"/>
              <a:t> um </a:t>
            </a:r>
            <a:r>
              <a:rPr lang="en-US" sz="2800" dirty="0" err="1"/>
              <a:t>papel</a:t>
            </a:r>
            <a:r>
              <a:rPr lang="en-US" sz="2800" dirty="0"/>
              <a:t> de </a:t>
            </a:r>
            <a:r>
              <a:rPr lang="en-US" sz="2800" dirty="0" err="1"/>
              <a:t>destaque</a:t>
            </a:r>
            <a:r>
              <a:rPr lang="en-US" sz="2800" dirty="0"/>
              <a:t> </a:t>
            </a:r>
            <a:r>
              <a:rPr lang="en-US" sz="2800" dirty="0" err="1"/>
              <a:t>na</a:t>
            </a:r>
            <a:r>
              <a:rPr lang="en-US" sz="2800" dirty="0"/>
              <a:t> </a:t>
            </a:r>
            <a:r>
              <a:rPr lang="en-US" sz="2800" dirty="0" err="1"/>
              <a:t>história</a:t>
            </a:r>
            <a:r>
              <a:rPr lang="en-US" sz="2800" dirty="0"/>
              <a:t> dos </a:t>
            </a:r>
            <a:r>
              <a:rPr lang="en-US" sz="2800" dirty="0" err="1"/>
              <a:t>povos</a:t>
            </a:r>
            <a:r>
              <a:rPr lang="en-US" sz="2800" dirty="0"/>
              <a:t> e das </a:t>
            </a:r>
            <a:r>
              <a:rPr lang="en-US" sz="2800" dirty="0" err="1"/>
              <a:t>civilizações</a:t>
            </a:r>
            <a:r>
              <a:rPr lang="en-US" sz="2800" dirty="0"/>
              <a:t> que se </a:t>
            </a:r>
            <a:r>
              <a:rPr lang="en-US" sz="2800" dirty="0" err="1"/>
              <a:t>desenvolveram</a:t>
            </a:r>
            <a:r>
              <a:rPr lang="en-US" sz="2800" dirty="0"/>
              <a:t> </a:t>
            </a:r>
            <a:r>
              <a:rPr lang="en-US" sz="2800" dirty="0" err="1"/>
              <a:t>às</a:t>
            </a:r>
            <a:r>
              <a:rPr lang="en-US" sz="2800" dirty="0"/>
              <a:t> </a:t>
            </a:r>
            <a:r>
              <a:rPr lang="en-US" sz="2800" dirty="0" err="1"/>
              <a:t>suas</a:t>
            </a:r>
            <a:r>
              <a:rPr lang="en-US" sz="2800" dirty="0"/>
              <a:t> </a:t>
            </a:r>
            <a:r>
              <a:rPr lang="en-US" sz="2800" dirty="0" err="1"/>
              <a:t>margens</a:t>
            </a:r>
            <a:r>
              <a:rPr lang="en-US" sz="2800" dirty="0"/>
              <a:t>.</a:t>
            </a:r>
          </a:p>
          <a:p>
            <a:pPr marL="457200" indent="-228600">
              <a:lnSpc>
                <a:spcPct val="90000"/>
              </a:lnSpc>
              <a:spcAft>
                <a:spcPts val="600"/>
              </a:spcAft>
              <a:buFont typeface="Arial" panose="020B0604020202020204" pitchFamily="34" charset="0"/>
              <a:buChar char="•"/>
            </a:pPr>
            <a:r>
              <a:rPr lang="en-US" sz="2800" dirty="0"/>
              <a:t>Com o tempo, </a:t>
            </a:r>
            <a:r>
              <a:rPr lang="en-US" sz="2800" dirty="0" err="1"/>
              <a:t>diferentes</a:t>
            </a:r>
            <a:r>
              <a:rPr lang="en-US" sz="2800" dirty="0"/>
              <a:t> </a:t>
            </a:r>
            <a:r>
              <a:rPr lang="en-US" sz="2800" dirty="0" err="1"/>
              <a:t>povos</a:t>
            </a:r>
            <a:r>
              <a:rPr lang="en-US" sz="2800" dirty="0"/>
              <a:t> </a:t>
            </a:r>
            <a:r>
              <a:rPr lang="en-US" sz="2800" dirty="0" err="1"/>
              <a:t>passaram</a:t>
            </a:r>
            <a:r>
              <a:rPr lang="en-US" sz="2800" dirty="0"/>
              <a:t> a </a:t>
            </a:r>
            <a:r>
              <a:rPr lang="en-US" sz="2800" dirty="0" err="1"/>
              <a:t>estabelecer</a:t>
            </a:r>
            <a:r>
              <a:rPr lang="en-US" sz="2800" dirty="0"/>
              <a:t> </a:t>
            </a:r>
            <a:r>
              <a:rPr lang="en-US" sz="2800" dirty="0" err="1"/>
              <a:t>contato</a:t>
            </a:r>
            <a:r>
              <a:rPr lang="en-US" sz="2800" dirty="0"/>
              <a:t> entre </a:t>
            </a:r>
            <a:r>
              <a:rPr lang="en-US" sz="2800" dirty="0" err="1"/>
              <a:t>si</a:t>
            </a:r>
            <a:r>
              <a:rPr lang="en-US" sz="2800" dirty="0"/>
              <a:t>, </a:t>
            </a:r>
            <a:r>
              <a:rPr lang="en-US" sz="2800" dirty="0" err="1"/>
              <a:t>dando</a:t>
            </a:r>
            <a:r>
              <a:rPr lang="en-US" sz="2800" dirty="0"/>
              <a:t> </a:t>
            </a:r>
            <a:r>
              <a:rPr lang="en-US" sz="2800" dirty="0" err="1"/>
              <a:t>origem</a:t>
            </a:r>
            <a:r>
              <a:rPr lang="en-US" sz="2800" dirty="0"/>
              <a:t> </a:t>
            </a:r>
            <a:r>
              <a:rPr lang="en-US" sz="2800" dirty="0" err="1"/>
              <a:t>às</a:t>
            </a:r>
            <a:r>
              <a:rPr lang="en-US" sz="2800" dirty="0"/>
              <a:t> </a:t>
            </a:r>
            <a:r>
              <a:rPr lang="en-US" sz="2800" dirty="0" err="1"/>
              <a:t>primeiras</a:t>
            </a:r>
            <a:r>
              <a:rPr lang="en-US" sz="2800" dirty="0"/>
              <a:t> </a:t>
            </a:r>
            <a:r>
              <a:rPr lang="en-US" sz="2800" dirty="0" err="1"/>
              <a:t>rotas</a:t>
            </a:r>
            <a:r>
              <a:rPr lang="en-US" sz="2800" dirty="0"/>
              <a:t> </a:t>
            </a:r>
            <a:r>
              <a:rPr lang="en-US" sz="2800" dirty="0" err="1"/>
              <a:t>comerciais</a:t>
            </a:r>
            <a:r>
              <a:rPr lang="en-US" sz="2800" dirty="0"/>
              <a:t>, com </a:t>
            </a:r>
            <a:r>
              <a:rPr lang="en-US" sz="2800" dirty="0" err="1"/>
              <a:t>uma</a:t>
            </a:r>
            <a:r>
              <a:rPr lang="en-US" sz="2800" dirty="0"/>
              <a:t> </a:t>
            </a:r>
            <a:r>
              <a:rPr lang="en-US" sz="2800" dirty="0" err="1"/>
              <a:t>importante</a:t>
            </a:r>
            <a:r>
              <a:rPr lang="en-US" sz="2800" dirty="0"/>
              <a:t> </a:t>
            </a:r>
            <a:r>
              <a:rPr lang="en-US" sz="2800" dirty="0" err="1"/>
              <a:t>ligação</a:t>
            </a:r>
            <a:r>
              <a:rPr lang="en-US" sz="2800" dirty="0"/>
              <a:t> entre o </a:t>
            </a:r>
            <a:r>
              <a:rPr lang="en-US" sz="2800" dirty="0" err="1"/>
              <a:t>Oriente</a:t>
            </a:r>
            <a:r>
              <a:rPr lang="en-US" sz="2800" dirty="0"/>
              <a:t> e o </a:t>
            </a:r>
            <a:r>
              <a:rPr lang="en-US" sz="2800" dirty="0" err="1"/>
              <a:t>Ocidente</a:t>
            </a:r>
            <a:r>
              <a:rPr lang="en-US" sz="2800" dirty="0"/>
              <a:t>. </a:t>
            </a:r>
          </a:p>
          <a:p>
            <a:pPr marL="457200" indent="-228600">
              <a:lnSpc>
                <a:spcPct val="90000"/>
              </a:lnSpc>
              <a:spcAft>
                <a:spcPts val="600"/>
              </a:spcAft>
              <a:buFont typeface="Arial" panose="020B0604020202020204" pitchFamily="34" charset="0"/>
              <a:buChar char="•"/>
            </a:pPr>
            <a:endParaRPr lang="en-US" sz="2200" dirty="0"/>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
        <p:nvSpPr>
          <p:cNvPr id="3" name="Slide Number Placeholder 2"/>
          <p:cNvSpPr>
            <a:spLocks noGrp="1"/>
          </p:cNvSpPr>
          <p:nvPr>
            <p:ph type="sldNum" sz="quarter" idx="12"/>
          </p:nvPr>
        </p:nvSpPr>
        <p:spPr>
          <a:xfrm>
            <a:off x="8610600" y="6918325"/>
            <a:ext cx="2743200" cy="365125"/>
          </a:xfrm>
        </p:spPr>
        <p:txBody>
          <a:bodyPr vert="horz" lIns="91440" tIns="45720" rIns="91440" bIns="45720" rtlCol="0" anchor="ctr">
            <a:normAutofit/>
          </a:bodyPr>
          <a:lstStyle/>
          <a:p>
            <a:pPr>
              <a:spcAft>
                <a:spcPts val="600"/>
              </a:spcAft>
            </a:pPr>
            <a:fld id="{52A962F2-DF39-4BF4-8579-FE6F963C100C}" type="slidenum">
              <a:rPr lang="en-US" smtClean="0"/>
              <a:pPr>
                <a:spcAft>
                  <a:spcPts val="600"/>
                </a:spcAft>
              </a:pPr>
              <a:t>3</a:t>
            </a:fld>
            <a:endParaRPr lang="en-US"/>
          </a:p>
        </p:txBody>
      </p:sp>
    </p:spTree>
    <p:extLst>
      <p:ext uri="{BB962C8B-B14F-4D97-AF65-F5344CB8AC3E}">
        <p14:creationId xmlns:p14="http://schemas.microsoft.com/office/powerpoint/2010/main" val="395702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975"/>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8200" y="927100"/>
            <a:ext cx="10515600" cy="1325563"/>
          </a:xfrm>
        </p:spPr>
        <p:txBody>
          <a:bodyPr vert="horz" lIns="91440" tIns="45720" rIns="91440" bIns="45720" rtlCol="0" anchor="ctr">
            <a:normAutofit/>
          </a:bodyPr>
          <a:lstStyle/>
          <a:p>
            <a:r>
              <a:rPr lang="en-US" sz="5400" b="1" kern="1200">
                <a:solidFill>
                  <a:schemeClr val="tx1"/>
                </a:solidFill>
                <a:latin typeface="+mj-lt"/>
                <a:ea typeface="+mj-ea"/>
                <a:cs typeface="+mj-cs"/>
              </a:rPr>
              <a:t>A civilização cretense</a:t>
            </a:r>
          </a:p>
        </p:txBody>
      </p:sp>
      <p:sp>
        <p:nvSpPr>
          <p:cNvPr id="3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2239348"/>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p:cNvSpPr txBox="1"/>
          <p:nvPr/>
        </p:nvSpPr>
        <p:spPr>
          <a:xfrm>
            <a:off x="838200" y="2491359"/>
            <a:ext cx="10515600" cy="4251960"/>
          </a:xfrm>
          <a:prstGeom prst="rect">
            <a:avLst/>
          </a:prstGeom>
        </p:spPr>
        <p:txBody>
          <a:bodyPr vert="horz" lIns="91440" tIns="45720" rIns="91440" bIns="45720" rtlCol="0">
            <a:normAutofit/>
          </a:bodyPr>
          <a:lstStyle/>
          <a:p>
            <a:pPr marL="457200" indent="-228600">
              <a:lnSpc>
                <a:spcPct val="90000"/>
              </a:lnSpc>
              <a:spcAft>
                <a:spcPts val="600"/>
              </a:spcAft>
              <a:buFont typeface="Arial" panose="020B0604020202020204" pitchFamily="34" charset="0"/>
              <a:buChar char="•"/>
            </a:pPr>
            <a:r>
              <a:rPr lang="en-US" sz="2200" dirty="0"/>
              <a:t>Creta é </a:t>
            </a:r>
            <a:r>
              <a:rPr lang="en-US" sz="2200" dirty="0" err="1"/>
              <a:t>uma</a:t>
            </a:r>
            <a:r>
              <a:rPr lang="en-US" sz="2200" dirty="0"/>
              <a:t> </a:t>
            </a:r>
            <a:r>
              <a:rPr lang="en-US" sz="2200" dirty="0" err="1"/>
              <a:t>ilha</a:t>
            </a:r>
            <a:r>
              <a:rPr lang="en-US" sz="2200" dirty="0"/>
              <a:t> com </a:t>
            </a:r>
            <a:r>
              <a:rPr lang="en-US" sz="2200" dirty="0" err="1"/>
              <a:t>pouco</a:t>
            </a:r>
            <a:r>
              <a:rPr lang="en-US" sz="2200" dirty="0"/>
              <a:t> </a:t>
            </a:r>
            <a:r>
              <a:rPr lang="en-US" sz="2200" dirty="0" err="1"/>
              <a:t>mais</a:t>
            </a:r>
            <a:r>
              <a:rPr lang="en-US" sz="2200" dirty="0"/>
              <a:t> de 8 mil </a:t>
            </a:r>
            <a:r>
              <a:rPr lang="en-US" sz="2200" dirty="0" err="1"/>
              <a:t>quilômetros</a:t>
            </a:r>
            <a:r>
              <a:rPr lang="en-US" sz="2200" dirty="0"/>
              <a:t> </a:t>
            </a:r>
            <a:r>
              <a:rPr lang="en-US" sz="2200" dirty="0" err="1"/>
              <a:t>quadrados</a:t>
            </a:r>
            <a:r>
              <a:rPr lang="en-US" sz="2200" dirty="0"/>
              <a:t>, </a:t>
            </a:r>
            <a:r>
              <a:rPr lang="en-US" sz="2200" dirty="0" err="1"/>
              <a:t>localizada</a:t>
            </a:r>
            <a:r>
              <a:rPr lang="en-US" sz="2200" dirty="0"/>
              <a:t> entre o </a:t>
            </a:r>
            <a:r>
              <a:rPr lang="en-US" sz="2200" dirty="0" err="1"/>
              <a:t>norte</a:t>
            </a:r>
            <a:r>
              <a:rPr lang="en-US" sz="2200" dirty="0"/>
              <a:t> da </a:t>
            </a:r>
            <a:r>
              <a:rPr lang="en-US" sz="2200" dirty="0" err="1"/>
              <a:t>África</a:t>
            </a:r>
            <a:r>
              <a:rPr lang="en-US" sz="2200" dirty="0"/>
              <a:t> e o Sul da </a:t>
            </a:r>
            <a:r>
              <a:rPr lang="en-US" sz="2200" dirty="0" err="1"/>
              <a:t>Península</a:t>
            </a:r>
            <a:r>
              <a:rPr lang="en-US" sz="2200" dirty="0"/>
              <a:t> </a:t>
            </a:r>
            <a:r>
              <a:rPr lang="en-US" sz="2200" dirty="0" err="1"/>
              <a:t>Balcânica</a:t>
            </a:r>
            <a:r>
              <a:rPr lang="en-US" sz="2200" dirty="0"/>
              <a:t>. </a:t>
            </a:r>
          </a:p>
          <a:p>
            <a:pPr marL="457200" indent="-228600">
              <a:lnSpc>
                <a:spcPct val="90000"/>
              </a:lnSpc>
              <a:spcAft>
                <a:spcPts val="600"/>
              </a:spcAft>
              <a:buFont typeface="Arial" panose="020B0604020202020204" pitchFamily="34" charset="0"/>
              <a:buChar char="•"/>
            </a:pPr>
            <a:r>
              <a:rPr lang="pt-BR" sz="2200" dirty="0"/>
              <a:t>Por volta de 2500 a.C., existiam em Creta importantes cidades, como Cnossos, </a:t>
            </a:r>
            <a:r>
              <a:rPr lang="pt-BR" sz="2200" dirty="0" err="1"/>
              <a:t>Malia</a:t>
            </a:r>
            <a:r>
              <a:rPr lang="pt-BR" sz="2200" dirty="0"/>
              <a:t> e </a:t>
            </a:r>
            <a:r>
              <a:rPr lang="pt-BR" sz="2200" dirty="0" err="1"/>
              <a:t>Festos</a:t>
            </a:r>
            <a:r>
              <a:rPr lang="pt-BR" sz="2200" dirty="0"/>
              <a:t>. Eram cidades controladas por uma aristocracia formada por reis, nobres, sacerdotes e comerciantes.</a:t>
            </a:r>
          </a:p>
          <a:p>
            <a:pPr marL="457200" indent="-228600">
              <a:lnSpc>
                <a:spcPct val="90000"/>
              </a:lnSpc>
              <a:spcAft>
                <a:spcPts val="600"/>
              </a:spcAft>
              <a:buFont typeface="Arial" panose="020B0604020202020204" pitchFamily="34" charset="0"/>
              <a:buChar char="•"/>
            </a:pPr>
            <a:r>
              <a:rPr lang="pt-BR" sz="2200" dirty="0"/>
              <a:t>Em Cnossos, por exemplo, o palácio ocupava uma área de 20 mil metros quadrados no alto de uma colina.</a:t>
            </a:r>
          </a:p>
          <a:p>
            <a:pPr marL="457200" indent="-228600">
              <a:lnSpc>
                <a:spcPct val="90000"/>
              </a:lnSpc>
              <a:spcAft>
                <a:spcPts val="600"/>
              </a:spcAft>
              <a:buFont typeface="Arial" panose="020B0604020202020204" pitchFamily="34" charset="0"/>
              <a:buChar char="•"/>
            </a:pPr>
            <a:r>
              <a:rPr lang="pt-BR" sz="2200" dirty="0"/>
              <a:t>A civilização cretense é considerada uma das primeiras a ter uma vida econômica dominada pelo comércio marítimo. Ao entrarem em contato com outros povos, os cretenses assimilaram traços de diferentes culturas.</a:t>
            </a:r>
            <a:endParaRPr lang="en-US" sz="2200" dirty="0"/>
          </a:p>
          <a:p>
            <a:pPr marL="457200" indent="-228600">
              <a:lnSpc>
                <a:spcPct val="90000"/>
              </a:lnSpc>
              <a:spcAft>
                <a:spcPts val="600"/>
              </a:spcAft>
              <a:buFont typeface="Arial" panose="020B0604020202020204" pitchFamily="34" charset="0"/>
              <a:buChar char="•"/>
            </a:pPr>
            <a:endParaRPr lang="en-US" sz="2200" dirty="0"/>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
        <p:nvSpPr>
          <p:cNvPr id="3" name="Slide Number Placeholder 2"/>
          <p:cNvSpPr>
            <a:spLocks noGrp="1"/>
          </p:cNvSpPr>
          <p:nvPr>
            <p:ph type="sldNum" sz="quarter" idx="12"/>
          </p:nvPr>
        </p:nvSpPr>
        <p:spPr>
          <a:xfrm>
            <a:off x="8610600" y="6918325"/>
            <a:ext cx="2743200" cy="365125"/>
          </a:xfrm>
        </p:spPr>
        <p:txBody>
          <a:bodyPr vert="horz" lIns="91440" tIns="45720" rIns="91440" bIns="45720" rtlCol="0" anchor="ctr">
            <a:normAutofit/>
          </a:bodyPr>
          <a:lstStyle/>
          <a:p>
            <a:pPr>
              <a:spcAft>
                <a:spcPts val="600"/>
              </a:spcAft>
            </a:pPr>
            <a:fld id="{52A962F2-DF39-4BF4-8579-FE6F963C100C}" type="slidenum">
              <a:rPr lang="en-US" smtClean="0"/>
              <a:pPr>
                <a:spcAft>
                  <a:spcPts val="600"/>
                </a:spcAft>
              </a:pPr>
              <a:t>4</a:t>
            </a:fld>
            <a:endParaRPr lang="en-US"/>
          </a:p>
        </p:txBody>
      </p:sp>
    </p:spTree>
    <p:extLst>
      <p:ext uri="{BB962C8B-B14F-4D97-AF65-F5344CB8AC3E}">
        <p14:creationId xmlns:p14="http://schemas.microsoft.com/office/powerpoint/2010/main" val="102827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975"/>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8200" y="927100"/>
            <a:ext cx="10515600" cy="1325563"/>
          </a:xfrm>
        </p:spPr>
        <p:txBody>
          <a:bodyPr vert="horz" lIns="91440" tIns="45720" rIns="91440" bIns="45720" rtlCol="0" anchor="ctr">
            <a:normAutofit/>
          </a:bodyPr>
          <a:lstStyle/>
          <a:p>
            <a:r>
              <a:rPr lang="en-US" sz="5400" b="1" kern="1200" dirty="0" err="1">
                <a:solidFill>
                  <a:schemeClr val="tx1"/>
                </a:solidFill>
                <a:latin typeface="+mj-lt"/>
                <a:ea typeface="+mj-ea"/>
                <a:cs typeface="+mj-cs"/>
              </a:rPr>
              <a:t>Os</a:t>
            </a:r>
            <a:r>
              <a:rPr lang="en-US" sz="5400" b="1" kern="1200" dirty="0">
                <a:solidFill>
                  <a:schemeClr val="tx1"/>
                </a:solidFill>
                <a:latin typeface="+mj-lt"/>
                <a:ea typeface="+mj-ea"/>
                <a:cs typeface="+mj-cs"/>
              </a:rPr>
              <a:t> </a:t>
            </a:r>
            <a:r>
              <a:rPr lang="en-US" sz="5400" b="1" kern="1200" dirty="0" err="1">
                <a:solidFill>
                  <a:schemeClr val="tx1"/>
                </a:solidFill>
                <a:latin typeface="+mj-lt"/>
                <a:ea typeface="+mj-ea"/>
                <a:cs typeface="+mj-cs"/>
              </a:rPr>
              <a:t>fenícios</a:t>
            </a:r>
            <a:endParaRPr lang="en-US" sz="5400" b="1" kern="1200" dirty="0">
              <a:solidFill>
                <a:schemeClr val="tx1"/>
              </a:solidFill>
              <a:latin typeface="+mj-lt"/>
              <a:ea typeface="+mj-ea"/>
              <a:cs typeface="+mj-cs"/>
            </a:endParaRPr>
          </a:p>
        </p:txBody>
      </p:sp>
      <p:sp>
        <p:nvSpPr>
          <p:cNvPr id="3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2239348"/>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
        <p:nvSpPr>
          <p:cNvPr id="3" name="Slide Number Placeholder 2"/>
          <p:cNvSpPr>
            <a:spLocks noGrp="1"/>
          </p:cNvSpPr>
          <p:nvPr>
            <p:ph type="sldNum" sz="quarter" idx="12"/>
          </p:nvPr>
        </p:nvSpPr>
        <p:spPr>
          <a:xfrm>
            <a:off x="8610600" y="6918325"/>
            <a:ext cx="2743200" cy="365125"/>
          </a:xfrm>
        </p:spPr>
        <p:txBody>
          <a:bodyPr vert="horz" lIns="91440" tIns="45720" rIns="91440" bIns="45720" rtlCol="0" anchor="ctr">
            <a:normAutofit/>
          </a:bodyPr>
          <a:lstStyle/>
          <a:p>
            <a:pPr>
              <a:spcAft>
                <a:spcPts val="600"/>
              </a:spcAft>
            </a:pPr>
            <a:fld id="{52A962F2-DF39-4BF4-8579-FE6F963C100C}" type="slidenum">
              <a:rPr lang="en-US" smtClean="0"/>
              <a:pPr>
                <a:spcAft>
                  <a:spcPts val="600"/>
                </a:spcAft>
              </a:pPr>
              <a:t>5</a:t>
            </a:fld>
            <a:endParaRPr lang="en-US"/>
          </a:p>
        </p:txBody>
      </p:sp>
      <p:graphicFrame>
        <p:nvGraphicFramePr>
          <p:cNvPr id="38" name="CaixaDeTexto 3">
            <a:extLst>
              <a:ext uri="{FF2B5EF4-FFF2-40B4-BE49-F238E27FC236}">
                <a16:creationId xmlns:a16="http://schemas.microsoft.com/office/drawing/2014/main" id="{5D90FD4E-0DCE-EE37-89D0-5B3D770A7F16}"/>
              </a:ext>
            </a:extLst>
          </p:cNvPr>
          <p:cNvGraphicFramePr/>
          <p:nvPr>
            <p:extLst>
              <p:ext uri="{D42A27DB-BD31-4B8C-83A1-F6EECF244321}">
                <p14:modId xmlns:p14="http://schemas.microsoft.com/office/powerpoint/2010/main" val="237388790"/>
              </p:ext>
            </p:extLst>
          </p:nvPr>
        </p:nvGraphicFramePr>
        <p:xfrm>
          <a:off x="838200" y="2491359"/>
          <a:ext cx="10515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004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975"/>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38200" y="927100"/>
            <a:ext cx="10515600" cy="1325563"/>
          </a:xfrm>
        </p:spPr>
        <p:txBody>
          <a:bodyPr vert="horz" lIns="91440" tIns="45720" rIns="91440" bIns="45720" rtlCol="0" anchor="ctr">
            <a:normAutofit/>
          </a:bodyPr>
          <a:lstStyle/>
          <a:p>
            <a:r>
              <a:rPr lang="en-US" sz="5400" b="1" kern="1200" dirty="0">
                <a:solidFill>
                  <a:schemeClr val="tx1"/>
                </a:solidFill>
                <a:latin typeface="+mj-lt"/>
                <a:ea typeface="+mj-ea"/>
                <a:cs typeface="+mj-cs"/>
              </a:rPr>
              <a:t>Cartago</a:t>
            </a:r>
          </a:p>
        </p:txBody>
      </p:sp>
      <p:sp>
        <p:nvSpPr>
          <p:cNvPr id="3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2239348"/>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
        <p:nvSpPr>
          <p:cNvPr id="3" name="Slide Number Placeholder 2"/>
          <p:cNvSpPr>
            <a:spLocks noGrp="1"/>
          </p:cNvSpPr>
          <p:nvPr>
            <p:ph type="sldNum" sz="quarter" idx="12"/>
          </p:nvPr>
        </p:nvSpPr>
        <p:spPr>
          <a:xfrm>
            <a:off x="8610600" y="6918325"/>
            <a:ext cx="2743200" cy="365125"/>
          </a:xfrm>
        </p:spPr>
        <p:txBody>
          <a:bodyPr vert="horz" lIns="91440" tIns="45720" rIns="91440" bIns="45720" rtlCol="0" anchor="ctr">
            <a:normAutofit/>
          </a:bodyPr>
          <a:lstStyle/>
          <a:p>
            <a:pPr>
              <a:spcAft>
                <a:spcPts val="600"/>
              </a:spcAft>
            </a:pPr>
            <a:fld id="{52A962F2-DF39-4BF4-8579-FE6F963C100C}" type="slidenum">
              <a:rPr lang="en-US" smtClean="0"/>
              <a:pPr>
                <a:spcAft>
                  <a:spcPts val="600"/>
                </a:spcAft>
              </a:pPr>
              <a:t>6</a:t>
            </a:fld>
            <a:endParaRPr lang="en-US"/>
          </a:p>
        </p:txBody>
      </p:sp>
      <p:graphicFrame>
        <p:nvGraphicFramePr>
          <p:cNvPr id="40" name="CaixaDeTexto 3">
            <a:extLst>
              <a:ext uri="{FF2B5EF4-FFF2-40B4-BE49-F238E27FC236}">
                <a16:creationId xmlns:a16="http://schemas.microsoft.com/office/drawing/2014/main" id="{39E27E85-53C9-B67C-AD7A-43745A397DC4}"/>
              </a:ext>
            </a:extLst>
          </p:cNvPr>
          <p:cNvGraphicFramePr/>
          <p:nvPr/>
        </p:nvGraphicFramePr>
        <p:xfrm>
          <a:off x="838200" y="2491359"/>
          <a:ext cx="10515600" cy="4251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500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975"/>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841248" y="1110615"/>
            <a:ext cx="3600860" cy="5431536"/>
          </a:xfrm>
        </p:spPr>
        <p:txBody>
          <a:bodyPr vert="horz" lIns="91440" tIns="45720" rIns="91440" bIns="45720" rtlCol="0" anchor="ctr">
            <a:normAutofit/>
          </a:bodyPr>
          <a:lstStyle/>
          <a:p>
            <a:r>
              <a:rPr lang="en-US" sz="5400" b="1" kern="1200" dirty="0">
                <a:solidFill>
                  <a:schemeClr val="tx1"/>
                </a:solidFill>
                <a:latin typeface="+mj-lt"/>
                <a:ea typeface="+mj-ea"/>
                <a:cs typeface="+mj-cs"/>
              </a:rPr>
              <a:t>A </a:t>
            </a:r>
            <a:r>
              <a:rPr lang="en-US" sz="5400" b="1" kern="1200">
                <a:solidFill>
                  <a:schemeClr val="tx1"/>
                </a:solidFill>
                <a:latin typeface="+mj-lt"/>
                <a:ea typeface="+mj-ea"/>
                <a:cs typeface="+mj-cs"/>
              </a:rPr>
              <a:t>civilização</a:t>
            </a:r>
            <a:r>
              <a:rPr lang="en-US" sz="5400" b="1" kern="1200" dirty="0">
                <a:solidFill>
                  <a:schemeClr val="tx1"/>
                </a:solidFill>
                <a:latin typeface="+mj-lt"/>
                <a:ea typeface="+mj-ea"/>
                <a:cs typeface="+mj-cs"/>
              </a:rPr>
              <a:t> </a:t>
            </a:r>
            <a:r>
              <a:rPr lang="en-US" sz="5400" b="1" kern="1200">
                <a:solidFill>
                  <a:schemeClr val="tx1"/>
                </a:solidFill>
                <a:latin typeface="+mj-lt"/>
                <a:ea typeface="+mj-ea"/>
                <a:cs typeface="+mj-cs"/>
              </a:rPr>
              <a:t>etrusca</a:t>
            </a:r>
            <a:endParaRPr lang="en-US" sz="5400" b="1" kern="1200" dirty="0">
              <a:solidFill>
                <a:schemeClr val="tx1"/>
              </a:solidFill>
              <a:latin typeface="+mj-lt"/>
              <a:ea typeface="+mj-ea"/>
              <a:cs typeface="+mj-cs"/>
            </a:endParaRPr>
          </a:p>
        </p:txBody>
      </p:sp>
      <p:sp>
        <p:nvSpPr>
          <p:cNvPr id="4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820690"/>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ixaDeTexto 3"/>
          <p:cNvSpPr txBox="1"/>
          <p:nvPr/>
        </p:nvSpPr>
        <p:spPr>
          <a:xfrm>
            <a:off x="5126418" y="1114066"/>
            <a:ext cx="6224335" cy="5431536"/>
          </a:xfrm>
          <a:prstGeom prst="rect">
            <a:avLst/>
          </a:prstGeom>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2000"/>
              <a:t>Por volta do século VIII a.C., os etruscos, povo originário provavelmente da Lídia (atual Turquia), estabeleceram-se no centro da Península Itálica, região depois chamada de Etrúria.</a:t>
            </a:r>
          </a:p>
          <a:p>
            <a:pPr marL="457200" indent="-228600">
              <a:lnSpc>
                <a:spcPct val="90000"/>
              </a:lnSpc>
              <a:spcAft>
                <a:spcPts val="600"/>
              </a:spcAft>
              <a:buFont typeface="Arial" panose="020B0604020202020204" pitchFamily="34" charset="0"/>
              <a:buChar char="•"/>
            </a:pPr>
            <a:r>
              <a:rPr lang="en-US" sz="2000"/>
              <a:t>Os etruscos fundaram diversas cidades-Estado na península, entre elas Veio, Cere, Tarquínia e Vulci, que eram governadas por monarquias.</a:t>
            </a:r>
          </a:p>
          <a:p>
            <a:pPr marL="457200" indent="-228600">
              <a:lnSpc>
                <a:spcPct val="90000"/>
              </a:lnSpc>
              <a:spcAft>
                <a:spcPts val="600"/>
              </a:spcAft>
              <a:buFont typeface="Arial" panose="020B0604020202020204" pitchFamily="34" charset="0"/>
              <a:buChar char="•"/>
            </a:pPr>
            <a:r>
              <a:rPr lang="en-US" sz="2000"/>
              <a:t>Os etruscos também se destacavam como marinheiros e praticavam o comércio e a pirataria ao longo do Mediterrâneo. Do contato que tiveram com gregos, herdaram um sistema de escrita cujo alfabeto era formado por 26 letras.</a:t>
            </a:r>
          </a:p>
          <a:p>
            <a:pPr marL="457200" indent="-228600">
              <a:lnSpc>
                <a:spcPct val="90000"/>
              </a:lnSpc>
              <a:spcAft>
                <a:spcPts val="600"/>
              </a:spcAft>
              <a:buFont typeface="Arial" panose="020B0604020202020204" pitchFamily="34" charset="0"/>
              <a:buChar char="•"/>
            </a:pPr>
            <a:r>
              <a:rPr lang="en-US" sz="2000"/>
              <a:t>Os etruscos unificaram diversas aldeias na região do Lácio, dando origem à cidade-Estado de Roma. Os etruscos permaneceram em Roma até o século VI a.C., quando foram expulsos pelos latinos.</a:t>
            </a:r>
          </a:p>
          <a:p>
            <a:pPr marL="457200" indent="-228600">
              <a:lnSpc>
                <a:spcPct val="90000"/>
              </a:lnSpc>
              <a:spcAft>
                <a:spcPts val="600"/>
              </a:spcAft>
              <a:buFont typeface="Arial" panose="020B0604020202020204" pitchFamily="34" charset="0"/>
              <a:buChar char="•"/>
            </a:pPr>
            <a:endParaRPr lang="en-US" sz="2000"/>
          </a:p>
          <a:p>
            <a:pPr marL="457200" indent="-228600">
              <a:lnSpc>
                <a:spcPct val="90000"/>
              </a:lnSpc>
              <a:spcAft>
                <a:spcPts val="600"/>
              </a:spcAft>
              <a:buFont typeface="Arial" panose="020B0604020202020204" pitchFamily="34" charset="0"/>
              <a:buChar char="•"/>
            </a:pPr>
            <a:endParaRPr lang="en-US" sz="2000"/>
          </a:p>
        </p:txBody>
      </p:sp>
      <p:pic>
        <p:nvPicPr>
          <p:cNvPr id="5" name="Google Shape;67;p15"/>
          <p:cNvPicPr preferRelativeResize="0"/>
          <p:nvPr/>
        </p:nvPicPr>
        <p:blipFill rotWithShape="1">
          <a:blip r:embed="rId2">
            <a:alphaModFix/>
          </a:blip>
          <a:srcRect/>
          <a:stretch/>
        </p:blipFill>
        <p:spPr>
          <a:xfrm>
            <a:off x="0" y="0"/>
            <a:ext cx="12192000" cy="561975"/>
          </a:xfrm>
          <a:prstGeom prst="rect">
            <a:avLst/>
          </a:prstGeom>
          <a:noFill/>
          <a:ln>
            <a:noFill/>
          </a:ln>
        </p:spPr>
      </p:pic>
      <p:sp>
        <p:nvSpPr>
          <p:cNvPr id="3" name="Slide Number Placeholder 2"/>
          <p:cNvSpPr>
            <a:spLocks noGrp="1"/>
          </p:cNvSpPr>
          <p:nvPr>
            <p:ph type="sldNum" sz="quarter" idx="12"/>
          </p:nvPr>
        </p:nvSpPr>
        <p:spPr>
          <a:xfrm>
            <a:off x="8610600" y="6918325"/>
            <a:ext cx="2743200" cy="365125"/>
          </a:xfrm>
        </p:spPr>
        <p:txBody>
          <a:bodyPr vert="horz" lIns="91440" tIns="45720" rIns="91440" bIns="45720" rtlCol="0" anchor="ctr">
            <a:normAutofit/>
          </a:bodyPr>
          <a:lstStyle/>
          <a:p>
            <a:pPr>
              <a:spcAft>
                <a:spcPts val="600"/>
              </a:spcAft>
            </a:pPr>
            <a:fld id="{52A962F2-DF39-4BF4-8579-FE6F963C100C}" type="slidenum">
              <a:rPr lang="en-US" smtClean="0"/>
              <a:pPr>
                <a:spcAft>
                  <a:spcPts val="600"/>
                </a:spcAft>
              </a:pPr>
              <a:t>7</a:t>
            </a:fld>
            <a:endParaRPr lang="en-US"/>
          </a:p>
        </p:txBody>
      </p:sp>
    </p:spTree>
    <p:extLst>
      <p:ext uri="{BB962C8B-B14F-4D97-AF65-F5344CB8AC3E}">
        <p14:creationId xmlns:p14="http://schemas.microsoft.com/office/powerpoint/2010/main" val="401412076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E271A2D273D8744BE83E271A22B9761" ma:contentTypeVersion="3" ma:contentTypeDescription="Crie um novo documento." ma:contentTypeScope="" ma:versionID="30b2cfa6e3894567fb1d5cbe86620b41">
  <xsd:schema xmlns:xsd="http://www.w3.org/2001/XMLSchema" xmlns:xs="http://www.w3.org/2001/XMLSchema" xmlns:p="http://schemas.microsoft.com/office/2006/metadata/properties" xmlns:ns2="2ea30351-ea1a-454c-9047-b61a60ae2ccc" targetNamespace="http://schemas.microsoft.com/office/2006/metadata/properties" ma:root="true" ma:fieldsID="ebee4db967cde23eebad35005f4c7b96" ns2:_="">
    <xsd:import namespace="2ea30351-ea1a-454c-9047-b61a60ae2ccc"/>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a30351-ea1a-454c-9047-b61a60ae2c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3A2A71-AF13-46B2-90CD-632A760485D3}">
  <ds:schemaRefs>
    <ds:schemaRef ds:uri="http://schemas.microsoft.com/sharepoint/v3/contenttype/forms"/>
  </ds:schemaRefs>
</ds:datastoreItem>
</file>

<file path=customXml/itemProps2.xml><?xml version="1.0" encoding="utf-8"?>
<ds:datastoreItem xmlns:ds="http://schemas.openxmlformats.org/officeDocument/2006/customXml" ds:itemID="{DEA7541D-AF66-4AA5-A0C3-12259CAE4A1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5D7522A-3A81-40EA-9BDD-BB26F11DC7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a30351-ea1a-454c-9047-b61a60ae2c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6530</TotalTime>
  <Words>660</Words>
  <Application>Microsoft Office PowerPoint</Application>
  <PresentationFormat>Widescreen</PresentationFormat>
  <Paragraphs>38</Paragraphs>
  <Slides>7</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7</vt:i4>
      </vt:variant>
    </vt:vector>
  </HeadingPairs>
  <TitlesOfParts>
    <vt:vector size="11" baseType="lpstr">
      <vt:lpstr>Arial</vt:lpstr>
      <vt:lpstr>Calibri</vt:lpstr>
      <vt:lpstr>Calibri Light</vt:lpstr>
      <vt:lpstr>Tema do Office</vt:lpstr>
      <vt:lpstr>Apresentação do PowerPoint</vt:lpstr>
      <vt:lpstr> Povos do Mediterrâneo</vt:lpstr>
      <vt:lpstr> O mediterrâneo</vt:lpstr>
      <vt:lpstr>A civilização cretense</vt:lpstr>
      <vt:lpstr>Os fenícios</vt:lpstr>
      <vt:lpstr>Cartago</vt:lpstr>
      <vt:lpstr>A civilização etrusca</vt:lpstr>
    </vt:vector>
  </TitlesOfParts>
  <Company>FFLCH/USP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 e História</dc:title>
  <dc:creator>Jaqueline Martinho dos Santos</dc:creator>
  <cp:lastModifiedBy> </cp:lastModifiedBy>
  <cp:revision>341</cp:revision>
  <dcterms:created xsi:type="dcterms:W3CDTF">2019-03-11T19:00:03Z</dcterms:created>
  <dcterms:modified xsi:type="dcterms:W3CDTF">2023-06-22T11:47:55Z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0x0101006E271A2D273D8744BE83E271A22B9761</vt:lpwstr>
  </property>
</Properties>
</file>