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40" r:id="rId5"/>
    <p:sldId id="309" r:id="rId6"/>
    <p:sldId id="310" r:id="rId7"/>
    <p:sldId id="311" r:id="rId8"/>
    <p:sldId id="312" r:id="rId9"/>
    <p:sldId id="314" r:id="rId10"/>
    <p:sldId id="313" r:id="rId11"/>
    <p:sldId id="315" r:id="rId12"/>
    <p:sldId id="316" r:id="rId13"/>
    <p:sldId id="317" r:id="rId14"/>
    <p:sldId id="318" r:id="rId15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453" y="572027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Usos da água no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265336" y="670618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36080" y="1295184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DE491B41-40E0-5264-1374-0532F6DDE7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287" y="1317011"/>
            <a:ext cx="657225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701517"/>
            <a:ext cx="5938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Abastecimento de água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756995" y="696011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36080" y="1532258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6F728507-9D9F-8928-8835-D750B669EC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286" y="1590253"/>
            <a:ext cx="5454508" cy="5177765"/>
          </a:xfrm>
          <a:prstGeom prst="rect">
            <a:avLst/>
          </a:prstGeom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7FD71BF2-BA13-9465-3BDF-D5DFEC0D1C53}"/>
              </a:ext>
            </a:extLst>
          </p:cNvPr>
          <p:cNvSpPr txBox="1"/>
          <p:nvPr/>
        </p:nvSpPr>
        <p:spPr>
          <a:xfrm>
            <a:off x="8420669" y="1955034"/>
            <a:ext cx="31819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Elaborado com base em: AGÊNCIA NACIONAL DE ÁGUAS E SANEAMENTO BÁSICO. </a:t>
            </a:r>
            <a:r>
              <a:rPr lang="pt-BR" sz="1000" b="1" i="0" u="none" strike="noStrike" baseline="0" dirty="0">
                <a:solidFill>
                  <a:srgbClr val="2F2F2E"/>
                </a:solidFill>
                <a:latin typeface="FrutigerLTStd-Bold"/>
              </a:rPr>
              <a:t>Conjuntura dos</a:t>
            </a:r>
          </a:p>
          <a:p>
            <a:pPr algn="l"/>
            <a:r>
              <a:rPr lang="pt-BR" sz="1000" b="1" i="0" u="none" strike="noStrike" baseline="0" dirty="0">
                <a:solidFill>
                  <a:srgbClr val="2F2F2E"/>
                </a:solidFill>
                <a:latin typeface="FrutigerLTStd-Bold"/>
              </a:rPr>
              <a:t>recursos hídricos no Brasil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: relatório pleno 2021. Brasília, DF, 14 dez. 2021. Disponível em: https://relatorioconjuntura-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ana-2021.webflow.io. Acesso em: 4 fev. 2022.</a:t>
            </a:r>
          </a:p>
          <a:p>
            <a:pPr algn="l"/>
            <a:endParaRPr lang="pt-BR" sz="1000" b="0" i="0" u="none" strike="noStrike" baseline="0" dirty="0">
              <a:solidFill>
                <a:srgbClr val="2F2F2E"/>
              </a:solidFill>
              <a:latin typeface="FrutigerLTStd-Light"/>
            </a:endParaRP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BRASIL. Instituto Brasileiro de Defesa do Consumidor. Ministério da Educação. Ministério do Meio Ambiente.</a:t>
            </a:r>
          </a:p>
          <a:p>
            <a:pPr algn="l"/>
            <a:r>
              <a:rPr lang="pt-BR" sz="1000" b="1" i="0" u="none" strike="noStrike" baseline="0" dirty="0">
                <a:solidFill>
                  <a:srgbClr val="2F2F2E"/>
                </a:solidFill>
                <a:latin typeface="FrutigerLTStd-Bold"/>
              </a:rPr>
              <a:t>Manual de educação para o consumo sustentável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. 2. ed. Brasília, DF: </a:t>
            </a:r>
            <a:r>
              <a:rPr lang="pt-BR" sz="10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Consumers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 </a:t>
            </a:r>
            <a:r>
              <a:rPr lang="pt-BR" sz="10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International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, 2005.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Disponível em: https://idec.org.br/</a:t>
            </a:r>
            <a:r>
              <a:rPr lang="pt-BR" sz="1000" b="0" i="0" u="none" strike="noStrike" baseline="0" dirty="0" err="1">
                <a:solidFill>
                  <a:srgbClr val="2F2F2E"/>
                </a:solidFill>
                <a:latin typeface="FrutigerLTStd-Light"/>
              </a:rPr>
              <a:t>publicacao</a:t>
            </a:r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/manual-de-educacao-para-o-consumo-sustentavel-2a-ed-2005.</a:t>
            </a:r>
          </a:p>
          <a:p>
            <a:pPr algn="l"/>
            <a:r>
              <a:rPr lang="pt-BR" sz="1000" b="0" i="0" u="none" strike="noStrike" baseline="0" dirty="0">
                <a:solidFill>
                  <a:srgbClr val="2F2F2E"/>
                </a:solidFill>
                <a:latin typeface="FrutigerLTStd-Light"/>
              </a:rPr>
              <a:t>Acesso em: 4 fev. 2022.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649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9055" y="2949062"/>
            <a:ext cx="2403222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Água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1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2" y="643246"/>
            <a:ext cx="10005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Água doce e água salgada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464365" y="717724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3F2037C6-CF41-1630-54C3-BD985B985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512" y="1428750"/>
            <a:ext cx="98298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6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1" y="621176"/>
            <a:ext cx="431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Ciclo da hidrológico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0226" y="755433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>
            <a:extLst>
              <a:ext uri="{FF2B5EF4-FFF2-40B4-BE49-F238E27FC236}">
                <a16:creationId xmlns:a16="http://schemas.microsoft.com/office/drawing/2014/main" id="{959687E7-D6C5-42F5-10E7-C9BF33556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387" y="1873784"/>
            <a:ext cx="80200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6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2" y="602234"/>
            <a:ext cx="376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Mares e oceanos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55840" y="614218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1A26DB29-FE52-296B-B287-56DE366FB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900" y="1466850"/>
            <a:ext cx="5915025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9752" y="485712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Rios e bacias hidrográficas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98025" y="575259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1004431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6297516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4" name="Picture 13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08403" y="5022649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2385" y="1730025"/>
            <a:ext cx="3673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Rios</a:t>
            </a:r>
            <a:r>
              <a:rPr lang="pt-BR" sz="2000" dirty="0"/>
              <a:t> são cursos-d'água que se formam a partir do derretimento das geleiras ou da água das chuvas que vão penetrando pelo solo até formar estoques de água subterrânea. Nos locais onde essa água emerge para a superfície, geralmente nas partes mais altas do relevo, formam-se as nascentes dos rios.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619068" y="1730025"/>
            <a:ext cx="36733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Todos os rios fazem parte de uma </a:t>
            </a:r>
            <a:r>
              <a:rPr lang="pt-BR" sz="2000" b="1" dirty="0"/>
              <a:t>bacia hidrográfica</a:t>
            </a:r>
            <a:r>
              <a:rPr lang="pt-BR" sz="2000" dirty="0"/>
              <a:t>, área constituída por um rio principal e seus afluentes, as formas de relevo, a vegetação, as rochas e os solos, além dos diferentes tipos de ocupação humana. Geralmente a bacia hidrográfica recebe o nome do rio principal que dela faz parte.</a:t>
            </a:r>
            <a:endParaRPr lang="en-US" sz="2000" dirty="0"/>
          </a:p>
        </p:txBody>
      </p:sp>
      <p:pic>
        <p:nvPicPr>
          <p:cNvPr id="1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05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559989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Rios e bacias hidrográficas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45823" y="606306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89752" y="1312206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m 9">
            <a:extLst>
              <a:ext uri="{FF2B5EF4-FFF2-40B4-BE49-F238E27FC236}">
                <a16:creationId xmlns:a16="http://schemas.microsoft.com/office/drawing/2014/main" id="{3D305ED4-DE92-5905-355D-79D8B24AE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399" y="1403166"/>
            <a:ext cx="6102067" cy="538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550928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Bacias hidrográficas do Brasil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53137" y="579973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436080" y="131357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E32704F2-F4A2-9AFE-996E-5D2112BA6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374" y="1371600"/>
            <a:ext cx="51720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0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752" y="592192"/>
            <a:ext cx="7026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Rios e bacias hidrográficas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830297" y="592192"/>
            <a:ext cx="404521" cy="41347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52222" y="1345430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 Same Side Corner Rectangle 9"/>
          <p:cNvSpPr/>
          <p:nvPr/>
        </p:nvSpPr>
        <p:spPr>
          <a:xfrm rot="10800000">
            <a:off x="1004431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ound Same Side Corner Rectangle 10"/>
          <p:cNvSpPr/>
          <p:nvPr/>
        </p:nvSpPr>
        <p:spPr>
          <a:xfrm rot="10800000">
            <a:off x="6297516" y="1362363"/>
            <a:ext cx="4318754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3" name="Picture 1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08403" y="5022649"/>
            <a:ext cx="404521" cy="4134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6880" y="1743364"/>
            <a:ext cx="39159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Lençóis freáticos</a:t>
            </a:r>
            <a:r>
              <a:rPr lang="pt-BR" sz="2400" dirty="0"/>
              <a:t>: encontram-</a:t>
            </a:r>
            <a:r>
              <a:rPr lang="pt-BR" sz="2400" dirty="0">
                <a:latin typeface="Roboto" panose="02000000000000000000" pitchFamily="2" charset="0"/>
                <a:ea typeface="Roboto" panose="02000000000000000000" pitchFamily="2" charset="0"/>
              </a:rPr>
              <a:t>‑</a:t>
            </a:r>
            <a:r>
              <a:rPr lang="pt-BR" sz="2400" dirty="0"/>
              <a:t>se em pequena profundidade e fornecem </a:t>
            </a:r>
          </a:p>
          <a:p>
            <a:pPr lvl="0"/>
            <a:r>
              <a:rPr lang="pt-BR" sz="2400" dirty="0"/>
              <a:t>água principalmente para poços caseiros. Como estão mais próximos da superfície, </a:t>
            </a:r>
          </a:p>
          <a:p>
            <a:pPr lvl="0"/>
            <a:r>
              <a:rPr lang="pt-BR" sz="2400" dirty="0"/>
              <a:t>estão mais sujeitos à contaminação.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38479" y="1743364"/>
            <a:ext cx="37588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Aquíferos</a:t>
            </a:r>
            <a:r>
              <a:rPr lang="pt-BR" sz="2400" dirty="0"/>
              <a:t>: estão localizados em profundidades maiores, sendo necessário o uso de equipamentos para extração das águas. São utilizados pelas indústrias ou para o abastecimento das cidades.</a:t>
            </a:r>
            <a:endParaRPr lang="en-US" sz="2400" dirty="0"/>
          </a:p>
        </p:txBody>
      </p:sp>
      <p:pic>
        <p:nvPicPr>
          <p:cNvPr id="15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4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322</Words>
  <Application>Microsoft Office PowerPoint</Application>
  <PresentationFormat>Personalizar</PresentationFormat>
  <Paragraphs>25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Aptifer Slab LT W01 Bold</vt:lpstr>
      <vt:lpstr>Arial</vt:lpstr>
      <vt:lpstr>Calibri</vt:lpstr>
      <vt:lpstr>FrutigerLTStd-Bold</vt:lpstr>
      <vt:lpstr>FrutigerLTStd-Light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2023-08-04T17:07:25Z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