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7" r:id="rId5"/>
    <p:sldId id="286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7" r:id="rId14"/>
    <p:sldId id="296" r:id="rId15"/>
    <p:sldId id="300" r:id="rId16"/>
    <p:sldId id="301" r:id="rId17"/>
    <p:sldId id="303" r:id="rId18"/>
    <p:sldId id="304" r:id="rId19"/>
    <p:sldId id="305" r:id="rId20"/>
    <p:sldId id="306" r:id="rId21"/>
    <p:sldId id="308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350" y="2949062"/>
            <a:ext cx="3059856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Relevo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1504" y="2949062"/>
            <a:ext cx="1954381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Solo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0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48268"/>
            <a:ext cx="438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Formação do solo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71826" y="64826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662987"/>
            <a:ext cx="1021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solo é a camada superficial da crosta terrestre, formado por substâncias orgânicas e inorgânicas durante constante processo de desgaste de rochas. Observe o processo de formação de solo a seguir.</a:t>
            </a:r>
            <a:endParaRPr lang="en-US" sz="2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A9743F-1BE2-BC3A-9054-81E669E0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16" y="2414722"/>
            <a:ext cx="6938346" cy="42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598282"/>
            <a:ext cx="509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Importância do solo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14026" y="654117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9753" y="1482245"/>
            <a:ext cx="11316664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solo é fundamental para a vida na Terra pois é dele que grande parte dos seres vivos obtém seus alimentos e de onde os seres humanos extraem as matérias-primas utilizadas no dia-a-dia, como, por exemplo, os materiais para construção das moradias. Analise outras funções do solo a seguir.</a:t>
            </a:r>
          </a:p>
          <a:p>
            <a:endParaRPr lang="en-US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BF385C-7040-CFF9-2276-612502CC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264" y="2401301"/>
            <a:ext cx="6554281" cy="44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8226"/>
            <a:ext cx="636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Relevo, solo e agricultura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469325" y="541393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1672093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965178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6858" y="501110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164" y="1628799"/>
            <a:ext cx="32809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Terrenos muito irregulares e com forte inclinação dificultam a prática de atividades agrícolas. No entanto, há técnicas, como a do terraceamento, que evitam o escoamento rápido da água nas encostas (que pode provocar erosão e perda de solo) e facilitam o acesso à plantação.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12" y="1628799"/>
            <a:ext cx="3425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áreas mais planas são mais favoráveis à agricultura se comparadas a terrenos inclinados. Elas facilitam o uso de máquinas agrícolas, como tratores e colheitadeiras, o que seria difícil, ou impossível, em um terreno com desníveis acentuados.</a:t>
            </a:r>
            <a:endParaRPr lang="en-US" sz="2000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38109"/>
            <a:ext cx="758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 Técnicas agrícolas: monocultura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95906" y="638109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422129"/>
            <a:ext cx="2709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Monocultura é a técnica de cultivar um único produto em grandes extensões de terreno.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7C630EA-90FE-8270-4E5F-34AA6C38B48E}"/>
              </a:ext>
            </a:extLst>
          </p:cNvPr>
          <p:cNvSpPr txBox="1"/>
          <p:nvPr/>
        </p:nvSpPr>
        <p:spPr>
          <a:xfrm>
            <a:off x="4284247" y="1390854"/>
            <a:ext cx="2952978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dos maiores impactos negativos da monocultura é a diminuição de nutrientes que empobrece o solo, causada pela retirada da vegetação nativa da área.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0C1498-95FB-2A2D-720C-F5B1CF8264CC}"/>
              </a:ext>
            </a:extLst>
          </p:cNvPr>
          <p:cNvSpPr txBox="1"/>
          <p:nvPr/>
        </p:nvSpPr>
        <p:spPr>
          <a:xfrm>
            <a:off x="8366079" y="1394764"/>
            <a:ext cx="3214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Muitas vezes, para nutrir o solo prejudicado é necessário o uso de fertilizantes, e para afastar as pragas, o uso de agrotóxicos. As substâncias contidas nesses itens podem contaminar os agricultores, os corpos d’água próximos das áreas de monocultura e os consumidores dos produtos.</a:t>
            </a:r>
            <a:endParaRPr lang="en-US" sz="2200" dirty="0"/>
          </a:p>
        </p:txBody>
      </p:sp>
      <p:sp>
        <p:nvSpPr>
          <p:cNvPr id="8" name="Round Same Side Corner Rectangle 10">
            <a:extLst>
              <a:ext uri="{FF2B5EF4-FFF2-40B4-BE49-F238E27FC236}">
                <a16:creationId xmlns:a16="http://schemas.microsoft.com/office/drawing/2014/main" id="{EF955A4A-4849-69FF-F2A6-0C4995092A06}"/>
              </a:ext>
            </a:extLst>
          </p:cNvPr>
          <p:cNvSpPr/>
          <p:nvPr/>
        </p:nvSpPr>
        <p:spPr>
          <a:xfrm rot="10800000">
            <a:off x="552222" y="1378732"/>
            <a:ext cx="2907944" cy="228840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ound Same Side Corner Rectangle 10">
            <a:extLst>
              <a:ext uri="{FF2B5EF4-FFF2-40B4-BE49-F238E27FC236}">
                <a16:creationId xmlns:a16="http://schemas.microsoft.com/office/drawing/2014/main" id="{BC73C5A5-E927-6491-4D4F-C938CCEB8ACA}"/>
              </a:ext>
            </a:extLst>
          </p:cNvPr>
          <p:cNvSpPr/>
          <p:nvPr/>
        </p:nvSpPr>
        <p:spPr>
          <a:xfrm rot="10800000">
            <a:off x="4185074" y="1345995"/>
            <a:ext cx="3168761" cy="352624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Round Same Side Corner Rectangle 10">
            <a:extLst>
              <a:ext uri="{FF2B5EF4-FFF2-40B4-BE49-F238E27FC236}">
                <a16:creationId xmlns:a16="http://schemas.microsoft.com/office/drawing/2014/main" id="{E633D266-7BD5-164E-A2F2-117FC3F48247}"/>
              </a:ext>
            </a:extLst>
          </p:cNvPr>
          <p:cNvSpPr/>
          <p:nvPr/>
        </p:nvSpPr>
        <p:spPr>
          <a:xfrm rot="10800000">
            <a:off x="8277094" y="1362362"/>
            <a:ext cx="3359508" cy="503843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1" name="Picture 14" descr="icon_FTD.png">
            <a:extLst>
              <a:ext uri="{FF2B5EF4-FFF2-40B4-BE49-F238E27FC236}">
                <a16:creationId xmlns:a16="http://schemas.microsoft.com/office/drawing/2014/main" id="{2207023C-D280-9B1A-ECC6-962B9E8D7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57905" y="3424525"/>
            <a:ext cx="404521" cy="413472"/>
          </a:xfrm>
          <a:prstGeom prst="rect">
            <a:avLst/>
          </a:prstGeom>
        </p:spPr>
      </p:pic>
      <p:pic>
        <p:nvPicPr>
          <p:cNvPr id="12" name="Picture 14" descr="icon_FTD.png">
            <a:extLst>
              <a:ext uri="{FF2B5EF4-FFF2-40B4-BE49-F238E27FC236}">
                <a16:creationId xmlns:a16="http://schemas.microsoft.com/office/drawing/2014/main" id="{A6BF4EC4-08A5-916C-9DDF-C2CE11A7F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00555" y="4593219"/>
            <a:ext cx="404521" cy="413472"/>
          </a:xfrm>
          <a:prstGeom prst="rect">
            <a:avLst/>
          </a:prstGeom>
        </p:spPr>
      </p:pic>
      <p:pic>
        <p:nvPicPr>
          <p:cNvPr id="13" name="Picture 14" descr="icon_FTD.png">
            <a:extLst>
              <a:ext uri="{FF2B5EF4-FFF2-40B4-BE49-F238E27FC236}">
                <a16:creationId xmlns:a16="http://schemas.microsoft.com/office/drawing/2014/main" id="{C848DD2F-74DD-9647-46A3-396D535A1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378421" y="610709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4243"/>
            <a:ext cx="86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Técnicas agrícolas: rotação de culturas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109697" y="7170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1" y="1362357"/>
            <a:ext cx="3167345" cy="39023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45412" y="4967807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122" y="1547533"/>
            <a:ext cx="293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É o revezamento de produtos cultivados em uma mesma área. Com essa forma de produção alternada, os nutrientes do solo podem se recompor antes de uma nova produção.</a:t>
            </a:r>
            <a:endParaRPr lang="en-US" sz="2400" dirty="0"/>
          </a:p>
        </p:txBody>
      </p:sp>
      <p:pic>
        <p:nvPicPr>
          <p:cNvPr id="2" name="Picture 1" descr="Screen Shot 2019-06-19 at 23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75" y="1547533"/>
            <a:ext cx="6487018" cy="5192624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8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4243"/>
            <a:ext cx="895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Técnicas agrícolas: orgânica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07278" y="7170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2448649"/>
            <a:ext cx="1021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 produção orgânica não usa fertilizantes, agrotóxicos ou outros produtos com componentes que possam ser prejudiciais para a natureza e para o consumidor. Os métodos de adubação e controle de pragas são naturais, com o objetivo de reduzir os impactos ambientais causados pela agricultura.</a:t>
            </a:r>
            <a:endParaRPr lang="en-US" sz="32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21176"/>
            <a:ext cx="569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Relevo, solo e moradia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01296" y="642991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662987"/>
            <a:ext cx="10219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ocupação de lugares inadequados para instalação de habitações está sujeita a </a:t>
            </a:r>
            <a:r>
              <a:rPr lang="pt-BR" sz="2400" b="1" dirty="0"/>
              <a:t>enchentes</a:t>
            </a:r>
            <a:r>
              <a:rPr lang="pt-BR" sz="2400" dirty="0"/>
              <a:t> e </a:t>
            </a:r>
            <a:r>
              <a:rPr lang="pt-BR" sz="2400" b="1" dirty="0"/>
              <a:t>deslizamentos</a:t>
            </a:r>
            <a:r>
              <a:rPr lang="pt-BR" sz="2400" dirty="0"/>
              <a:t>. No Brasil, assim como em outros países, parte da população constrói suas moradias nessas </a:t>
            </a:r>
            <a:r>
              <a:rPr lang="pt-BR" sz="2400" b="1" dirty="0"/>
              <a:t>áreas de risco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FD07E4D-BFBA-0E07-4AA5-8D7CB916C3D1}"/>
              </a:ext>
            </a:extLst>
          </p:cNvPr>
          <p:cNvGrpSpPr/>
          <p:nvPr/>
        </p:nvGrpSpPr>
        <p:grpSpPr>
          <a:xfrm>
            <a:off x="794981" y="2863315"/>
            <a:ext cx="10082286" cy="3816549"/>
            <a:chOff x="489752" y="2274454"/>
            <a:chExt cx="8587612" cy="3429000"/>
          </a:xfrm>
        </p:grpSpPr>
        <p:pic>
          <p:nvPicPr>
            <p:cNvPr id="4" name="Picture 6" descr="Screen Shot 2019-06-19 at 23.07.35.png">
              <a:extLst>
                <a:ext uri="{FF2B5EF4-FFF2-40B4-BE49-F238E27FC236}">
                  <a16:creationId xmlns:a16="http://schemas.microsoft.com/office/drawing/2014/main" id="{9E1BA9B6-20F2-B426-0B37-B34F8A76B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68"/>
            <a:stretch/>
          </p:blipFill>
          <p:spPr>
            <a:xfrm>
              <a:off x="489752" y="2274454"/>
              <a:ext cx="4358678" cy="3417455"/>
            </a:xfrm>
            <a:prstGeom prst="rect">
              <a:avLst/>
            </a:prstGeom>
          </p:spPr>
        </p:pic>
        <p:pic>
          <p:nvPicPr>
            <p:cNvPr id="8" name="Picture 9" descr="Screen Shot 2019-06-19 at 23.07.35.png">
              <a:extLst>
                <a:ext uri="{FF2B5EF4-FFF2-40B4-BE49-F238E27FC236}">
                  <a16:creationId xmlns:a16="http://schemas.microsoft.com/office/drawing/2014/main" id="{51BC77A8-04C6-A7A5-8629-6F707BA68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68"/>
            <a:stretch/>
          </p:blipFill>
          <p:spPr>
            <a:xfrm>
              <a:off x="4718686" y="2285999"/>
              <a:ext cx="4358678" cy="3417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9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2431940"/>
            <a:ext cx="1021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/>
              <a:t>Encostas de morros são áreas naturalmente sujeitas a deslizamentos de terra. A ocupação dessas áreas, a retirada da cobertura vegetal original e a ação humana no geral, entre outros fatores, agravam as condições do terreno, contribuindo para a aceleração do fenômeno e causando desastres socioambientais.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9752" y="604243"/>
            <a:ext cx="714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Deslizamento nas encostas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949758" y="592192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8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5421"/>
            <a:ext cx="191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204088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754" y="1431420"/>
            <a:ext cx="1046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formas variadas da superfície do nosso planeta são chamadas de </a:t>
            </a:r>
            <a:r>
              <a:rPr lang="pt-BR" sz="2400" b="1" dirty="0"/>
              <a:t>relevo</a:t>
            </a:r>
            <a:r>
              <a:rPr lang="pt-BR" sz="2400" dirty="0"/>
              <a:t>. As características do relevo são modificadas por agentes internos e externos, que formam e transformam o modelado terrestre.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D3245A-35D4-7CEF-D7B9-77D71AD36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37" y="2553198"/>
            <a:ext cx="8123285" cy="4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9219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92192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393" y="1726906"/>
            <a:ext cx="2357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planícies </a:t>
            </a:r>
            <a:r>
              <a:rPr lang="pt-BR" sz="2400" dirty="0"/>
              <a:t>são terrenos relativamente planos, formados pela </a:t>
            </a:r>
            <a:r>
              <a:rPr lang="pt-BR" sz="2400" b="1" dirty="0"/>
              <a:t>deposição</a:t>
            </a:r>
            <a:r>
              <a:rPr lang="pt-BR" sz="2400" dirty="0"/>
              <a:t>, ou seja, pelo acúmulo de sedimentos que vêm de terrenos mais altos.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5" y="1362361"/>
            <a:ext cx="2699441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193361" y="5787793"/>
            <a:ext cx="404521" cy="413472"/>
          </a:xfrm>
          <a:prstGeom prst="rect">
            <a:avLst/>
          </a:prstGeom>
        </p:spPr>
      </p:pic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43" y="1995622"/>
            <a:ext cx="5726608" cy="379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776393" y="1362359"/>
            <a:ext cx="9824909" cy="157869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9754" y="60822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393" y="1486274"/>
            <a:ext cx="9389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</a:t>
            </a:r>
            <a:r>
              <a:rPr lang="pt-BR" sz="2000" b="1" dirty="0"/>
              <a:t>planaltos </a:t>
            </a:r>
            <a:r>
              <a:rPr lang="pt-BR" sz="2000" dirty="0"/>
              <a:t>são superfícies bastante erodidas, ou seja, desgastadas pelo vento, pelas águas de rios e chuva etc. Com o desgaste, os sedimentos vão sendo depositados nas áreas próximas mais baixas, que podem ser planícies ou depressões. Os planaltos podem ser formados por </a:t>
            </a:r>
            <a:r>
              <a:rPr lang="pt-BR" sz="2000" b="1" dirty="0"/>
              <a:t>chapadas </a:t>
            </a:r>
            <a:r>
              <a:rPr lang="pt-BR" sz="2000" dirty="0"/>
              <a:t>e </a:t>
            </a:r>
            <a:r>
              <a:rPr lang="pt-BR" sz="2000" b="1" dirty="0"/>
              <a:t>serras</a:t>
            </a:r>
            <a:r>
              <a:rPr lang="pt-BR" sz="2000" dirty="0"/>
              <a:t>.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51775" y="2676513"/>
            <a:ext cx="404521" cy="413472"/>
          </a:xfrm>
          <a:prstGeom prst="rect">
            <a:avLst/>
          </a:prstGeom>
        </p:spPr>
      </p:pic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3" y="3238500"/>
            <a:ext cx="9601200" cy="361950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184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41393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6392" y="1362358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51" y="1486274"/>
            <a:ext cx="3073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</a:t>
            </a:r>
            <a:r>
              <a:rPr lang="pt-BR" sz="2000" b="1" dirty="0"/>
              <a:t>depressões </a:t>
            </a:r>
            <a:r>
              <a:rPr lang="pt-BR" sz="2000" dirty="0"/>
              <a:t>são superfícies planas ou levemente onduladas que foram bastante desgastadas. Têm altitudes mais baixas que os terrenos localizados ao seu redor, como os planaltos. As depressões podem ser </a:t>
            </a:r>
            <a:r>
              <a:rPr lang="pt-BR" sz="2000" b="1" dirty="0"/>
              <a:t>relativas </a:t>
            </a:r>
            <a:r>
              <a:rPr lang="pt-BR" sz="2000" dirty="0"/>
              <a:t>(quando estão rebaixadas em relação ao entorno) ou </a:t>
            </a:r>
            <a:r>
              <a:rPr lang="pt-BR" sz="2000" b="1" dirty="0"/>
              <a:t>absolutas </a:t>
            </a:r>
            <a:r>
              <a:rPr lang="pt-BR" sz="2000" dirty="0"/>
              <a:t>(quando estão abaixo do nível do mar).</a:t>
            </a:r>
            <a:endParaRPr lang="en-US" sz="2000" dirty="0"/>
          </a:p>
        </p:txBody>
      </p:sp>
      <p:pic>
        <p:nvPicPr>
          <p:cNvPr id="4" name="Picture 3" descr="Untitled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79" y="1830833"/>
            <a:ext cx="7493690" cy="405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6550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6391" y="1362358"/>
            <a:ext cx="3167345" cy="236682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3463856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51" y="1486274"/>
            <a:ext cx="3073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Montanhas </a:t>
            </a:r>
            <a:r>
              <a:rPr lang="pt-BR" sz="2000" dirty="0"/>
              <a:t>são formas com altitudes elevadas, vertentes bastante inclinadas e que se originaram pelo movimento das placas tectônicas.</a:t>
            </a:r>
            <a:endParaRPr lang="en-US" sz="2000" dirty="0"/>
          </a:p>
        </p:txBody>
      </p:sp>
      <p:pic>
        <p:nvPicPr>
          <p:cNvPr id="5" name="Picture 4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63" y="1508881"/>
            <a:ext cx="5843882" cy="514358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34062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2" y="1362358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9796" y="1662987"/>
            <a:ext cx="2817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agentes internos do relevo são fenômenos naturais que têm origem no interior da Terra. A crosta terrestre está fragmentada em imensos blocos chamados </a:t>
            </a:r>
            <a:r>
              <a:rPr lang="pt-BR" sz="2000" b="1" dirty="0"/>
              <a:t>placas tectônicas</a:t>
            </a:r>
            <a:r>
              <a:rPr lang="pt-BR" sz="2000" dirty="0"/>
              <a:t>, constituídas por partes emersas e submersas que se movimentam sobre o manto em diferentes direções.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527CDE-3ABB-3575-FFBC-40E49D49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97" y="1414035"/>
            <a:ext cx="7241259" cy="50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577668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92192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2222" y="1362363"/>
            <a:ext cx="2467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 dinâmica interna do núcleo e do manto faz com que o magma sofra pressão, movimentando as placas tectônicas e dando origem aos terremotos e ao vulcanismo.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8BE4E232-2863-B206-BEAC-A8E6D8BB13BA}"/>
              </a:ext>
            </a:extLst>
          </p:cNvPr>
          <p:cNvSpPr/>
          <p:nvPr/>
        </p:nvSpPr>
        <p:spPr>
          <a:xfrm rot="10800000">
            <a:off x="552221" y="1362362"/>
            <a:ext cx="2404623" cy="293615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Picture 7" descr="icon_FTD.png">
            <a:extLst>
              <a:ext uri="{FF2B5EF4-FFF2-40B4-BE49-F238E27FC236}">
                <a16:creationId xmlns:a16="http://schemas.microsoft.com/office/drawing/2014/main" id="{4303AB5F-193B-7423-D8C6-3A9088217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183571">
            <a:off x="2685736" y="3991976"/>
            <a:ext cx="404521" cy="4134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1B00A1-F17B-11D1-7BAE-AC6B3B61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50" y="1589518"/>
            <a:ext cx="7171596" cy="49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19 at 09.45.26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0" y="1334690"/>
            <a:ext cx="11281173" cy="537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3" y="485712"/>
            <a:ext cx="631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externos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92192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761</Words>
  <Application>Microsoft Office PowerPoint</Application>
  <PresentationFormat>Personalizar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2023-08-04T17:06:47Z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