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40" r:id="rId5"/>
    <p:sldId id="256" r:id="rId6"/>
    <p:sldId id="257" r:id="rId7"/>
    <p:sldId id="259" r:id="rId8"/>
    <p:sldId id="261" r:id="rId9"/>
    <p:sldId id="264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75" r:id="rId2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42" clrIdx="0"/>
  <p:cmAuthor id="2" name="Lilian Semenichin Nogueira" initials="LSN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6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9467" autoAdjust="0"/>
  </p:normalViewPr>
  <p:slideViewPr>
    <p:cSldViewPr snapToGrid="0" snapToObjects="1">
      <p:cViewPr varScale="1">
        <p:scale>
          <a:sx n="72" d="100"/>
          <a:sy n="72" d="100"/>
        </p:scale>
        <p:origin x="624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656BC-4037-42E2-BEB9-655B950076C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914A8CAB-A6C5-4FB7-AC63-D7620F41C5FA}">
      <dgm:prSet phldrT="[Texto]" custT="1"/>
      <dgm:spPr>
        <a:solidFill>
          <a:srgbClr val="3D94D2">
            <a:alpha val="80000"/>
          </a:srgbClr>
        </a:solidFill>
      </dgm:spPr>
      <dgm:t>
        <a:bodyPr/>
        <a:lstStyle/>
        <a:p>
          <a:r>
            <a:rPr lang="pt-BR" sz="3200" dirty="0">
              <a:solidFill>
                <a:srgbClr val="132339"/>
              </a:solidFill>
              <a:latin typeface="Aptifer Slab LT W01 Bold"/>
              <a:cs typeface="Aptifer Slab LT W01 Bold"/>
            </a:rPr>
            <a:t>Paisagem</a:t>
          </a:r>
        </a:p>
      </dgm:t>
    </dgm:pt>
    <dgm:pt modelId="{D3A34297-5958-48CC-98C7-C2F6577C7C18}" type="parTrans" cxnId="{91E9E6A2-E21D-4858-9CF6-2C8B7131A706}">
      <dgm:prSet/>
      <dgm:spPr/>
      <dgm:t>
        <a:bodyPr/>
        <a:lstStyle/>
        <a:p>
          <a:endParaRPr lang="pt-BR"/>
        </a:p>
      </dgm:t>
    </dgm:pt>
    <dgm:pt modelId="{6D3EC149-EEB6-4DB6-98AE-B7FD4C94DBF5}" type="sibTrans" cxnId="{91E9E6A2-E21D-4858-9CF6-2C8B7131A706}">
      <dgm:prSet/>
      <dgm:spPr/>
      <dgm:t>
        <a:bodyPr/>
        <a:lstStyle/>
        <a:p>
          <a:endParaRPr lang="pt-BR"/>
        </a:p>
      </dgm:t>
    </dgm:pt>
    <dgm:pt modelId="{612DB1BD-2A97-4FB9-BFAE-A953539539C4}">
      <dgm:prSet phldrT="[Texto]" custT="1"/>
      <dgm:spPr>
        <a:solidFill>
          <a:srgbClr val="3D94D2">
            <a:alpha val="70000"/>
          </a:srgbClr>
        </a:solidFill>
      </dgm:spPr>
      <dgm:t>
        <a:bodyPr/>
        <a:lstStyle/>
        <a:p>
          <a:r>
            <a:rPr lang="pt-BR" sz="2000" b="1" dirty="0">
              <a:solidFill>
                <a:srgbClr val="132339"/>
              </a:solidFill>
            </a:rPr>
            <a:t>Paisagens naturais</a:t>
          </a:r>
          <a:endParaRPr lang="pt-BR" sz="2000" dirty="0">
            <a:solidFill>
              <a:srgbClr val="132339"/>
            </a:solidFill>
          </a:endParaRPr>
        </a:p>
      </dgm:t>
    </dgm:pt>
    <dgm:pt modelId="{274EF207-49BB-4600-AC73-86E19A26B2BF}" type="parTrans" cxnId="{86CB376B-8147-48D9-A23E-008622858C3F}">
      <dgm:prSet/>
      <dgm:spPr/>
      <dgm:t>
        <a:bodyPr/>
        <a:lstStyle/>
        <a:p>
          <a:endParaRPr lang="pt-BR" dirty="0"/>
        </a:p>
      </dgm:t>
    </dgm:pt>
    <dgm:pt modelId="{1E6422BA-BCAC-4961-88C7-C1B8C8F85EDF}" type="sibTrans" cxnId="{86CB376B-8147-48D9-A23E-008622858C3F}">
      <dgm:prSet/>
      <dgm:spPr/>
      <dgm:t>
        <a:bodyPr/>
        <a:lstStyle/>
        <a:p>
          <a:endParaRPr lang="pt-BR"/>
        </a:p>
      </dgm:t>
    </dgm:pt>
    <dgm:pt modelId="{60682D6E-D9F7-4862-AC42-4A6722EEC2EA}">
      <dgm:prSet phldrT="[Texto]"/>
      <dgm:spPr>
        <a:solidFill>
          <a:srgbClr val="3D94D2">
            <a:alpha val="50000"/>
          </a:srgb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dirty="0">
              <a:solidFill>
                <a:srgbClr val="132339"/>
              </a:solidFill>
            </a:rPr>
            <a:t>Apresentam elementos naturais formados pela ação da natureza, como rios, vegetação, montanhas, vulcões, oceanos, solos, entre outros.</a:t>
          </a:r>
        </a:p>
      </dgm:t>
    </dgm:pt>
    <dgm:pt modelId="{703381DB-1BA7-487B-857C-C7CB08128573}" type="parTrans" cxnId="{04ED941C-D61D-4153-AF75-A59F547402BA}">
      <dgm:prSet/>
      <dgm:spPr/>
      <dgm:t>
        <a:bodyPr/>
        <a:lstStyle/>
        <a:p>
          <a:endParaRPr lang="pt-BR" dirty="0"/>
        </a:p>
      </dgm:t>
    </dgm:pt>
    <dgm:pt modelId="{111F737D-CCFE-4E6C-A593-40B078114641}" type="sibTrans" cxnId="{04ED941C-D61D-4153-AF75-A59F547402BA}">
      <dgm:prSet/>
      <dgm:spPr/>
      <dgm:t>
        <a:bodyPr/>
        <a:lstStyle/>
        <a:p>
          <a:endParaRPr lang="pt-BR"/>
        </a:p>
      </dgm:t>
    </dgm:pt>
    <dgm:pt modelId="{BC48A191-B7EF-46E5-AE10-AF023FA58A77}">
      <dgm:prSet phldrT="[Texto]"/>
      <dgm:spPr>
        <a:solidFill>
          <a:srgbClr val="3D94D2">
            <a:alpha val="50000"/>
          </a:srgb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dirty="0">
              <a:solidFill>
                <a:srgbClr val="132339"/>
              </a:solidFill>
            </a:rPr>
            <a:t>São as paisagens onde a interferência dos seres humanos é pequena ou inexistente.</a:t>
          </a:r>
        </a:p>
      </dgm:t>
    </dgm:pt>
    <dgm:pt modelId="{2AFC7A41-4177-4EBC-8AA8-83416460769A}" type="parTrans" cxnId="{B2C50A68-F011-4600-AB90-F89DA6AE2FFF}">
      <dgm:prSet/>
      <dgm:spPr/>
      <dgm:t>
        <a:bodyPr/>
        <a:lstStyle/>
        <a:p>
          <a:endParaRPr lang="pt-BR" dirty="0"/>
        </a:p>
      </dgm:t>
    </dgm:pt>
    <dgm:pt modelId="{1B0240DF-4792-4127-8F78-28965745705C}" type="sibTrans" cxnId="{B2C50A68-F011-4600-AB90-F89DA6AE2FFF}">
      <dgm:prSet/>
      <dgm:spPr/>
      <dgm:t>
        <a:bodyPr/>
        <a:lstStyle/>
        <a:p>
          <a:endParaRPr lang="pt-BR"/>
        </a:p>
      </dgm:t>
    </dgm:pt>
    <dgm:pt modelId="{D7131622-9397-42D9-AA1F-E8D14A002D92}">
      <dgm:prSet phldrT="[Texto]" custT="1"/>
      <dgm:spPr>
        <a:solidFill>
          <a:srgbClr val="3D94D2">
            <a:alpha val="70000"/>
          </a:srgbClr>
        </a:solidFill>
      </dgm:spPr>
      <dgm:t>
        <a:bodyPr/>
        <a:lstStyle/>
        <a:p>
          <a:r>
            <a:rPr lang="pt-BR" sz="2000" b="1" dirty="0">
              <a:solidFill>
                <a:srgbClr val="132339"/>
              </a:solidFill>
            </a:rPr>
            <a:t>Paisagens humanizadas ou culturais</a:t>
          </a:r>
          <a:endParaRPr lang="pt-BR" sz="2000" dirty="0">
            <a:solidFill>
              <a:srgbClr val="132339"/>
            </a:solidFill>
          </a:endParaRPr>
        </a:p>
      </dgm:t>
    </dgm:pt>
    <dgm:pt modelId="{CADB7EB8-0CDE-4DB1-B7E5-19D41C5AC874}" type="parTrans" cxnId="{B8762F02-CA43-4BD4-BDE0-F6919D43E9BD}">
      <dgm:prSet/>
      <dgm:spPr/>
      <dgm:t>
        <a:bodyPr/>
        <a:lstStyle/>
        <a:p>
          <a:endParaRPr lang="pt-BR" dirty="0"/>
        </a:p>
      </dgm:t>
    </dgm:pt>
    <dgm:pt modelId="{2F079BB6-7CC9-47BE-8ECC-26C1B3704030}" type="sibTrans" cxnId="{B8762F02-CA43-4BD4-BDE0-F6919D43E9BD}">
      <dgm:prSet/>
      <dgm:spPr/>
      <dgm:t>
        <a:bodyPr/>
        <a:lstStyle/>
        <a:p>
          <a:endParaRPr lang="pt-BR"/>
        </a:p>
      </dgm:t>
    </dgm:pt>
    <dgm:pt modelId="{76B25DD8-6B28-4752-AEBE-F91F71B2F3B5}">
      <dgm:prSet phldrT="[Texto]"/>
      <dgm:spPr>
        <a:solidFill>
          <a:srgbClr val="3D94D2">
            <a:alpha val="50000"/>
          </a:srgb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dirty="0">
              <a:solidFill>
                <a:srgbClr val="132339"/>
              </a:solidFill>
            </a:rPr>
            <a:t>Apresentam elementos produzidos pelos seres humanos, como casas, edifícios, escolas, entre outros.</a:t>
          </a:r>
        </a:p>
      </dgm:t>
    </dgm:pt>
    <dgm:pt modelId="{53E3F0DD-30DE-4297-9A1E-618AAA4F44CC}" type="parTrans" cxnId="{0E4F5128-34AB-4DE0-ACEB-BA9ED089E29E}">
      <dgm:prSet/>
      <dgm:spPr/>
      <dgm:t>
        <a:bodyPr/>
        <a:lstStyle/>
        <a:p>
          <a:endParaRPr lang="pt-BR" dirty="0"/>
        </a:p>
      </dgm:t>
    </dgm:pt>
    <dgm:pt modelId="{93D1F7C7-E393-4F76-98F7-456C699E1472}" type="sibTrans" cxnId="{0E4F5128-34AB-4DE0-ACEB-BA9ED089E29E}">
      <dgm:prSet/>
      <dgm:spPr/>
      <dgm:t>
        <a:bodyPr/>
        <a:lstStyle/>
        <a:p>
          <a:endParaRPr lang="pt-BR"/>
        </a:p>
      </dgm:t>
    </dgm:pt>
    <dgm:pt modelId="{BF08E011-DB17-424C-95CA-750926FC9B1B}">
      <dgm:prSet/>
      <dgm:spPr>
        <a:solidFill>
          <a:srgbClr val="3D94D2">
            <a:alpha val="50000"/>
          </a:srgb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dirty="0">
              <a:solidFill>
                <a:srgbClr val="132339"/>
              </a:solidFill>
            </a:rPr>
            <a:t>São as paisagens modificadas pelos seres humanos.</a:t>
          </a:r>
        </a:p>
      </dgm:t>
    </dgm:pt>
    <dgm:pt modelId="{7641B798-5B2C-4F97-8DC0-05FADD344E8A}" type="parTrans" cxnId="{42386C11-0150-44C7-88F0-E51FE35F1804}">
      <dgm:prSet/>
      <dgm:spPr/>
      <dgm:t>
        <a:bodyPr/>
        <a:lstStyle/>
        <a:p>
          <a:endParaRPr lang="pt-BR" dirty="0"/>
        </a:p>
      </dgm:t>
    </dgm:pt>
    <dgm:pt modelId="{9A5EC6C7-B66A-492A-9919-3B9A9529D05D}" type="sibTrans" cxnId="{42386C11-0150-44C7-88F0-E51FE35F1804}">
      <dgm:prSet/>
      <dgm:spPr/>
      <dgm:t>
        <a:bodyPr/>
        <a:lstStyle/>
        <a:p>
          <a:endParaRPr lang="pt-BR"/>
        </a:p>
      </dgm:t>
    </dgm:pt>
    <dgm:pt modelId="{4E76DDFA-2792-4CA4-AD4E-9BC59ED4D8D4}" type="pres">
      <dgm:prSet presAssocID="{40E656BC-4037-42E2-BEB9-655B950076C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63F1E8-4F1E-402E-8BBF-581FEDC99D2D}" type="pres">
      <dgm:prSet presAssocID="{914A8CAB-A6C5-4FB7-AC63-D7620F41C5FA}" presName="root1" presStyleCnt="0"/>
      <dgm:spPr/>
    </dgm:pt>
    <dgm:pt modelId="{2E9E8C64-F947-4644-8645-46616C737D49}" type="pres">
      <dgm:prSet presAssocID="{914A8CAB-A6C5-4FB7-AC63-D7620F41C5FA}" presName="LevelOneTextNode" presStyleLbl="node0" presStyleIdx="0" presStyleCnt="1" custLinFactNeighborX="-17391">
        <dgm:presLayoutVars>
          <dgm:chPref val="3"/>
        </dgm:presLayoutVars>
      </dgm:prSet>
      <dgm:spPr/>
    </dgm:pt>
    <dgm:pt modelId="{B1E461CC-D438-4C76-A0EF-A4CCBF20B428}" type="pres">
      <dgm:prSet presAssocID="{914A8CAB-A6C5-4FB7-AC63-D7620F41C5FA}" presName="level2hierChild" presStyleCnt="0"/>
      <dgm:spPr/>
    </dgm:pt>
    <dgm:pt modelId="{6217E475-9D8B-4382-832C-90BE032135DF}" type="pres">
      <dgm:prSet presAssocID="{274EF207-49BB-4600-AC73-86E19A26B2BF}" presName="conn2-1" presStyleLbl="parChTrans1D2" presStyleIdx="0" presStyleCnt="2"/>
      <dgm:spPr/>
    </dgm:pt>
    <dgm:pt modelId="{A70C11C3-4D7F-4847-8157-3BF9FB1F1844}" type="pres">
      <dgm:prSet presAssocID="{274EF207-49BB-4600-AC73-86E19A26B2BF}" presName="connTx" presStyleLbl="parChTrans1D2" presStyleIdx="0" presStyleCnt="2"/>
      <dgm:spPr/>
    </dgm:pt>
    <dgm:pt modelId="{91831AC7-DA84-4346-9F2F-6E10126632B6}" type="pres">
      <dgm:prSet presAssocID="{612DB1BD-2A97-4FB9-BFAE-A953539539C4}" presName="root2" presStyleCnt="0"/>
      <dgm:spPr/>
    </dgm:pt>
    <dgm:pt modelId="{6B568DCD-EAB1-4D72-B4DA-C54AAF41BEE7}" type="pres">
      <dgm:prSet presAssocID="{612DB1BD-2A97-4FB9-BFAE-A953539539C4}" presName="LevelTwoTextNode" presStyleLbl="node2" presStyleIdx="0" presStyleCnt="2" custScaleX="124130" custLinFactNeighborX="5698">
        <dgm:presLayoutVars>
          <dgm:chPref val="3"/>
        </dgm:presLayoutVars>
      </dgm:prSet>
      <dgm:spPr/>
    </dgm:pt>
    <dgm:pt modelId="{A6E1E770-A39C-4E95-B87C-21EE7B9BE112}" type="pres">
      <dgm:prSet presAssocID="{612DB1BD-2A97-4FB9-BFAE-A953539539C4}" presName="level3hierChild" presStyleCnt="0"/>
      <dgm:spPr/>
    </dgm:pt>
    <dgm:pt modelId="{113AE84D-99B2-4B8A-BCEC-B2F4C017705B}" type="pres">
      <dgm:prSet presAssocID="{703381DB-1BA7-487B-857C-C7CB08128573}" presName="conn2-1" presStyleLbl="parChTrans1D3" presStyleIdx="0" presStyleCnt="4"/>
      <dgm:spPr/>
    </dgm:pt>
    <dgm:pt modelId="{B94CA5FA-0BA1-4E2B-9072-7A4D6E5F0C42}" type="pres">
      <dgm:prSet presAssocID="{703381DB-1BA7-487B-857C-C7CB08128573}" presName="connTx" presStyleLbl="parChTrans1D3" presStyleIdx="0" presStyleCnt="4"/>
      <dgm:spPr/>
    </dgm:pt>
    <dgm:pt modelId="{DF8C8E48-B195-4386-9AAF-F4B4FD92D9D1}" type="pres">
      <dgm:prSet presAssocID="{60682D6E-D9F7-4862-AC42-4A6722EEC2EA}" presName="root2" presStyleCnt="0"/>
      <dgm:spPr/>
    </dgm:pt>
    <dgm:pt modelId="{0CF2A5CD-AACC-4B43-B944-E7D0E69D766E}" type="pres">
      <dgm:prSet presAssocID="{60682D6E-D9F7-4862-AC42-4A6722EEC2EA}" presName="LevelTwoTextNode" presStyleLbl="node3" presStyleIdx="0" presStyleCnt="4" custScaleX="142697" custLinFactNeighborX="41877" custLinFactNeighborY="-109">
        <dgm:presLayoutVars>
          <dgm:chPref val="3"/>
        </dgm:presLayoutVars>
      </dgm:prSet>
      <dgm:spPr/>
    </dgm:pt>
    <dgm:pt modelId="{206DCA78-C572-454A-915D-884C0B22718D}" type="pres">
      <dgm:prSet presAssocID="{60682D6E-D9F7-4862-AC42-4A6722EEC2EA}" presName="level3hierChild" presStyleCnt="0"/>
      <dgm:spPr/>
    </dgm:pt>
    <dgm:pt modelId="{8FE7245B-DFA7-4C3A-8BBB-796E25773F46}" type="pres">
      <dgm:prSet presAssocID="{2AFC7A41-4177-4EBC-8AA8-83416460769A}" presName="conn2-1" presStyleLbl="parChTrans1D3" presStyleIdx="1" presStyleCnt="4"/>
      <dgm:spPr/>
    </dgm:pt>
    <dgm:pt modelId="{17FC387E-7863-42BB-BC07-D063BBA27597}" type="pres">
      <dgm:prSet presAssocID="{2AFC7A41-4177-4EBC-8AA8-83416460769A}" presName="connTx" presStyleLbl="parChTrans1D3" presStyleIdx="1" presStyleCnt="4"/>
      <dgm:spPr/>
    </dgm:pt>
    <dgm:pt modelId="{967A4DEA-24E9-4B9F-856A-AA25B78780B0}" type="pres">
      <dgm:prSet presAssocID="{BC48A191-B7EF-46E5-AE10-AF023FA58A77}" presName="root2" presStyleCnt="0"/>
      <dgm:spPr/>
    </dgm:pt>
    <dgm:pt modelId="{F03F5095-F55B-4ECA-A73E-DE34A5C8F848}" type="pres">
      <dgm:prSet presAssocID="{BC48A191-B7EF-46E5-AE10-AF023FA58A77}" presName="LevelTwoTextNode" presStyleLbl="node3" presStyleIdx="1" presStyleCnt="4" custScaleX="140577" custLinFactNeighborX="43134">
        <dgm:presLayoutVars>
          <dgm:chPref val="3"/>
        </dgm:presLayoutVars>
      </dgm:prSet>
      <dgm:spPr/>
    </dgm:pt>
    <dgm:pt modelId="{445D7ECC-F596-4EF2-8D74-38E69847EF18}" type="pres">
      <dgm:prSet presAssocID="{BC48A191-B7EF-46E5-AE10-AF023FA58A77}" presName="level3hierChild" presStyleCnt="0"/>
      <dgm:spPr/>
    </dgm:pt>
    <dgm:pt modelId="{57E1B7D4-477B-4379-B045-0A41E2EB7CAA}" type="pres">
      <dgm:prSet presAssocID="{CADB7EB8-0CDE-4DB1-B7E5-19D41C5AC874}" presName="conn2-1" presStyleLbl="parChTrans1D2" presStyleIdx="1" presStyleCnt="2"/>
      <dgm:spPr/>
    </dgm:pt>
    <dgm:pt modelId="{E57E46C3-1330-400D-8CBF-388F6587D477}" type="pres">
      <dgm:prSet presAssocID="{CADB7EB8-0CDE-4DB1-B7E5-19D41C5AC874}" presName="connTx" presStyleLbl="parChTrans1D2" presStyleIdx="1" presStyleCnt="2"/>
      <dgm:spPr/>
    </dgm:pt>
    <dgm:pt modelId="{376FA4A7-C9FB-4D9B-AE24-EF2E8522828B}" type="pres">
      <dgm:prSet presAssocID="{D7131622-9397-42D9-AA1F-E8D14A002D92}" presName="root2" presStyleCnt="0"/>
      <dgm:spPr/>
    </dgm:pt>
    <dgm:pt modelId="{0C971642-2968-49B9-A566-BAE2CA3329EB}" type="pres">
      <dgm:prSet presAssocID="{D7131622-9397-42D9-AA1F-E8D14A002D92}" presName="LevelTwoTextNode" presStyleLbl="node2" presStyleIdx="1" presStyleCnt="2" custScaleX="123070" custLinFactNeighborX="5698">
        <dgm:presLayoutVars>
          <dgm:chPref val="3"/>
        </dgm:presLayoutVars>
      </dgm:prSet>
      <dgm:spPr/>
    </dgm:pt>
    <dgm:pt modelId="{436BDC02-2D07-4BBF-92FB-BA29D64E9FD8}" type="pres">
      <dgm:prSet presAssocID="{D7131622-9397-42D9-AA1F-E8D14A002D92}" presName="level3hierChild" presStyleCnt="0"/>
      <dgm:spPr/>
    </dgm:pt>
    <dgm:pt modelId="{0BA63C08-57FF-45FF-AD17-E2D8EFC9F348}" type="pres">
      <dgm:prSet presAssocID="{53E3F0DD-30DE-4297-9A1E-618AAA4F44CC}" presName="conn2-1" presStyleLbl="parChTrans1D3" presStyleIdx="2" presStyleCnt="4"/>
      <dgm:spPr/>
    </dgm:pt>
    <dgm:pt modelId="{93293FE4-1A5C-4947-BA8D-E20745D291DF}" type="pres">
      <dgm:prSet presAssocID="{53E3F0DD-30DE-4297-9A1E-618AAA4F44CC}" presName="connTx" presStyleLbl="parChTrans1D3" presStyleIdx="2" presStyleCnt="4"/>
      <dgm:spPr/>
    </dgm:pt>
    <dgm:pt modelId="{FAF57846-4F6F-439C-B3DE-99F26B663F7A}" type="pres">
      <dgm:prSet presAssocID="{76B25DD8-6B28-4752-AEBE-F91F71B2F3B5}" presName="root2" presStyleCnt="0"/>
      <dgm:spPr/>
    </dgm:pt>
    <dgm:pt modelId="{DD33453C-D80B-4C00-A9C4-EA65F5E99FE6}" type="pres">
      <dgm:prSet presAssocID="{76B25DD8-6B28-4752-AEBE-F91F71B2F3B5}" presName="LevelTwoTextNode" presStyleLbl="node3" presStyleIdx="2" presStyleCnt="4" custScaleX="141637" custLinFactNeighborX="43134">
        <dgm:presLayoutVars>
          <dgm:chPref val="3"/>
        </dgm:presLayoutVars>
      </dgm:prSet>
      <dgm:spPr/>
    </dgm:pt>
    <dgm:pt modelId="{79A2AC8E-A098-4833-8476-E3992D931E3E}" type="pres">
      <dgm:prSet presAssocID="{76B25DD8-6B28-4752-AEBE-F91F71B2F3B5}" presName="level3hierChild" presStyleCnt="0"/>
      <dgm:spPr/>
    </dgm:pt>
    <dgm:pt modelId="{D7B0D30E-DDCD-46FF-B0DC-51F431DA1520}" type="pres">
      <dgm:prSet presAssocID="{7641B798-5B2C-4F97-8DC0-05FADD344E8A}" presName="conn2-1" presStyleLbl="parChTrans1D3" presStyleIdx="3" presStyleCnt="4"/>
      <dgm:spPr/>
    </dgm:pt>
    <dgm:pt modelId="{B5F122C1-EB4C-4ED0-983D-3FCAB8D51959}" type="pres">
      <dgm:prSet presAssocID="{7641B798-5B2C-4F97-8DC0-05FADD344E8A}" presName="connTx" presStyleLbl="parChTrans1D3" presStyleIdx="3" presStyleCnt="4"/>
      <dgm:spPr/>
    </dgm:pt>
    <dgm:pt modelId="{73BEAA9F-BAAA-4C8B-BE40-174C65506600}" type="pres">
      <dgm:prSet presAssocID="{BF08E011-DB17-424C-95CA-750926FC9B1B}" presName="root2" presStyleCnt="0"/>
      <dgm:spPr/>
    </dgm:pt>
    <dgm:pt modelId="{B06EB70D-C5E0-4671-94F5-EAB54560AC2D}" type="pres">
      <dgm:prSet presAssocID="{BF08E011-DB17-424C-95CA-750926FC9B1B}" presName="LevelTwoTextNode" presStyleLbl="node3" presStyleIdx="3" presStyleCnt="4" custScaleX="139517" custLinFactNeighborX="44649" custLinFactNeighborY="109">
        <dgm:presLayoutVars>
          <dgm:chPref val="3"/>
        </dgm:presLayoutVars>
      </dgm:prSet>
      <dgm:spPr/>
    </dgm:pt>
    <dgm:pt modelId="{2BD50B1C-4CF2-4507-9EEB-164E435D4F6E}" type="pres">
      <dgm:prSet presAssocID="{BF08E011-DB17-424C-95CA-750926FC9B1B}" presName="level3hierChild" presStyleCnt="0"/>
      <dgm:spPr/>
    </dgm:pt>
  </dgm:ptLst>
  <dgm:cxnLst>
    <dgm:cxn modelId="{B8762F02-CA43-4BD4-BDE0-F6919D43E9BD}" srcId="{914A8CAB-A6C5-4FB7-AC63-D7620F41C5FA}" destId="{D7131622-9397-42D9-AA1F-E8D14A002D92}" srcOrd="1" destOrd="0" parTransId="{CADB7EB8-0CDE-4DB1-B7E5-19D41C5AC874}" sibTransId="{2F079BB6-7CC9-47BE-8ECC-26C1B3704030}"/>
    <dgm:cxn modelId="{9E806005-9761-1942-9F38-EAF328C8A2A3}" type="presOf" srcId="{914A8CAB-A6C5-4FB7-AC63-D7620F41C5FA}" destId="{2E9E8C64-F947-4644-8645-46616C737D49}" srcOrd="0" destOrd="0" presId="urn:microsoft.com/office/officeart/2005/8/layout/hierarchy2"/>
    <dgm:cxn modelId="{F9422C0B-3737-2642-97F9-DFFBBDFF7BD8}" type="presOf" srcId="{274EF207-49BB-4600-AC73-86E19A26B2BF}" destId="{A70C11C3-4D7F-4847-8157-3BF9FB1F1844}" srcOrd="1" destOrd="0" presId="urn:microsoft.com/office/officeart/2005/8/layout/hierarchy2"/>
    <dgm:cxn modelId="{42386C11-0150-44C7-88F0-E51FE35F1804}" srcId="{D7131622-9397-42D9-AA1F-E8D14A002D92}" destId="{BF08E011-DB17-424C-95CA-750926FC9B1B}" srcOrd="1" destOrd="0" parTransId="{7641B798-5B2C-4F97-8DC0-05FADD344E8A}" sibTransId="{9A5EC6C7-B66A-492A-9919-3B9A9529D05D}"/>
    <dgm:cxn modelId="{30027A19-BADF-0E43-A7E3-02AEE82EB1A6}" type="presOf" srcId="{CADB7EB8-0CDE-4DB1-B7E5-19D41C5AC874}" destId="{E57E46C3-1330-400D-8CBF-388F6587D477}" srcOrd="1" destOrd="0" presId="urn:microsoft.com/office/officeart/2005/8/layout/hierarchy2"/>
    <dgm:cxn modelId="{04ED941C-D61D-4153-AF75-A59F547402BA}" srcId="{612DB1BD-2A97-4FB9-BFAE-A953539539C4}" destId="{60682D6E-D9F7-4862-AC42-4A6722EEC2EA}" srcOrd="0" destOrd="0" parTransId="{703381DB-1BA7-487B-857C-C7CB08128573}" sibTransId="{111F737D-CCFE-4E6C-A593-40B078114641}"/>
    <dgm:cxn modelId="{0E4F5128-34AB-4DE0-ACEB-BA9ED089E29E}" srcId="{D7131622-9397-42D9-AA1F-E8D14A002D92}" destId="{76B25DD8-6B28-4752-AEBE-F91F71B2F3B5}" srcOrd="0" destOrd="0" parTransId="{53E3F0DD-30DE-4297-9A1E-618AAA4F44CC}" sibTransId="{93D1F7C7-E393-4F76-98F7-456C699E1472}"/>
    <dgm:cxn modelId="{39F4942A-C686-3A47-9662-A780EB256EC3}" type="presOf" srcId="{53E3F0DD-30DE-4297-9A1E-618AAA4F44CC}" destId="{93293FE4-1A5C-4947-BA8D-E20745D291DF}" srcOrd="1" destOrd="0" presId="urn:microsoft.com/office/officeart/2005/8/layout/hierarchy2"/>
    <dgm:cxn modelId="{F8807232-23F6-6241-8D1F-7916ADFB903B}" type="presOf" srcId="{2AFC7A41-4177-4EBC-8AA8-83416460769A}" destId="{8FE7245B-DFA7-4C3A-8BBB-796E25773F46}" srcOrd="0" destOrd="0" presId="urn:microsoft.com/office/officeart/2005/8/layout/hierarchy2"/>
    <dgm:cxn modelId="{283B6264-AE22-884C-8AFB-8BFC8C7F17B4}" type="presOf" srcId="{274EF207-49BB-4600-AC73-86E19A26B2BF}" destId="{6217E475-9D8B-4382-832C-90BE032135DF}" srcOrd="0" destOrd="0" presId="urn:microsoft.com/office/officeart/2005/8/layout/hierarchy2"/>
    <dgm:cxn modelId="{5F8D6C44-C804-3A4A-AB54-E97557B3A5CE}" type="presOf" srcId="{40E656BC-4037-42E2-BEB9-655B950076CA}" destId="{4E76DDFA-2792-4CA4-AD4E-9BC59ED4D8D4}" srcOrd="0" destOrd="0" presId="urn:microsoft.com/office/officeart/2005/8/layout/hierarchy2"/>
    <dgm:cxn modelId="{B2C50A68-F011-4600-AB90-F89DA6AE2FFF}" srcId="{612DB1BD-2A97-4FB9-BFAE-A953539539C4}" destId="{BC48A191-B7EF-46E5-AE10-AF023FA58A77}" srcOrd="1" destOrd="0" parTransId="{2AFC7A41-4177-4EBC-8AA8-83416460769A}" sibTransId="{1B0240DF-4792-4127-8F78-28965745705C}"/>
    <dgm:cxn modelId="{86CB376B-8147-48D9-A23E-008622858C3F}" srcId="{914A8CAB-A6C5-4FB7-AC63-D7620F41C5FA}" destId="{612DB1BD-2A97-4FB9-BFAE-A953539539C4}" srcOrd="0" destOrd="0" parTransId="{274EF207-49BB-4600-AC73-86E19A26B2BF}" sibTransId="{1E6422BA-BCAC-4961-88C7-C1B8C8F85EDF}"/>
    <dgm:cxn modelId="{9F3B2D4C-9EFE-2D4D-BE8F-5B2D77714137}" type="presOf" srcId="{53E3F0DD-30DE-4297-9A1E-618AAA4F44CC}" destId="{0BA63C08-57FF-45FF-AD17-E2D8EFC9F348}" srcOrd="0" destOrd="0" presId="urn:microsoft.com/office/officeart/2005/8/layout/hierarchy2"/>
    <dgm:cxn modelId="{3961CD51-4E90-B947-8862-919D0CEE5561}" type="presOf" srcId="{7641B798-5B2C-4F97-8DC0-05FADD344E8A}" destId="{B5F122C1-EB4C-4ED0-983D-3FCAB8D51959}" srcOrd="1" destOrd="0" presId="urn:microsoft.com/office/officeart/2005/8/layout/hierarchy2"/>
    <dgm:cxn modelId="{D865FD52-4442-B640-B3D3-17868FB366A6}" type="presOf" srcId="{BF08E011-DB17-424C-95CA-750926FC9B1B}" destId="{B06EB70D-C5E0-4671-94F5-EAB54560AC2D}" srcOrd="0" destOrd="0" presId="urn:microsoft.com/office/officeart/2005/8/layout/hierarchy2"/>
    <dgm:cxn modelId="{F219C955-7607-CD4E-B9FD-23EEBC83E095}" type="presOf" srcId="{703381DB-1BA7-487B-857C-C7CB08128573}" destId="{B94CA5FA-0BA1-4E2B-9072-7A4D6E5F0C42}" srcOrd="1" destOrd="0" presId="urn:microsoft.com/office/officeart/2005/8/layout/hierarchy2"/>
    <dgm:cxn modelId="{C2E98681-FDCF-9C45-B177-B44F801EECF2}" type="presOf" srcId="{60682D6E-D9F7-4862-AC42-4A6722EEC2EA}" destId="{0CF2A5CD-AACC-4B43-B944-E7D0E69D766E}" srcOrd="0" destOrd="0" presId="urn:microsoft.com/office/officeart/2005/8/layout/hierarchy2"/>
    <dgm:cxn modelId="{B372EE86-32E8-AC4C-A371-C4BA26CB5FF9}" type="presOf" srcId="{612DB1BD-2A97-4FB9-BFAE-A953539539C4}" destId="{6B568DCD-EAB1-4D72-B4DA-C54AAF41BEE7}" srcOrd="0" destOrd="0" presId="urn:microsoft.com/office/officeart/2005/8/layout/hierarchy2"/>
    <dgm:cxn modelId="{E560709E-3DB2-3843-8A75-D3D97CA8C846}" type="presOf" srcId="{CADB7EB8-0CDE-4DB1-B7E5-19D41C5AC874}" destId="{57E1B7D4-477B-4379-B045-0A41E2EB7CAA}" srcOrd="0" destOrd="0" presId="urn:microsoft.com/office/officeart/2005/8/layout/hierarchy2"/>
    <dgm:cxn modelId="{91E9E6A2-E21D-4858-9CF6-2C8B7131A706}" srcId="{40E656BC-4037-42E2-BEB9-655B950076CA}" destId="{914A8CAB-A6C5-4FB7-AC63-D7620F41C5FA}" srcOrd="0" destOrd="0" parTransId="{D3A34297-5958-48CC-98C7-C2F6577C7C18}" sibTransId="{6D3EC149-EEB6-4DB6-98AE-B7FD4C94DBF5}"/>
    <dgm:cxn modelId="{030CEAB5-8E54-3748-B73F-A00B7D59C2BC}" type="presOf" srcId="{7641B798-5B2C-4F97-8DC0-05FADD344E8A}" destId="{D7B0D30E-DDCD-46FF-B0DC-51F431DA1520}" srcOrd="0" destOrd="0" presId="urn:microsoft.com/office/officeart/2005/8/layout/hierarchy2"/>
    <dgm:cxn modelId="{427D6DB8-23C7-9D45-8E50-04587E76BF96}" type="presOf" srcId="{703381DB-1BA7-487B-857C-C7CB08128573}" destId="{113AE84D-99B2-4B8A-BCEC-B2F4C017705B}" srcOrd="0" destOrd="0" presId="urn:microsoft.com/office/officeart/2005/8/layout/hierarchy2"/>
    <dgm:cxn modelId="{0D6586C2-DE7A-F443-B17A-CE41256895B9}" type="presOf" srcId="{D7131622-9397-42D9-AA1F-E8D14A002D92}" destId="{0C971642-2968-49B9-A566-BAE2CA3329EB}" srcOrd="0" destOrd="0" presId="urn:microsoft.com/office/officeart/2005/8/layout/hierarchy2"/>
    <dgm:cxn modelId="{B69157CA-0B92-354F-8105-48FA1AB829B2}" type="presOf" srcId="{BC48A191-B7EF-46E5-AE10-AF023FA58A77}" destId="{F03F5095-F55B-4ECA-A73E-DE34A5C8F848}" srcOrd="0" destOrd="0" presId="urn:microsoft.com/office/officeart/2005/8/layout/hierarchy2"/>
    <dgm:cxn modelId="{86F2A8E7-F610-FB4A-A8FC-D0334E623A6B}" type="presOf" srcId="{76B25DD8-6B28-4752-AEBE-F91F71B2F3B5}" destId="{DD33453C-D80B-4C00-A9C4-EA65F5E99FE6}" srcOrd="0" destOrd="0" presId="urn:microsoft.com/office/officeart/2005/8/layout/hierarchy2"/>
    <dgm:cxn modelId="{89B385F8-BFB1-044F-A772-CF71701DDE45}" type="presOf" srcId="{2AFC7A41-4177-4EBC-8AA8-83416460769A}" destId="{17FC387E-7863-42BB-BC07-D063BBA27597}" srcOrd="1" destOrd="0" presId="urn:microsoft.com/office/officeart/2005/8/layout/hierarchy2"/>
    <dgm:cxn modelId="{2D3DC4DA-8BF2-8041-9786-0F499F8A44C1}" type="presParOf" srcId="{4E76DDFA-2792-4CA4-AD4E-9BC59ED4D8D4}" destId="{1763F1E8-4F1E-402E-8BBF-581FEDC99D2D}" srcOrd="0" destOrd="0" presId="urn:microsoft.com/office/officeart/2005/8/layout/hierarchy2"/>
    <dgm:cxn modelId="{0E44E722-4264-9F41-9C1C-4DD25EDDBDCC}" type="presParOf" srcId="{1763F1E8-4F1E-402E-8BBF-581FEDC99D2D}" destId="{2E9E8C64-F947-4644-8645-46616C737D49}" srcOrd="0" destOrd="0" presId="urn:microsoft.com/office/officeart/2005/8/layout/hierarchy2"/>
    <dgm:cxn modelId="{69899A1F-42CA-B04A-A811-0E3D0E81E0C0}" type="presParOf" srcId="{1763F1E8-4F1E-402E-8BBF-581FEDC99D2D}" destId="{B1E461CC-D438-4C76-A0EF-A4CCBF20B428}" srcOrd="1" destOrd="0" presId="urn:microsoft.com/office/officeart/2005/8/layout/hierarchy2"/>
    <dgm:cxn modelId="{60AFED3F-0EB4-0444-A5F0-03EE0DF337BF}" type="presParOf" srcId="{B1E461CC-D438-4C76-A0EF-A4CCBF20B428}" destId="{6217E475-9D8B-4382-832C-90BE032135DF}" srcOrd="0" destOrd="0" presId="urn:microsoft.com/office/officeart/2005/8/layout/hierarchy2"/>
    <dgm:cxn modelId="{C712A3CB-2EF0-C249-947F-456C5170603C}" type="presParOf" srcId="{6217E475-9D8B-4382-832C-90BE032135DF}" destId="{A70C11C3-4D7F-4847-8157-3BF9FB1F1844}" srcOrd="0" destOrd="0" presId="urn:microsoft.com/office/officeart/2005/8/layout/hierarchy2"/>
    <dgm:cxn modelId="{62BB88EF-D9CB-2045-9F6C-C9215DBA8A17}" type="presParOf" srcId="{B1E461CC-D438-4C76-A0EF-A4CCBF20B428}" destId="{91831AC7-DA84-4346-9F2F-6E10126632B6}" srcOrd="1" destOrd="0" presId="urn:microsoft.com/office/officeart/2005/8/layout/hierarchy2"/>
    <dgm:cxn modelId="{EF1D328C-01D3-8846-9740-98E2B2C73801}" type="presParOf" srcId="{91831AC7-DA84-4346-9F2F-6E10126632B6}" destId="{6B568DCD-EAB1-4D72-B4DA-C54AAF41BEE7}" srcOrd="0" destOrd="0" presId="urn:microsoft.com/office/officeart/2005/8/layout/hierarchy2"/>
    <dgm:cxn modelId="{57CB05B6-959E-6345-8184-0C92FBA1B08A}" type="presParOf" srcId="{91831AC7-DA84-4346-9F2F-6E10126632B6}" destId="{A6E1E770-A39C-4E95-B87C-21EE7B9BE112}" srcOrd="1" destOrd="0" presId="urn:microsoft.com/office/officeart/2005/8/layout/hierarchy2"/>
    <dgm:cxn modelId="{CD91722F-8C70-D646-8E85-42C0EAD78260}" type="presParOf" srcId="{A6E1E770-A39C-4E95-B87C-21EE7B9BE112}" destId="{113AE84D-99B2-4B8A-BCEC-B2F4C017705B}" srcOrd="0" destOrd="0" presId="urn:microsoft.com/office/officeart/2005/8/layout/hierarchy2"/>
    <dgm:cxn modelId="{46FC1B34-5F3C-3847-93FF-7C7C5D10F4E0}" type="presParOf" srcId="{113AE84D-99B2-4B8A-BCEC-B2F4C017705B}" destId="{B94CA5FA-0BA1-4E2B-9072-7A4D6E5F0C42}" srcOrd="0" destOrd="0" presId="urn:microsoft.com/office/officeart/2005/8/layout/hierarchy2"/>
    <dgm:cxn modelId="{2B0525AF-5084-1645-A251-26320D4BDB92}" type="presParOf" srcId="{A6E1E770-A39C-4E95-B87C-21EE7B9BE112}" destId="{DF8C8E48-B195-4386-9AAF-F4B4FD92D9D1}" srcOrd="1" destOrd="0" presId="urn:microsoft.com/office/officeart/2005/8/layout/hierarchy2"/>
    <dgm:cxn modelId="{60509EC1-F531-C341-B060-10AF311397B5}" type="presParOf" srcId="{DF8C8E48-B195-4386-9AAF-F4B4FD92D9D1}" destId="{0CF2A5CD-AACC-4B43-B944-E7D0E69D766E}" srcOrd="0" destOrd="0" presId="urn:microsoft.com/office/officeart/2005/8/layout/hierarchy2"/>
    <dgm:cxn modelId="{5F59540C-D87F-9244-A871-7E6EACDD9857}" type="presParOf" srcId="{DF8C8E48-B195-4386-9AAF-F4B4FD92D9D1}" destId="{206DCA78-C572-454A-915D-884C0B22718D}" srcOrd="1" destOrd="0" presId="urn:microsoft.com/office/officeart/2005/8/layout/hierarchy2"/>
    <dgm:cxn modelId="{CD6E8384-B96B-3E4A-A8CB-78DBD480305B}" type="presParOf" srcId="{A6E1E770-A39C-4E95-B87C-21EE7B9BE112}" destId="{8FE7245B-DFA7-4C3A-8BBB-796E25773F46}" srcOrd="2" destOrd="0" presId="urn:microsoft.com/office/officeart/2005/8/layout/hierarchy2"/>
    <dgm:cxn modelId="{1D14028B-109C-6D4E-861E-28505ED9F0E0}" type="presParOf" srcId="{8FE7245B-DFA7-4C3A-8BBB-796E25773F46}" destId="{17FC387E-7863-42BB-BC07-D063BBA27597}" srcOrd="0" destOrd="0" presId="urn:microsoft.com/office/officeart/2005/8/layout/hierarchy2"/>
    <dgm:cxn modelId="{746303C9-DC41-1640-93A6-8E4FA58554D2}" type="presParOf" srcId="{A6E1E770-A39C-4E95-B87C-21EE7B9BE112}" destId="{967A4DEA-24E9-4B9F-856A-AA25B78780B0}" srcOrd="3" destOrd="0" presId="urn:microsoft.com/office/officeart/2005/8/layout/hierarchy2"/>
    <dgm:cxn modelId="{CE25EE88-B2A4-8240-B45D-7E778E6F88AF}" type="presParOf" srcId="{967A4DEA-24E9-4B9F-856A-AA25B78780B0}" destId="{F03F5095-F55B-4ECA-A73E-DE34A5C8F848}" srcOrd="0" destOrd="0" presId="urn:microsoft.com/office/officeart/2005/8/layout/hierarchy2"/>
    <dgm:cxn modelId="{2C21BC47-7D39-6D48-AFFE-12EB543C3F8F}" type="presParOf" srcId="{967A4DEA-24E9-4B9F-856A-AA25B78780B0}" destId="{445D7ECC-F596-4EF2-8D74-38E69847EF18}" srcOrd="1" destOrd="0" presId="urn:microsoft.com/office/officeart/2005/8/layout/hierarchy2"/>
    <dgm:cxn modelId="{0878D51A-D2E5-2645-9FD8-4F7B576D5D6F}" type="presParOf" srcId="{B1E461CC-D438-4C76-A0EF-A4CCBF20B428}" destId="{57E1B7D4-477B-4379-B045-0A41E2EB7CAA}" srcOrd="2" destOrd="0" presId="urn:microsoft.com/office/officeart/2005/8/layout/hierarchy2"/>
    <dgm:cxn modelId="{70F374EF-9914-9A42-A5AA-52954EFE8865}" type="presParOf" srcId="{57E1B7D4-477B-4379-B045-0A41E2EB7CAA}" destId="{E57E46C3-1330-400D-8CBF-388F6587D477}" srcOrd="0" destOrd="0" presId="urn:microsoft.com/office/officeart/2005/8/layout/hierarchy2"/>
    <dgm:cxn modelId="{D41A1886-5243-5F43-94F3-9050A04D6BFE}" type="presParOf" srcId="{B1E461CC-D438-4C76-A0EF-A4CCBF20B428}" destId="{376FA4A7-C9FB-4D9B-AE24-EF2E8522828B}" srcOrd="3" destOrd="0" presId="urn:microsoft.com/office/officeart/2005/8/layout/hierarchy2"/>
    <dgm:cxn modelId="{18C20EEF-BAA1-F747-92FC-3A7B2A784A51}" type="presParOf" srcId="{376FA4A7-C9FB-4D9B-AE24-EF2E8522828B}" destId="{0C971642-2968-49B9-A566-BAE2CA3329EB}" srcOrd="0" destOrd="0" presId="urn:microsoft.com/office/officeart/2005/8/layout/hierarchy2"/>
    <dgm:cxn modelId="{71E0C7C5-DF9F-6F41-B609-F5777EFF9070}" type="presParOf" srcId="{376FA4A7-C9FB-4D9B-AE24-EF2E8522828B}" destId="{436BDC02-2D07-4BBF-92FB-BA29D64E9FD8}" srcOrd="1" destOrd="0" presId="urn:microsoft.com/office/officeart/2005/8/layout/hierarchy2"/>
    <dgm:cxn modelId="{472ED3AC-6AFC-BB40-B2A1-EED926E73236}" type="presParOf" srcId="{436BDC02-2D07-4BBF-92FB-BA29D64E9FD8}" destId="{0BA63C08-57FF-45FF-AD17-E2D8EFC9F348}" srcOrd="0" destOrd="0" presId="urn:microsoft.com/office/officeart/2005/8/layout/hierarchy2"/>
    <dgm:cxn modelId="{396F0DBA-66E7-C740-A6A5-A107932C766C}" type="presParOf" srcId="{0BA63C08-57FF-45FF-AD17-E2D8EFC9F348}" destId="{93293FE4-1A5C-4947-BA8D-E20745D291DF}" srcOrd="0" destOrd="0" presId="urn:microsoft.com/office/officeart/2005/8/layout/hierarchy2"/>
    <dgm:cxn modelId="{57340D6B-9C04-3F45-8B59-E143CB4E76B7}" type="presParOf" srcId="{436BDC02-2D07-4BBF-92FB-BA29D64E9FD8}" destId="{FAF57846-4F6F-439C-B3DE-99F26B663F7A}" srcOrd="1" destOrd="0" presId="urn:microsoft.com/office/officeart/2005/8/layout/hierarchy2"/>
    <dgm:cxn modelId="{F35A4D62-0726-0940-8548-6BA369ACF84E}" type="presParOf" srcId="{FAF57846-4F6F-439C-B3DE-99F26B663F7A}" destId="{DD33453C-D80B-4C00-A9C4-EA65F5E99FE6}" srcOrd="0" destOrd="0" presId="urn:microsoft.com/office/officeart/2005/8/layout/hierarchy2"/>
    <dgm:cxn modelId="{BAF361BD-BBF7-F74C-82F2-95744689E66A}" type="presParOf" srcId="{FAF57846-4F6F-439C-B3DE-99F26B663F7A}" destId="{79A2AC8E-A098-4833-8476-E3992D931E3E}" srcOrd="1" destOrd="0" presId="urn:microsoft.com/office/officeart/2005/8/layout/hierarchy2"/>
    <dgm:cxn modelId="{B96AC5D3-B434-1042-9E4C-A0E7C1AA071D}" type="presParOf" srcId="{436BDC02-2D07-4BBF-92FB-BA29D64E9FD8}" destId="{D7B0D30E-DDCD-46FF-B0DC-51F431DA1520}" srcOrd="2" destOrd="0" presId="urn:microsoft.com/office/officeart/2005/8/layout/hierarchy2"/>
    <dgm:cxn modelId="{CB12CDAF-06CB-1B48-9152-C79DF18A451A}" type="presParOf" srcId="{D7B0D30E-DDCD-46FF-B0DC-51F431DA1520}" destId="{B5F122C1-EB4C-4ED0-983D-3FCAB8D51959}" srcOrd="0" destOrd="0" presId="urn:microsoft.com/office/officeart/2005/8/layout/hierarchy2"/>
    <dgm:cxn modelId="{FA86D27C-AF42-E847-A4F9-AEEE24E1E3E4}" type="presParOf" srcId="{436BDC02-2D07-4BBF-92FB-BA29D64E9FD8}" destId="{73BEAA9F-BAAA-4C8B-BE40-174C65506600}" srcOrd="3" destOrd="0" presId="urn:microsoft.com/office/officeart/2005/8/layout/hierarchy2"/>
    <dgm:cxn modelId="{57E3F368-B80D-0140-834E-E6DB6DC09020}" type="presParOf" srcId="{73BEAA9F-BAAA-4C8B-BE40-174C65506600}" destId="{B06EB70D-C5E0-4671-94F5-EAB54560AC2D}" srcOrd="0" destOrd="0" presId="urn:microsoft.com/office/officeart/2005/8/layout/hierarchy2"/>
    <dgm:cxn modelId="{B1E5F406-4BD1-D742-92E4-4157CA6BB7BE}" type="presParOf" srcId="{73BEAA9F-BAAA-4C8B-BE40-174C65506600}" destId="{2BD50B1C-4CF2-4507-9EEB-164E435D4F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E8C64-F947-4644-8645-46616C737D49}">
      <dsp:nvSpPr>
        <dsp:cNvPr id="0" name=""/>
        <dsp:cNvSpPr/>
      </dsp:nvSpPr>
      <dsp:spPr>
        <a:xfrm>
          <a:off x="1295187" y="1745089"/>
          <a:ext cx="2022017" cy="1011008"/>
        </a:xfrm>
        <a:prstGeom prst="roundRect">
          <a:avLst>
            <a:gd name="adj" fmla="val 10000"/>
          </a:avLst>
        </a:prstGeom>
        <a:solidFill>
          <a:srgbClr val="3D94D2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rgbClr val="132339"/>
              </a:solidFill>
              <a:latin typeface="Aptifer Slab LT W01 Bold"/>
              <a:cs typeface="Aptifer Slab LT W01 Bold"/>
            </a:rPr>
            <a:t>Paisagem</a:t>
          </a:r>
        </a:p>
      </dsp:txBody>
      <dsp:txXfrm>
        <a:off x="1324798" y="1774700"/>
        <a:ext cx="1962795" cy="951786"/>
      </dsp:txXfrm>
    </dsp:sp>
    <dsp:sp modelId="{6217E475-9D8B-4382-832C-90BE032135DF}">
      <dsp:nvSpPr>
        <dsp:cNvPr id="0" name=""/>
        <dsp:cNvSpPr/>
      </dsp:nvSpPr>
      <dsp:spPr>
        <a:xfrm rot="19059217">
          <a:off x="3092035" y="1649048"/>
          <a:ext cx="172601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26011" y="2021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3911890" y="1626113"/>
        <a:ext cx="86300" cy="86300"/>
      </dsp:txXfrm>
    </dsp:sp>
    <dsp:sp modelId="{6B568DCD-EAB1-4D72-B4DA-C54AAF41BEE7}">
      <dsp:nvSpPr>
        <dsp:cNvPr id="0" name=""/>
        <dsp:cNvSpPr/>
      </dsp:nvSpPr>
      <dsp:spPr>
        <a:xfrm>
          <a:off x="4592875" y="582428"/>
          <a:ext cx="2509930" cy="1011008"/>
        </a:xfrm>
        <a:prstGeom prst="roundRect">
          <a:avLst>
            <a:gd name="adj" fmla="val 10000"/>
          </a:avLst>
        </a:prstGeom>
        <a:solidFill>
          <a:srgbClr val="3D94D2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132339"/>
              </a:solidFill>
            </a:rPr>
            <a:t>Paisagens naturais</a:t>
          </a:r>
          <a:endParaRPr lang="pt-BR" sz="2000" kern="1200" dirty="0">
            <a:solidFill>
              <a:srgbClr val="132339"/>
            </a:solidFill>
          </a:endParaRPr>
        </a:p>
      </dsp:txBody>
      <dsp:txXfrm>
        <a:off x="4622486" y="612039"/>
        <a:ext cx="2450708" cy="951786"/>
      </dsp:txXfrm>
    </dsp:sp>
    <dsp:sp modelId="{113AE84D-99B2-4B8A-BCEC-B2F4C017705B}">
      <dsp:nvSpPr>
        <dsp:cNvPr id="0" name=""/>
        <dsp:cNvSpPr/>
      </dsp:nvSpPr>
      <dsp:spPr>
        <a:xfrm rot="20357262">
          <a:off x="7049588" y="776504"/>
          <a:ext cx="164678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46787" y="2021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7831813" y="755549"/>
        <a:ext cx="82339" cy="82339"/>
      </dsp:txXfrm>
    </dsp:sp>
    <dsp:sp modelId="{0CF2A5CD-AACC-4B43-B944-E7D0E69D766E}">
      <dsp:nvSpPr>
        <dsp:cNvPr id="0" name=""/>
        <dsp:cNvSpPr/>
      </dsp:nvSpPr>
      <dsp:spPr>
        <a:xfrm>
          <a:off x="8643159" y="0"/>
          <a:ext cx="2885358" cy="1011008"/>
        </a:xfrm>
        <a:prstGeom prst="roundRect">
          <a:avLst>
            <a:gd name="adj" fmla="val 10000"/>
          </a:avLst>
        </a:prstGeom>
        <a:solidFill>
          <a:srgbClr val="3D94D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300" kern="1200" dirty="0">
              <a:solidFill>
                <a:srgbClr val="132339"/>
              </a:solidFill>
            </a:rPr>
            <a:t>Apresentam elementos naturais formados pela ação da natureza, como rios, vegetação, montanhas, vulcões, oceanos, solos, entre outros.</a:t>
          </a:r>
        </a:p>
      </dsp:txBody>
      <dsp:txXfrm>
        <a:off x="8672770" y="29611"/>
        <a:ext cx="2826136" cy="951786"/>
      </dsp:txXfrm>
    </dsp:sp>
    <dsp:sp modelId="{8FE7245B-DFA7-4C3A-8BBB-796E25773F46}">
      <dsp:nvSpPr>
        <dsp:cNvPr id="0" name=""/>
        <dsp:cNvSpPr/>
      </dsp:nvSpPr>
      <dsp:spPr>
        <a:xfrm rot="1222120">
          <a:off x="7050589" y="1358383"/>
          <a:ext cx="167020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70203" y="2021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7843936" y="1336843"/>
        <a:ext cx="83510" cy="83510"/>
      </dsp:txXfrm>
    </dsp:sp>
    <dsp:sp modelId="{F03F5095-F55B-4ECA-A73E-DE34A5C8F848}">
      <dsp:nvSpPr>
        <dsp:cNvPr id="0" name=""/>
        <dsp:cNvSpPr/>
      </dsp:nvSpPr>
      <dsp:spPr>
        <a:xfrm>
          <a:off x="8668575" y="1163759"/>
          <a:ext cx="2842491" cy="1011008"/>
        </a:xfrm>
        <a:prstGeom prst="roundRect">
          <a:avLst>
            <a:gd name="adj" fmla="val 10000"/>
          </a:avLst>
        </a:prstGeom>
        <a:solidFill>
          <a:srgbClr val="3D94D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300" kern="1200" dirty="0">
              <a:solidFill>
                <a:srgbClr val="132339"/>
              </a:solidFill>
            </a:rPr>
            <a:t>São as paisagens onde a interferência dos seres humanos é pequena ou inexistente.</a:t>
          </a:r>
        </a:p>
      </dsp:txBody>
      <dsp:txXfrm>
        <a:off x="8698186" y="1193370"/>
        <a:ext cx="2783269" cy="951786"/>
      </dsp:txXfrm>
    </dsp:sp>
    <dsp:sp modelId="{57E1B7D4-477B-4379-B045-0A41E2EB7CAA}">
      <dsp:nvSpPr>
        <dsp:cNvPr id="0" name=""/>
        <dsp:cNvSpPr/>
      </dsp:nvSpPr>
      <dsp:spPr>
        <a:xfrm rot="2540783">
          <a:off x="3092035" y="2811708"/>
          <a:ext cx="172601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26011" y="2021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3911890" y="2788773"/>
        <a:ext cx="86300" cy="86300"/>
      </dsp:txXfrm>
    </dsp:sp>
    <dsp:sp modelId="{0C971642-2968-49B9-A566-BAE2CA3329EB}">
      <dsp:nvSpPr>
        <dsp:cNvPr id="0" name=""/>
        <dsp:cNvSpPr/>
      </dsp:nvSpPr>
      <dsp:spPr>
        <a:xfrm>
          <a:off x="4592875" y="2907749"/>
          <a:ext cx="2488497" cy="1011008"/>
        </a:xfrm>
        <a:prstGeom prst="roundRect">
          <a:avLst>
            <a:gd name="adj" fmla="val 10000"/>
          </a:avLst>
        </a:prstGeom>
        <a:solidFill>
          <a:srgbClr val="3D94D2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132339"/>
              </a:solidFill>
            </a:rPr>
            <a:t>Paisagens humanizadas ou culturais</a:t>
          </a:r>
          <a:endParaRPr lang="pt-BR" sz="2000" kern="1200" dirty="0">
            <a:solidFill>
              <a:srgbClr val="132339"/>
            </a:solidFill>
          </a:endParaRPr>
        </a:p>
      </dsp:txBody>
      <dsp:txXfrm>
        <a:off x="4622486" y="2937360"/>
        <a:ext cx="2429275" cy="951786"/>
      </dsp:txXfrm>
    </dsp:sp>
    <dsp:sp modelId="{0BA63C08-57FF-45FF-AD17-E2D8EFC9F348}">
      <dsp:nvSpPr>
        <dsp:cNvPr id="0" name=""/>
        <dsp:cNvSpPr/>
      </dsp:nvSpPr>
      <dsp:spPr>
        <a:xfrm rot="20377880">
          <a:off x="7029156" y="3102373"/>
          <a:ext cx="167020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70203" y="2021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7822502" y="3080833"/>
        <a:ext cx="83510" cy="83510"/>
      </dsp:txXfrm>
    </dsp:sp>
    <dsp:sp modelId="{DD33453C-D80B-4C00-A9C4-EA65F5E99FE6}">
      <dsp:nvSpPr>
        <dsp:cNvPr id="0" name=""/>
        <dsp:cNvSpPr/>
      </dsp:nvSpPr>
      <dsp:spPr>
        <a:xfrm>
          <a:off x="8647142" y="2326419"/>
          <a:ext cx="2863925" cy="1011008"/>
        </a:xfrm>
        <a:prstGeom prst="roundRect">
          <a:avLst>
            <a:gd name="adj" fmla="val 10000"/>
          </a:avLst>
        </a:prstGeom>
        <a:solidFill>
          <a:srgbClr val="3D94D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300" kern="1200" dirty="0">
              <a:solidFill>
                <a:srgbClr val="132339"/>
              </a:solidFill>
            </a:rPr>
            <a:t>Apresentam elementos produzidos pelos seres humanos, como casas, edifícios, escolas, entre outros.</a:t>
          </a:r>
        </a:p>
      </dsp:txBody>
      <dsp:txXfrm>
        <a:off x="8676753" y="2356030"/>
        <a:ext cx="2804703" cy="951786"/>
      </dsp:txXfrm>
    </dsp:sp>
    <dsp:sp modelId="{D7B0D30E-DDCD-46FF-B0DC-51F431DA1520}">
      <dsp:nvSpPr>
        <dsp:cNvPr id="0" name=""/>
        <dsp:cNvSpPr/>
      </dsp:nvSpPr>
      <dsp:spPr>
        <a:xfrm rot="1202634">
          <a:off x="7029908" y="3684253"/>
          <a:ext cx="16993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99331" y="2021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7837091" y="3661984"/>
        <a:ext cx="84966" cy="84966"/>
      </dsp:txXfrm>
    </dsp:sp>
    <dsp:sp modelId="{B06EB70D-C5E0-4671-94F5-EAB54560AC2D}">
      <dsp:nvSpPr>
        <dsp:cNvPr id="0" name=""/>
        <dsp:cNvSpPr/>
      </dsp:nvSpPr>
      <dsp:spPr>
        <a:xfrm>
          <a:off x="8677776" y="3490178"/>
          <a:ext cx="2821058" cy="1011008"/>
        </a:xfrm>
        <a:prstGeom prst="roundRect">
          <a:avLst>
            <a:gd name="adj" fmla="val 10000"/>
          </a:avLst>
        </a:prstGeom>
        <a:solidFill>
          <a:srgbClr val="3D94D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300" kern="1200" dirty="0">
              <a:solidFill>
                <a:srgbClr val="132339"/>
              </a:solidFill>
            </a:rPr>
            <a:t>São as paisagens modificadas pelos seres humanos.</a:t>
          </a:r>
        </a:p>
      </dsp:txBody>
      <dsp:txXfrm>
        <a:off x="8707387" y="3519789"/>
        <a:ext cx="2761836" cy="951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4C91F-8574-3F48-AAE5-868D7EA9ECA7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2666-5863-A84D-967A-EEC84F6B81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0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0A21-D967-B140-AB0E-71A87E0C16B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823FF-2F7F-D64A-AF8F-37958B0971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85760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7259851" y="1"/>
            <a:ext cx="4928974" cy="1339866"/>
            <a:chOff x="3712608" y="0"/>
            <a:chExt cx="8476217" cy="2304129"/>
          </a:xfrm>
        </p:grpSpPr>
        <p:grpSp>
          <p:nvGrpSpPr>
            <p:cNvPr id="6" name="Group 5"/>
            <p:cNvGrpSpPr/>
            <p:nvPr/>
          </p:nvGrpSpPr>
          <p:grpSpPr>
            <a:xfrm>
              <a:off x="3712608" y="0"/>
              <a:ext cx="8476217" cy="1145169"/>
              <a:chOff x="3712608" y="0"/>
              <a:chExt cx="8476217" cy="114516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712608" y="0"/>
                <a:ext cx="8476217" cy="1145169"/>
              </a:xfrm>
              <a:prstGeom prst="rect">
                <a:avLst/>
              </a:prstGeom>
              <a:gradFill flip="none" rotWithShape="1">
                <a:gsLst>
                  <a:gs pos="0">
                    <a:srgbClr val="3D94D2"/>
                  </a:gs>
                  <a:gs pos="62000">
                    <a:srgbClr val="FFFFFF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1044127" y="119179"/>
                <a:ext cx="983126" cy="936809"/>
                <a:chOff x="5080000" y="2463800"/>
                <a:chExt cx="2005584" cy="1911096"/>
              </a:xfrm>
            </p:grpSpPr>
            <p:pic>
              <p:nvPicPr>
                <p:cNvPr id="11" name="Picture 10" descr="icon_FTD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0000" y="2463800"/>
                  <a:ext cx="2005584" cy="1911096"/>
                </a:xfrm>
                <a:prstGeom prst="rect">
                  <a:avLst/>
                </a:prstGeom>
              </p:spPr>
            </p:pic>
            <p:pic>
              <p:nvPicPr>
                <p:cNvPr id="12" name="Picture 11" descr="Screen Shot 2019-06-18 at 10.35.34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18" b="14235"/>
                <a:stretch/>
              </p:blipFill>
              <p:spPr>
                <a:xfrm>
                  <a:off x="6270624" y="2579235"/>
                  <a:ext cx="749419" cy="373515"/>
                </a:xfrm>
                <a:prstGeom prst="rect">
                  <a:avLst/>
                </a:prstGeom>
              </p:spPr>
            </p:pic>
          </p:grpSp>
        </p:grpSp>
        <p:pic>
          <p:nvPicPr>
            <p:cNvPr id="7" name="Picture 6" descr="icon_FTD_outline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7" r="5838"/>
            <a:stretch/>
          </p:blipFill>
          <p:spPr>
            <a:xfrm>
              <a:off x="9776127" y="0"/>
              <a:ext cx="2412698" cy="23041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597008" y="384028"/>
              <a:ext cx="6183692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A Geografia e o espaço geográfico 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5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5166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0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1" y="1"/>
            <a:ext cx="937889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14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3" y="551624"/>
            <a:ext cx="5817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Cartografia moderna 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587400" y="592192"/>
            <a:ext cx="404521" cy="41347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59745" y="1875756"/>
            <a:ext cx="30459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/>
              <a:t>As </a:t>
            </a:r>
            <a:r>
              <a:rPr lang="pt-BR" sz="2400" b="1" dirty="0"/>
              <a:t>fotografias aéreas </a:t>
            </a:r>
            <a:r>
              <a:rPr lang="pt-BR" sz="2400" dirty="0"/>
              <a:t>são imagens de uma determinada área da superfície terrestre obtidas por meio de sensores geralmente instalados em aeronaves.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208951" y="1885085"/>
            <a:ext cx="31748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/>
              <a:t>As </a:t>
            </a:r>
            <a:r>
              <a:rPr lang="pt-BR" sz="2400" b="1" dirty="0"/>
              <a:t>imagens de satélite </a:t>
            </a:r>
            <a:r>
              <a:rPr lang="pt-BR" sz="2400" dirty="0"/>
              <a:t>são obtidas pela técnica do sensoriamento remoto e têm a finalidade de obter informações a respeito da superfície terrestre. </a:t>
            </a:r>
            <a:endParaRPr lang="en-US" sz="2400" dirty="0"/>
          </a:p>
        </p:txBody>
      </p:sp>
      <p:sp>
        <p:nvSpPr>
          <p:cNvPr id="11" name="Round Same Side Corner Rectangle 10"/>
          <p:cNvSpPr/>
          <p:nvPr/>
        </p:nvSpPr>
        <p:spPr>
          <a:xfrm rot="10800000">
            <a:off x="1672094" y="1362363"/>
            <a:ext cx="365109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10175" y="5011103"/>
            <a:ext cx="404521" cy="413472"/>
          </a:xfrm>
          <a:prstGeom prst="rect">
            <a:avLst/>
          </a:prstGeom>
        </p:spPr>
      </p:pic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296858" y="5011104"/>
            <a:ext cx="404521" cy="413472"/>
          </a:xfrm>
          <a:prstGeom prst="rect">
            <a:avLst/>
          </a:prstGeom>
        </p:spPr>
      </p:pic>
      <p:sp>
        <p:nvSpPr>
          <p:cNvPr id="15" name="Round Same Side Corner Rectangle 14"/>
          <p:cNvSpPr/>
          <p:nvPr/>
        </p:nvSpPr>
        <p:spPr>
          <a:xfrm rot="10800000">
            <a:off x="6965178" y="1362363"/>
            <a:ext cx="365109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2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3" y="581039"/>
            <a:ext cx="3805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Fusos horários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083798" y="592192"/>
            <a:ext cx="404521" cy="41347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92269" y="1875756"/>
            <a:ext cx="84333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/>
              <a:t>Uma convenção internacional realizada em 1884 estabeleceu um sistema mundial de determinação e contagem da hora.</a:t>
            </a:r>
          </a:p>
          <a:p>
            <a:pPr lvl="0"/>
            <a:endParaRPr lang="en-US" sz="2000" dirty="0"/>
          </a:p>
          <a:p>
            <a:pPr lvl="0"/>
            <a:r>
              <a:rPr lang="pt-BR" sz="2000" dirty="0"/>
              <a:t>Por essa convenção, o Meridiano de Greenwich, na Inglaterra, tornou-se a referência mundial para a determinação das horas e das medidas de longitude.</a:t>
            </a:r>
          </a:p>
          <a:p>
            <a:pPr lvl="0"/>
            <a:endParaRPr lang="en-US" sz="2000" dirty="0"/>
          </a:p>
          <a:p>
            <a:pPr lvl="0"/>
            <a:r>
              <a:rPr lang="pt-BR" sz="2000" dirty="0"/>
              <a:t>O sistema mundial de fusos horários divide o planeta Terra em 24 faixas,</a:t>
            </a:r>
          </a:p>
          <a:p>
            <a:pPr lvl="0"/>
            <a:r>
              <a:rPr lang="pt-BR" sz="2000" dirty="0"/>
              <a:t>e cada uma delas corresponde a uma hora.</a:t>
            </a:r>
          </a:p>
          <a:p>
            <a:pPr marL="285750" lvl="0" indent="-285750">
              <a:buFontTx/>
              <a:buChar char="•"/>
            </a:pPr>
            <a:endParaRPr lang="en-US" sz="2000" dirty="0"/>
          </a:p>
          <a:p>
            <a:pPr lvl="0"/>
            <a:r>
              <a:rPr lang="pt-BR" sz="2000" dirty="0"/>
              <a:t>O planeta Terra tem forma esférica, apresentando, portanto,</a:t>
            </a:r>
          </a:p>
          <a:p>
            <a:pPr lvl="0"/>
            <a:r>
              <a:rPr lang="pt-BR" sz="2000" dirty="0"/>
              <a:t>360° de circunferência.</a:t>
            </a:r>
          </a:p>
          <a:p>
            <a:pPr marL="285750" lvl="0" indent="-285750">
              <a:buFontTx/>
              <a:buChar char="•"/>
            </a:pPr>
            <a:endParaRPr lang="en-US" sz="2000" dirty="0"/>
          </a:p>
          <a:p>
            <a:pPr lvl="0"/>
            <a:r>
              <a:rPr lang="pt-BR" sz="2000" dirty="0"/>
              <a:t>Em seu movimento de rotação, a Terra leva aproximadamente 24 horas</a:t>
            </a:r>
          </a:p>
          <a:p>
            <a:pPr lvl="0"/>
            <a:r>
              <a:rPr lang="pt-BR" sz="2000" dirty="0"/>
              <a:t>para girar em torno de seu eixo, percorrendo assim os 360°.</a:t>
            </a:r>
            <a:endParaRPr lang="en-US" sz="2000" dirty="0"/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999969"/>
            <a:ext cx="404521" cy="413472"/>
          </a:xfrm>
          <a:prstGeom prst="rect">
            <a:avLst/>
          </a:prstGeom>
        </p:spPr>
      </p:pic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914369"/>
            <a:ext cx="404521" cy="413472"/>
          </a:xfrm>
          <a:prstGeom prst="rect">
            <a:avLst/>
          </a:prstGeom>
        </p:spPr>
      </p:pic>
      <p:pic>
        <p:nvPicPr>
          <p:cNvPr id="15" name="Picture 1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3828769"/>
            <a:ext cx="404521" cy="413472"/>
          </a:xfrm>
          <a:prstGeom prst="rect">
            <a:avLst/>
          </a:prstGeom>
        </p:spPr>
      </p:pic>
      <p:pic>
        <p:nvPicPr>
          <p:cNvPr id="16" name="Picture 1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4722849"/>
            <a:ext cx="404521" cy="413472"/>
          </a:xfrm>
          <a:prstGeom prst="rect">
            <a:avLst/>
          </a:prstGeom>
        </p:spPr>
      </p:pic>
      <p:pic>
        <p:nvPicPr>
          <p:cNvPr id="17" name="Picture 1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5677889"/>
            <a:ext cx="404521" cy="413472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8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3" y="622359"/>
            <a:ext cx="3805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Fusos horários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083798" y="575259"/>
            <a:ext cx="404521" cy="413472"/>
          </a:xfrm>
          <a:prstGeom prst="rect">
            <a:avLst/>
          </a:prstGeom>
        </p:spPr>
      </p:pic>
      <p:pic>
        <p:nvPicPr>
          <p:cNvPr id="5" name="Picture 4" descr="Screen Shot 2019-06-18 at 21.59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11" y="1330245"/>
            <a:ext cx="8670793" cy="5527755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0800000">
            <a:off x="887026" y="1362363"/>
            <a:ext cx="2876697" cy="1747312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509306" y="2849158"/>
            <a:ext cx="404521" cy="413472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 rot="10800000">
            <a:off x="4535303" y="1362362"/>
            <a:ext cx="2876697" cy="281528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Round Same Side Corner Rectangle 10"/>
          <p:cNvSpPr/>
          <p:nvPr/>
        </p:nvSpPr>
        <p:spPr>
          <a:xfrm rot="10800000">
            <a:off x="8274607" y="1362362"/>
            <a:ext cx="2876697" cy="389081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89753" y="581662"/>
            <a:ext cx="6183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Fusos horários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381289" y="575259"/>
            <a:ext cx="404521" cy="41347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83295" y="1540015"/>
            <a:ext cx="2571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/>
              <a:t>O Brasil apresenta </a:t>
            </a:r>
            <a:r>
              <a:rPr lang="pt-BR" sz="2400" b="1" dirty="0"/>
              <a:t>quatro fusos horários</a:t>
            </a:r>
            <a:r>
              <a:rPr lang="pt-BR" sz="2400" dirty="0"/>
              <a:t>.</a:t>
            </a:r>
            <a:br>
              <a:rPr lang="pt-BR" sz="2400" b="1" dirty="0"/>
            </a:br>
            <a:endParaRPr lang="en-US" sz="2400" b="1" dirty="0"/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7146032" y="3873191"/>
            <a:ext cx="404521" cy="413472"/>
          </a:xfrm>
          <a:prstGeom prst="rect">
            <a:avLst/>
          </a:prstGeom>
        </p:spPr>
      </p:pic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850707" y="4965630"/>
            <a:ext cx="404521" cy="4134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05730" y="1499988"/>
            <a:ext cx="27062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/>
              <a:t>O fuso horário de Brasília</a:t>
            </a:r>
            <a:r>
              <a:rPr lang="pt-BR" sz="2400" dirty="0"/>
              <a:t>, a capital federal do Brasil, determina a hora oficial do país.</a:t>
            </a:r>
            <a:br>
              <a:rPr lang="pt-BR" sz="2400" dirty="0"/>
            </a:b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8341318" y="1489202"/>
            <a:ext cx="28099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/>
              <a:t>Os fusos horários brasileiros apresentam horas atrasadas em relação a Greenwich, pois o </a:t>
            </a:r>
            <a:r>
              <a:rPr lang="pt-BR" sz="2400" b="1" dirty="0"/>
              <a:t>Brasil está totalmente situado</a:t>
            </a:r>
          </a:p>
          <a:p>
            <a:pPr lvl="0"/>
            <a:r>
              <a:rPr lang="pt-BR" sz="2400" b="1" dirty="0"/>
              <a:t>a oeste desse meridiano</a:t>
            </a:r>
            <a:r>
              <a:rPr lang="pt-BR" sz="2400" dirty="0"/>
              <a:t>.</a:t>
            </a:r>
            <a:endParaRPr lang="en-US" sz="2400" dirty="0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612" y="1639220"/>
            <a:ext cx="32557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rgbClr val="3D94D2"/>
                </a:solidFill>
              </a:rPr>
              <a:t>Mapa</a:t>
            </a:r>
            <a:endParaRPr lang="en-US" sz="2000" b="1" dirty="0">
              <a:solidFill>
                <a:srgbClr val="3D94D2"/>
              </a:solidFill>
            </a:endParaRPr>
          </a:p>
          <a:p>
            <a:r>
              <a:rPr lang="pt-BR" sz="2000" dirty="0"/>
              <a:t>Os mapas são representações da superfície terrestre em escalas pequenas, ou seja, a área representada é bastante reduzida e, por isso, não apresentam muitos detalhes.</a:t>
            </a:r>
            <a:endParaRPr lang="en-US" sz="2000" dirty="0"/>
          </a:p>
          <a:p>
            <a:r>
              <a:rPr lang="pt-BR" sz="2000" dirty="0"/>
              <a:t>O planisfério e os mapas de países, estados e regiões do planeta são exemplos de representações cartográficas em escala pequena.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9753" y="554085"/>
            <a:ext cx="1137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Cartografia: tipos de representação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96811" y="578917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 Same Side Corner Rectangle 5"/>
          <p:cNvSpPr/>
          <p:nvPr/>
        </p:nvSpPr>
        <p:spPr>
          <a:xfrm rot="10800000">
            <a:off x="1058328" y="1362362"/>
            <a:ext cx="3523234" cy="4260513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294529" y="5312880"/>
            <a:ext cx="404521" cy="413472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B711440-3C6D-9200-CCBE-20E95D374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000" y="1451934"/>
            <a:ext cx="4740489" cy="452501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553595F-3735-25E6-1494-B0748302B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290" y="6066516"/>
            <a:ext cx="17811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6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222" y="1391147"/>
            <a:ext cx="10925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Para ler e interpretar um mapa é preciso analisar todos os elementos que o compõem:</a:t>
            </a:r>
            <a:br>
              <a:rPr lang="pt-BR" sz="2400" dirty="0"/>
            </a:br>
            <a:r>
              <a:rPr lang="pt-BR" sz="2400" b="1" dirty="0"/>
              <a:t>o título, a legenda, a escala, a orientação e a fonte. </a:t>
            </a:r>
            <a:endParaRPr lang="en-US" sz="2400" b="1" dirty="0"/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64365" y="632919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658B1EF-380E-202B-DDFD-B8AEC7B49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40" y="2250927"/>
            <a:ext cx="9865957" cy="4578816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531CFED9-B9EC-18A1-F133-01D8DF149DA2}"/>
              </a:ext>
            </a:extLst>
          </p:cNvPr>
          <p:cNvSpPr txBox="1"/>
          <p:nvPr/>
        </p:nvSpPr>
        <p:spPr>
          <a:xfrm>
            <a:off x="489753" y="608226"/>
            <a:ext cx="1137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Cartografia: tipos de representação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9043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 rot="10800000">
            <a:off x="887024" y="1362361"/>
            <a:ext cx="3523234" cy="2932548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50612" y="1639220"/>
            <a:ext cx="3255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rgbClr val="3D94D2"/>
                </a:solidFill>
              </a:rPr>
              <a:t>Carta</a:t>
            </a:r>
            <a:endParaRPr lang="en-US" sz="2400" b="1" dirty="0">
              <a:solidFill>
                <a:srgbClr val="3D94D2"/>
              </a:solidFill>
            </a:endParaRPr>
          </a:p>
          <a:p>
            <a:r>
              <a:rPr lang="pt-BR" sz="2400" dirty="0"/>
              <a:t>As cartas representam áreas com maior precisão e detalhamento que os mapas.</a:t>
            </a:r>
            <a:endParaRPr lang="en-US" sz="2400" dirty="0"/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64365" y="584138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151344" y="4007358"/>
            <a:ext cx="404521" cy="413472"/>
          </a:xfrm>
          <a:prstGeom prst="rect">
            <a:avLst/>
          </a:prstGeom>
        </p:spPr>
      </p:pic>
      <p:pic>
        <p:nvPicPr>
          <p:cNvPr id="10" name="Picture 9" descr="Screen Shot 2019-06-18 at 22.37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46" y="2505342"/>
            <a:ext cx="7295559" cy="3792440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A41B4E34-0206-573D-14F1-0A6E5A6C7ED6}"/>
              </a:ext>
            </a:extLst>
          </p:cNvPr>
          <p:cNvSpPr txBox="1"/>
          <p:nvPr/>
        </p:nvSpPr>
        <p:spPr>
          <a:xfrm>
            <a:off x="489753" y="592178"/>
            <a:ext cx="1137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Cartografia: tipos de representação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9232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 rot="10800000">
            <a:off x="887024" y="1362361"/>
            <a:ext cx="3523234" cy="5045366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50612" y="1490319"/>
            <a:ext cx="33596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rgbClr val="3D94D2"/>
                </a:solidFill>
              </a:rPr>
              <a:t>Planta</a:t>
            </a:r>
            <a:endParaRPr lang="en-US" sz="2000" b="1" dirty="0">
              <a:solidFill>
                <a:srgbClr val="3D94D2"/>
              </a:solidFill>
            </a:endParaRPr>
          </a:p>
          <a:p>
            <a:r>
              <a:rPr lang="pt-BR" sz="2000" dirty="0"/>
              <a:t>Em geral, as plantas representam áreas menores que o mapa e a carta, como bairros, quarteirões e diversos tipos de construções.</a:t>
            </a:r>
          </a:p>
          <a:p>
            <a:endParaRPr lang="pt-BR" sz="2000" dirty="0"/>
          </a:p>
          <a:p>
            <a:pPr lvl="0"/>
            <a:r>
              <a:rPr lang="pt-BR" sz="2000" b="1" dirty="0">
                <a:solidFill>
                  <a:srgbClr val="3D94D2"/>
                </a:solidFill>
              </a:rPr>
              <a:t>Croqui</a:t>
            </a:r>
            <a:endParaRPr lang="en-US" sz="2000" b="1" dirty="0">
              <a:solidFill>
                <a:srgbClr val="3D94D2"/>
              </a:solidFill>
            </a:endParaRPr>
          </a:p>
          <a:p>
            <a:r>
              <a:rPr lang="pt-BR" sz="2000" dirty="0"/>
              <a:t>Os croquis são desenhos simples, que muitas vezes mais parecem um rascunho </a:t>
            </a:r>
          </a:p>
          <a:p>
            <a:r>
              <a:rPr lang="pt-BR" sz="2000" dirty="0"/>
              <a:t>e que são feitos à mão, </a:t>
            </a:r>
          </a:p>
          <a:p>
            <a:r>
              <a:rPr lang="pt-BR" sz="2000" dirty="0"/>
              <a:t>sem muita preocupação</a:t>
            </a:r>
          </a:p>
          <a:p>
            <a:r>
              <a:rPr lang="pt-BR" sz="2000" dirty="0"/>
              <a:t>com a precisão na representação ou escala.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64365" y="613336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105164" y="6103077"/>
            <a:ext cx="404521" cy="413472"/>
          </a:xfrm>
          <a:prstGeom prst="rect">
            <a:avLst/>
          </a:prstGeom>
        </p:spPr>
      </p:pic>
      <p:pic>
        <p:nvPicPr>
          <p:cNvPr id="9" name="Picture 8" descr="Screen Shot 2019-06-18 at 22.41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11" y="1421284"/>
            <a:ext cx="3287759" cy="4351446"/>
          </a:xfrm>
          <a:prstGeom prst="rect">
            <a:avLst/>
          </a:prstGeom>
        </p:spPr>
      </p:pic>
      <p:pic>
        <p:nvPicPr>
          <p:cNvPr id="14" name="Picture 13" descr="Screen Shot 2019-06-18 at 22.43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15" y="1438604"/>
            <a:ext cx="4020786" cy="2766796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49582EDA-362A-6E20-9107-246174BA5066}"/>
              </a:ext>
            </a:extLst>
          </p:cNvPr>
          <p:cNvSpPr txBox="1"/>
          <p:nvPr/>
        </p:nvSpPr>
        <p:spPr>
          <a:xfrm>
            <a:off x="489753" y="570001"/>
            <a:ext cx="1137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Cartografia: tipos de representação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22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 rot="10800000">
            <a:off x="887024" y="1362360"/>
            <a:ext cx="4504576" cy="529361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50612" y="1500680"/>
            <a:ext cx="43409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rgbClr val="3D94D2"/>
                </a:solidFill>
              </a:rPr>
              <a:t>Maquete</a:t>
            </a:r>
            <a:endParaRPr lang="en-US" sz="2000" b="1" dirty="0">
              <a:solidFill>
                <a:srgbClr val="3D94D2"/>
              </a:solidFill>
            </a:endParaRPr>
          </a:p>
          <a:p>
            <a:r>
              <a:rPr lang="pt-BR" sz="2000" dirty="0"/>
              <a:t>A maquete é uma representação tridimensional – que apresenta comprimento, altura e largura – em escala reduzida ou ampliada, que nos permite visualizar ao mesmo tempo vários aspectos do que está</a:t>
            </a:r>
            <a:endParaRPr lang="en-US" sz="2000" dirty="0"/>
          </a:p>
          <a:p>
            <a:r>
              <a:rPr lang="pt-BR" sz="2000" dirty="0"/>
              <a:t>sendo representado.</a:t>
            </a:r>
            <a:endParaRPr lang="en-US" sz="2000" dirty="0"/>
          </a:p>
          <a:p>
            <a:pPr lvl="0"/>
            <a:r>
              <a:rPr lang="pt-BR" sz="2000" b="1" dirty="0">
                <a:solidFill>
                  <a:srgbClr val="3D94D2"/>
                </a:solidFill>
              </a:rPr>
              <a:t>Bloco-diagrama</a:t>
            </a:r>
            <a:endParaRPr lang="en-US" sz="2000" b="1" dirty="0">
              <a:solidFill>
                <a:srgbClr val="3D94D2"/>
              </a:solidFill>
            </a:endParaRPr>
          </a:p>
          <a:p>
            <a:r>
              <a:rPr lang="pt-BR" sz="2000" dirty="0"/>
              <a:t>O bloco-diagrama é uma representação plana de uma parte da superfície terrestre ou de fenômeno natural; com a utilização de alguns recursos técnicos e de cores que “enganam” nosso cérebro, temos a sensação</a:t>
            </a:r>
            <a:endParaRPr lang="en-US" sz="2000" dirty="0"/>
          </a:p>
          <a:p>
            <a:r>
              <a:rPr lang="pt-BR" sz="2000" dirty="0"/>
              <a:t>de que a imagem é tridimensional.</a:t>
            </a:r>
            <a:endParaRPr lang="en-US" sz="2000" dirty="0"/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64365" y="591951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86503" y="6338047"/>
            <a:ext cx="404521" cy="413472"/>
          </a:xfrm>
          <a:prstGeom prst="rect">
            <a:avLst/>
          </a:prstGeom>
        </p:spPr>
      </p:pic>
      <p:pic>
        <p:nvPicPr>
          <p:cNvPr id="9" name="Picture 8" descr="Screen Shot 2019-06-18 at 22.45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67" y="2071052"/>
            <a:ext cx="6524767" cy="4271469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84E3D0E6-D681-DD00-88DC-C2132547B6E5}"/>
              </a:ext>
            </a:extLst>
          </p:cNvPr>
          <p:cNvSpPr txBox="1"/>
          <p:nvPr/>
        </p:nvSpPr>
        <p:spPr>
          <a:xfrm>
            <a:off x="489753" y="608627"/>
            <a:ext cx="1137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Cartografia: tipos de representação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5387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6541" y="2274530"/>
            <a:ext cx="10821617" cy="10008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Espaço geográfico e paisagem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9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52222" y="614827"/>
            <a:ext cx="3922292" cy="196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Espaço geográfico</a:t>
            </a:r>
          </a:p>
          <a:p>
            <a:pPr>
              <a:lnSpc>
                <a:spcPct val="60000"/>
              </a:lnSpc>
            </a:pPr>
            <a:endParaRPr lang="pt-BR" sz="36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  <a:p>
            <a:endParaRPr lang="pt-BR" sz="3600" dirty="0">
              <a:solidFill>
                <a:srgbClr val="132339"/>
              </a:solidFill>
            </a:endParaRPr>
          </a:p>
          <a:p>
            <a:endParaRPr lang="en-US" sz="2400" dirty="0">
              <a:solidFill>
                <a:srgbClr val="132339"/>
              </a:solidFill>
            </a:endParaRPr>
          </a:p>
        </p:txBody>
      </p:sp>
      <p:pic>
        <p:nvPicPr>
          <p:cNvPr id="28" name="Picture 2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870856" y="626058"/>
            <a:ext cx="404521" cy="413472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id="{F72028AE-A462-A667-9D13-3F5518B5AD6E}"/>
              </a:ext>
            </a:extLst>
          </p:cNvPr>
          <p:cNvSpPr txBox="1"/>
          <p:nvPr/>
        </p:nvSpPr>
        <p:spPr>
          <a:xfrm>
            <a:off x="552222" y="1458573"/>
            <a:ext cx="979979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132339"/>
                </a:solidFill>
              </a:rPr>
              <a:t>A Geografia estuda o </a:t>
            </a:r>
            <a:r>
              <a:rPr lang="pt-BR" sz="3600" b="1" dirty="0">
                <a:solidFill>
                  <a:srgbClr val="132339"/>
                </a:solidFill>
              </a:rPr>
              <a:t>espaço geográfico</a:t>
            </a:r>
            <a:r>
              <a:rPr lang="pt-BR" sz="3600" dirty="0">
                <a:solidFill>
                  <a:srgbClr val="132339"/>
                </a:solidFill>
              </a:rPr>
              <a:t>. </a:t>
            </a:r>
            <a:endParaRPr lang="en-US" sz="3600" dirty="0">
              <a:solidFill>
                <a:srgbClr val="132339"/>
              </a:solidFill>
            </a:endParaRP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O </a:t>
            </a:r>
            <a:r>
              <a:rPr lang="pt-BR" sz="2400" b="1" dirty="0">
                <a:solidFill>
                  <a:srgbClr val="132339"/>
                </a:solidFill>
              </a:rPr>
              <a:t>espaço geográfico </a:t>
            </a:r>
            <a:r>
              <a:rPr lang="pt-BR" sz="2400" dirty="0">
                <a:solidFill>
                  <a:srgbClr val="132339"/>
                </a:solidFill>
              </a:rPr>
              <a:t>compreende todos os espaços da superfície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terrestre que foram ocupados e transformados direta ou indiretamente pelo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ser humano por meio de sua relação com a natureza e com outros humanos, 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portanto ele é dinâmico e muda o tempo todo.</a:t>
            </a:r>
            <a:endParaRPr lang="en-US" sz="2400" dirty="0">
              <a:solidFill>
                <a:srgbClr val="132339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946B09-0E12-4566-CA38-3C7C932DF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569" y="3556480"/>
            <a:ext cx="7246092" cy="33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3371" y="575259"/>
            <a:ext cx="95540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Paisagem</a:t>
            </a:r>
          </a:p>
          <a:p>
            <a:endParaRPr lang="en-US" dirty="0">
              <a:solidFill>
                <a:srgbClr val="132339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999766" y="575259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7">
            <a:extLst>
              <a:ext uri="{FF2B5EF4-FFF2-40B4-BE49-F238E27FC236}">
                <a16:creationId xmlns:a16="http://schemas.microsoft.com/office/drawing/2014/main" id="{C78EF466-C0BE-05B3-6E2E-7FE01C9C2D43}"/>
              </a:ext>
            </a:extLst>
          </p:cNvPr>
          <p:cNvSpPr txBox="1"/>
          <p:nvPr/>
        </p:nvSpPr>
        <p:spPr>
          <a:xfrm>
            <a:off x="505141" y="1470085"/>
            <a:ext cx="9554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32339"/>
                </a:solidFill>
              </a:rPr>
              <a:t>Paisagem </a:t>
            </a:r>
            <a:r>
              <a:rPr lang="pt-BR" sz="2400" dirty="0">
                <a:solidFill>
                  <a:srgbClr val="132339"/>
                </a:solidFill>
              </a:rPr>
              <a:t>é o conjunto de tudo que o ser humano pode perceber em um determinado lugar e momento por meio da visão, audição, tato e olfato.</a:t>
            </a:r>
          </a:p>
          <a:p>
            <a:r>
              <a:rPr lang="pt-BR" sz="2400" dirty="0">
                <a:solidFill>
                  <a:srgbClr val="132339"/>
                </a:solidFill>
              </a:rPr>
              <a:t>Existem dois tipos de paisagem:</a:t>
            </a:r>
          </a:p>
        </p:txBody>
      </p:sp>
      <p:graphicFrame>
        <p:nvGraphicFramePr>
          <p:cNvPr id="3" name="Diagrama 1">
            <a:extLst>
              <a:ext uri="{FF2B5EF4-FFF2-40B4-BE49-F238E27FC236}">
                <a16:creationId xmlns:a16="http://schemas.microsoft.com/office/drawing/2014/main" id="{DF3D2A49-87D2-8E4B-E1D9-297BD66EE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335450"/>
              </p:ext>
            </p:extLst>
          </p:nvPr>
        </p:nvGraphicFramePr>
        <p:xfrm>
          <a:off x="8983" y="2270474"/>
          <a:ext cx="12328594" cy="450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63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616" y="1645234"/>
            <a:ext cx="9991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132339"/>
                </a:solidFill>
              </a:rPr>
              <a:t>As </a:t>
            </a:r>
            <a:r>
              <a:rPr lang="pt-BR" sz="3600" b="1" dirty="0">
                <a:solidFill>
                  <a:srgbClr val="132339"/>
                </a:solidFill>
              </a:rPr>
              <a:t>paisagens</a:t>
            </a:r>
            <a:r>
              <a:rPr lang="pt-BR" sz="3600" dirty="0">
                <a:solidFill>
                  <a:srgbClr val="132339"/>
                </a:solidFill>
              </a:rPr>
              <a:t> são transformadas pelas ações da natureza e dos seres humanos ao longo do tempo.</a:t>
            </a:r>
            <a:endParaRPr lang="en-US" sz="3600" dirty="0">
              <a:solidFill>
                <a:srgbClr val="132339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1617" y="3013363"/>
            <a:ext cx="11245516" cy="3425962"/>
            <a:chOff x="895698" y="2497376"/>
            <a:chExt cx="10627478" cy="3237676"/>
          </a:xfrm>
        </p:grpSpPr>
        <p:pic>
          <p:nvPicPr>
            <p:cNvPr id="15" name="Imagem 3">
              <a:extLst>
                <a:ext uri="{FF2B5EF4-FFF2-40B4-BE49-F238E27FC236}">
                  <a16:creationId xmlns:a16="http://schemas.microsoft.com/office/drawing/2014/main" id="{54F73DCB-6933-4D15-BD34-98B7E1AF7D03}"/>
                </a:ext>
              </a:extLst>
            </p:cNvPr>
            <p:cNvPicPr/>
            <p:nvPr/>
          </p:nvPicPr>
          <p:blipFill rotWithShape="1">
            <a:blip r:embed="rId2"/>
            <a:srcRect r="2941" b="50184"/>
            <a:stretch/>
          </p:blipFill>
          <p:spPr>
            <a:xfrm>
              <a:off x="895698" y="2497376"/>
              <a:ext cx="5295297" cy="3237676"/>
            </a:xfrm>
            <a:prstGeom prst="rect">
              <a:avLst/>
            </a:prstGeom>
          </p:spPr>
        </p:pic>
        <p:pic>
          <p:nvPicPr>
            <p:cNvPr id="16" name="Imagem 3">
              <a:extLst>
                <a:ext uri="{FF2B5EF4-FFF2-40B4-BE49-F238E27FC236}">
                  <a16:creationId xmlns:a16="http://schemas.microsoft.com/office/drawing/2014/main" id="{54F73DCB-6933-4D15-BD34-98B7E1AF7D03}"/>
                </a:ext>
              </a:extLst>
            </p:cNvPr>
            <p:cNvPicPr/>
            <p:nvPr/>
          </p:nvPicPr>
          <p:blipFill rotWithShape="1">
            <a:blip r:embed="rId2"/>
            <a:srcRect t="49382" r="2109" b="802"/>
            <a:stretch/>
          </p:blipFill>
          <p:spPr>
            <a:xfrm>
              <a:off x="6182519" y="2497376"/>
              <a:ext cx="5340657" cy="3237676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3372" y="591662"/>
            <a:ext cx="330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Paisagem</a:t>
            </a:r>
            <a:endParaRPr lang="en-US" sz="4000" dirty="0">
              <a:solidFill>
                <a:srgbClr val="132339"/>
              </a:solidFill>
            </a:endParaRPr>
          </a:p>
        </p:txBody>
      </p:sp>
      <p:pic>
        <p:nvPicPr>
          <p:cNvPr id="22" name="Picture 21" descr="icon_FT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932038" y="575259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9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84762" y="2294644"/>
            <a:ext cx="10825784" cy="18872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Espaço geográfico: orientação</a:t>
            </a:r>
          </a:p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 representação 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6" name="Picture 2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2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029" y="561975"/>
            <a:ext cx="1150476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Orientação pelo Sol </a:t>
            </a:r>
          </a:p>
          <a:p>
            <a:endParaRPr lang="pt-BR" sz="2400" dirty="0">
              <a:solidFill>
                <a:srgbClr val="132339"/>
              </a:solidFill>
            </a:endParaRPr>
          </a:p>
          <a:p>
            <a:r>
              <a:rPr lang="pt-BR" sz="2400" dirty="0">
                <a:solidFill>
                  <a:srgbClr val="132339"/>
                </a:solidFill>
              </a:rPr>
              <a:t>A observação do </a:t>
            </a:r>
            <a:r>
              <a:rPr lang="pt-BR" sz="2400" b="1" dirty="0">
                <a:solidFill>
                  <a:srgbClr val="132339"/>
                </a:solidFill>
              </a:rPr>
              <a:t>movimento aparente do Sol </a:t>
            </a:r>
            <a:r>
              <a:rPr lang="pt-BR" sz="2400" dirty="0">
                <a:solidFill>
                  <a:srgbClr val="132339"/>
                </a:solidFill>
              </a:rPr>
              <a:t>foi uma das primeiras formas de orientação utilizada pelos seres humanos. Por causa do movimento de rotação da Terra, vemos o Sol, pela manhã, de um lado e, à tarde, do lado oposto. Com base nessa observação, o Sol passou a ser utilizado como referência para determinar as </a:t>
            </a:r>
            <a:r>
              <a:rPr lang="pt-BR" sz="2400" b="1" dirty="0">
                <a:solidFill>
                  <a:srgbClr val="132339"/>
                </a:solidFill>
              </a:rPr>
              <a:t>direções cardeais </a:t>
            </a:r>
            <a:r>
              <a:rPr lang="pt-BR" sz="2400" dirty="0">
                <a:solidFill>
                  <a:srgbClr val="132339"/>
                </a:solidFill>
              </a:rPr>
              <a:t>(oeste, leste, norte e sul).</a:t>
            </a:r>
            <a:endParaRPr lang="pt-BR" sz="2400" b="1" dirty="0">
              <a:solidFill>
                <a:srgbClr val="132339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24437" y="136222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678248" y="659924"/>
            <a:ext cx="404521" cy="413472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6EE31C5-AD8F-BB01-EB80-E0C7694F1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784" y="3759068"/>
            <a:ext cx="5315970" cy="28456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4A740B9-DBBD-9B59-7DB7-DE61CEB99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74" y="5299839"/>
            <a:ext cx="27146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Same Side Corner Rectangle 24"/>
          <p:cNvSpPr/>
          <p:nvPr/>
        </p:nvSpPr>
        <p:spPr>
          <a:xfrm rot="10800000">
            <a:off x="7550548" y="1962728"/>
            <a:ext cx="3992570" cy="4294908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89753" y="485712"/>
            <a:ext cx="7291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Orientação por coordenadas geográficas</a:t>
            </a:r>
            <a:endParaRPr lang="en-US" sz="4000" dirty="0">
              <a:solidFill>
                <a:srgbClr val="132339"/>
              </a:solidFill>
            </a:endParaRPr>
          </a:p>
        </p:txBody>
      </p:sp>
      <p:pic>
        <p:nvPicPr>
          <p:cNvPr id="14" name="Imagem 2">
            <a:extLst>
              <a:ext uri="{FF2B5EF4-FFF2-40B4-BE49-F238E27FC236}">
                <a16:creationId xmlns:a16="http://schemas.microsoft.com/office/drawing/2014/main" id="{E4AF0A80-CDCE-48EC-BDF7-2ED1638EB2E3}"/>
              </a:ext>
            </a:extLst>
          </p:cNvPr>
          <p:cNvPicPr/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>
            <a:off x="357899" y="2297056"/>
            <a:ext cx="6866445" cy="42261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83690" y="2077701"/>
            <a:ext cx="3874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rgbClr val="132339"/>
                </a:solidFill>
              </a:rPr>
              <a:t>Paralelos</a:t>
            </a:r>
            <a:r>
              <a:rPr lang="pt-BR" sz="2400" dirty="0">
                <a:solidFill>
                  <a:srgbClr val="132339"/>
                </a:solidFill>
              </a:rPr>
              <a:t> e </a:t>
            </a:r>
            <a:r>
              <a:rPr lang="pt-BR" sz="2400" b="1" dirty="0">
                <a:solidFill>
                  <a:srgbClr val="132339"/>
                </a:solidFill>
              </a:rPr>
              <a:t>meridianos</a:t>
            </a:r>
            <a:r>
              <a:rPr lang="pt-BR" sz="2400" dirty="0">
                <a:solidFill>
                  <a:srgbClr val="132339"/>
                </a:solidFill>
              </a:rPr>
              <a:t> são linhas imaginárias ao redor do globo terrestre. As linhas horizontais são os paralelos, que indicam a </a:t>
            </a:r>
            <a:r>
              <a:rPr lang="pt-BR" sz="2400" b="1" dirty="0">
                <a:solidFill>
                  <a:srgbClr val="132339"/>
                </a:solidFill>
              </a:rPr>
              <a:t>latitude</a:t>
            </a:r>
            <a:r>
              <a:rPr lang="pt-BR" sz="2400" dirty="0">
                <a:solidFill>
                  <a:srgbClr val="132339"/>
                </a:solidFill>
              </a:rPr>
              <a:t>, e as verticais são os meridianos, que indicam a </a:t>
            </a:r>
            <a:r>
              <a:rPr lang="pt-BR" sz="2400" b="1" dirty="0">
                <a:solidFill>
                  <a:srgbClr val="132339"/>
                </a:solidFill>
              </a:rPr>
              <a:t>longitude</a:t>
            </a:r>
            <a:r>
              <a:rPr lang="pt-BR" sz="2400" dirty="0">
                <a:solidFill>
                  <a:srgbClr val="132339"/>
                </a:solidFill>
              </a:rPr>
              <a:t>.</a:t>
            </a:r>
          </a:p>
          <a:p>
            <a:pPr lvl="0"/>
            <a:endParaRPr lang="pt-BR" sz="2400" dirty="0">
              <a:solidFill>
                <a:srgbClr val="132339"/>
              </a:solidFill>
            </a:endParaRP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A </a:t>
            </a:r>
            <a:r>
              <a:rPr lang="pt-BR" sz="2400" b="1" dirty="0">
                <a:solidFill>
                  <a:srgbClr val="132339"/>
                </a:solidFill>
              </a:rPr>
              <a:t>coordenada</a:t>
            </a:r>
            <a:r>
              <a:rPr lang="pt-BR" sz="2400" dirty="0">
                <a:solidFill>
                  <a:srgbClr val="132339"/>
                </a:solidFill>
              </a:rPr>
              <a:t> </a:t>
            </a:r>
            <a:r>
              <a:rPr lang="pt-BR" sz="2400" b="1" dirty="0">
                <a:solidFill>
                  <a:srgbClr val="132339"/>
                </a:solidFill>
              </a:rPr>
              <a:t>geográfica</a:t>
            </a:r>
            <a:r>
              <a:rPr lang="pt-BR" sz="2400" dirty="0">
                <a:solidFill>
                  <a:srgbClr val="132339"/>
                </a:solidFill>
              </a:rPr>
              <a:t> é o ponto de encontro entre um paralelo e um meridiano.</a:t>
            </a:r>
          </a:p>
          <a:p>
            <a:endParaRPr lang="en-US" sz="2400" dirty="0">
              <a:solidFill>
                <a:srgbClr val="132339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52222" y="196272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icon_FT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614951" y="609125"/>
            <a:ext cx="404521" cy="413472"/>
          </a:xfrm>
          <a:prstGeom prst="rect">
            <a:avLst/>
          </a:prstGeom>
        </p:spPr>
      </p:pic>
      <p:pic>
        <p:nvPicPr>
          <p:cNvPr id="26" name="Picture 25" descr="icon_FT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1230107" y="5935175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28684" y="605565"/>
            <a:ext cx="6931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Instrumentos de orientação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180664" y="592192"/>
            <a:ext cx="404521" cy="41347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65897" y="1599812"/>
            <a:ext cx="41400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rgbClr val="3D94D2"/>
                </a:solidFill>
              </a:rPr>
              <a:t>GPS</a:t>
            </a:r>
            <a:endParaRPr lang="en-US" sz="2400" b="1" dirty="0">
              <a:solidFill>
                <a:srgbClr val="3D94D2"/>
              </a:solidFill>
            </a:endParaRPr>
          </a:p>
          <a:p>
            <a:r>
              <a:rPr lang="pt-BR" sz="2400" dirty="0">
                <a:solidFill>
                  <a:srgbClr val="132339"/>
                </a:solidFill>
              </a:rPr>
              <a:t>Consiste em uma rede de satélites artificiais que permite localizar precisamente um objeto na superfície do planeta.</a:t>
            </a:r>
          </a:p>
          <a:p>
            <a:r>
              <a:rPr lang="pt-BR" sz="2400" dirty="0">
                <a:solidFill>
                  <a:srgbClr val="132339"/>
                </a:solidFill>
              </a:rPr>
              <a:t>Aplicativos de localização para celulares, por exemplo, usam os dados do GPS para indicar caminhos a seguir.</a:t>
            </a:r>
            <a:r>
              <a:rPr lang="en-US" sz="2400" dirty="0">
                <a:solidFill>
                  <a:srgbClr val="132339"/>
                </a:solidFill>
              </a:rPr>
              <a:t>  </a:t>
            </a:r>
            <a:endParaRPr lang="en-US" sz="24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  <a:p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981339" y="1582021"/>
            <a:ext cx="4134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rgbClr val="3D94D2"/>
                </a:solidFill>
              </a:rPr>
              <a:t>Bússola</a:t>
            </a:r>
            <a:endParaRPr lang="en-US" sz="2400" b="1" dirty="0">
              <a:solidFill>
                <a:srgbClr val="3D94D2"/>
              </a:solidFill>
            </a:endParaRP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Trata-se de uma agulha imantada, ou seja, magnetizada </a:t>
            </a:r>
            <a:br>
              <a:rPr lang="pt-BR" sz="2400" dirty="0">
                <a:solidFill>
                  <a:srgbClr val="132339"/>
                </a:solidFill>
              </a:rPr>
            </a:br>
            <a:r>
              <a:rPr lang="pt-BR" sz="2400" dirty="0">
                <a:solidFill>
                  <a:srgbClr val="132339"/>
                </a:solidFill>
              </a:rPr>
              <a:t>para funcionar como um ímã, que aponta sempre 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para o norte. Sabendo onde está a direção norte,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é possível identificar as demais direções cardeais.</a:t>
            </a:r>
          </a:p>
          <a:p>
            <a:endParaRPr lang="en-US" sz="2400" dirty="0"/>
          </a:p>
        </p:txBody>
      </p:sp>
      <p:sp>
        <p:nvSpPr>
          <p:cNvPr id="34" name="Round Same Side Corner Rectangle 33"/>
          <p:cNvSpPr/>
          <p:nvPr/>
        </p:nvSpPr>
        <p:spPr>
          <a:xfrm rot="10800000">
            <a:off x="880811" y="1362363"/>
            <a:ext cx="413403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35" name="Picture 3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756639" y="5007930"/>
            <a:ext cx="404521" cy="413472"/>
          </a:xfrm>
          <a:prstGeom prst="rect">
            <a:avLst/>
          </a:prstGeom>
        </p:spPr>
      </p:pic>
      <p:sp>
        <p:nvSpPr>
          <p:cNvPr id="36" name="Round Same Side Corner Rectangle 35"/>
          <p:cNvSpPr/>
          <p:nvPr/>
        </p:nvSpPr>
        <p:spPr>
          <a:xfrm rot="10800000">
            <a:off x="5901497" y="1366467"/>
            <a:ext cx="446884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37" name="Picture 3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061870" y="4979399"/>
            <a:ext cx="404521" cy="413472"/>
          </a:xfrm>
          <a:prstGeom prst="rect">
            <a:avLst/>
          </a:prstGeom>
        </p:spPr>
      </p:pic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9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66A14-B21E-49F1-A4D6-FFA890CF15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6B4C49-F119-49C3-A419-467D31EE3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31D948-2439-4E54-918A-A80DBAE0C6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4956</TotalTime>
  <Words>882</Words>
  <Application>Microsoft Office PowerPoint</Application>
  <PresentationFormat>Personalizar</PresentationFormat>
  <Paragraphs>85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270</cp:revision>
  <dcterms:created xsi:type="dcterms:W3CDTF">2019-06-18T13:03:29Z</dcterms:created>
  <dcterms:modified xsi:type="dcterms:W3CDTF">2023-08-04T17:03:23Z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