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29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22" clrIdx="0"/>
  <p:cmAuthor id="2" name="FREELA -- Cecilia Farias de Souza" initials="F-CFdS" lastIdx="4" clrIdx="1"/>
  <p:cmAuthor id="3" name="Lilian Semenichin Nogueira" initials="LSN" lastIdx="17" clrIdx="2"/>
  <p:cmAuthor id="4" name="Marcia Takeuchi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5D0"/>
    <a:srgbClr val="601353"/>
    <a:srgbClr val="FFFFFF"/>
    <a:srgbClr val="62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C4D3FF-AD1B-66DF-E3F5-241A248F7154}" v="4" dt="2023-05-08T17:38:55.932"/>
    <p1510:client id="{9B186402-D305-424F-9E23-13C2D861E8FF}" v="548" dt="2023-05-08T14:08:57.503"/>
    <p1510:client id="{CC76338C-E49A-4FD4-8B73-B81FAC2BE02C}" v="5901" dt="2023-05-08T17:33:04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21" autoAdjust="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AC360-31CD-344C-81BE-5E05ED850A2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AE7DA-E315-C241-AF9A-6E20595B07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967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705E6-57F5-47C5-9560-CBFFEDD1809A}" type="datetimeFigureOut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0311-50A4-4CC1-BF09-F1641263EB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418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E3470-A11F-4050-8EA5-73F891888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5C0838-7E25-46AF-AA06-90AB21E40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A2E287-EE76-406F-88D3-BF13BAF1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406A-57BF-304D-9551-8FE6BB8A5849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A60DA1-E66C-41A4-9034-F03EFE856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C45089-4E9E-4C57-B323-97C476297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62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F8EE8-69FD-4E11-ABBA-56C79BE7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9463957-21FD-4C7F-B735-2813AC052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AD960D-A388-4FB0-9095-0639B157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E5AF-2FE8-2F40-BAA5-6B099B804ED0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55C951-3564-47AC-BEEC-19873F058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649FFE-6FB1-47C1-918E-8F151444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22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A02574-7D42-4705-93BE-F6049E7EC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FE2090D-402B-44C4-8F31-D69B30349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A55A48-002B-4B7C-9602-30D79F9A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9D78-182D-6648-8259-CC8BC131476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BCF3BB-F7E9-47D6-B550-5BDE1C95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9DAF90-0A8F-4928-BAFE-D28FFFFE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24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EFACC-B61F-4727-87EE-765F00B8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FA8CD-2275-402C-BCA6-66B66BCA5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15D672-57A9-41DB-917D-8CD69EE4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6BF1-807E-EC47-9AFF-F4A21A279BA8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2C0502-7EE1-4CEF-B064-F400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32C2B3-3571-4B05-8F61-4DE9EDB4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81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22507-AAB2-47E1-99AB-6FBF9FC5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B52884-0705-4F37-83AC-6A2F9BD4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0E5B7C-587D-4538-9843-C5AEFDDC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0DB1-86C0-134B-9D81-AEC84A0B800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7B6D83-D3EC-4443-A28A-C5C25617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9D1F01-FE84-4B85-9FD9-3F90B294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52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C3F62-54DB-44B2-8ADD-DEB08DE5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4B83A6-35E1-4EDB-827B-B4115EE3C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0000EA-8B1F-418D-B737-D80DEF811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8BDFCD-2D5E-47B5-A984-51ACCEEC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9001-A9AA-E44E-A0CD-A2797AE4FBB3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59C6B6-B091-40AF-B68C-5E2243FE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3D6CE7-0CB9-472A-B10E-53EF5869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25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0A42E-D508-4C46-91E6-09BC4B366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F2509E-B975-446B-92CA-6A3B2C1B4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6ABE9A-F895-466C-9CD1-0E7AF1CB1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2301133-6997-4D92-9639-3AF077F18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DF8C39F-C268-416C-866A-5A52F7ED0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32A59A4-62A4-4199-AA8B-4C613771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DEFA-C8E9-6845-9A18-8E1D814B2F1D}" type="datetime1">
              <a:rPr lang="pt-BR" smtClean="0"/>
              <a:t>04/08/2023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907203D-81A5-4DAF-AE1F-E32C5D15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C2FA5DA-E609-4AB1-B62E-226BB6BA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69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9E2B42-5F8E-4041-AB6F-FFB4D10B5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A86932-F6D6-41BB-A70E-4A2AAFAD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8F05-55C6-F948-BB7E-E3F0C2EE4940}" type="datetime1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E91D648-76ED-447D-AF82-B98DF850F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C451FCD-F5C7-4CC7-AA04-7D2DFDB3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5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D06000-7AE1-4751-B456-1B4213458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7DF1-C1B3-7E41-AF55-89F54CF86645}" type="datetime1">
              <a:rPr lang="pt-BR" smtClean="0"/>
              <a:t>04/08/2023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4C5D03D-4F5A-4B6F-9F58-ED4AD6307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8E3596D-2CF9-4F06-84A5-851248BC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00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FA6A7-4974-46CB-9B1F-649F00C4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68D222-4146-46F6-BC9F-A6A396B17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778D5B-5728-4633-B893-6CB402692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A200D2-32A8-4E1B-87CB-B052C3F6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20BB-BF2E-0A44-886C-A831B5F43200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276172-6CF3-4090-BE99-8E9CA5B0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BF6C42-5105-4229-A775-77B05046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38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E78A1-C9C9-4AE3-9517-7B83D75F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9AA3D8D-FAD5-4531-8774-93D4E77C5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8FEC02-2059-41E2-9FD1-D170C174A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204A31-11DE-4683-98F2-C2F13190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31FE-1BE5-124C-83C7-8EAE8D1DECC4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803212-178C-4E55-8E17-3D5B9397B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14EAE9-AED6-46C2-A534-F590325B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7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C0AEA75-2DBF-4D24-B674-2BE54CD0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D573DF-742A-46ED-AD42-38B4CB356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360C0C-E957-4365-892A-8800968D1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FAED8-8B77-9645-AE96-48E8BBF940B8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389AFE-0470-44CF-97CB-7046DFAE1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FEAA57-5B35-441E-9094-64ABEF89D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0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35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1"/>
          <a:stretch/>
        </p:blipFill>
        <p:spPr>
          <a:xfrm>
            <a:off x="0" y="0"/>
            <a:ext cx="9362114" cy="685800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53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8B43590-5140-425C-84F1-76FD97620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778" y="534957"/>
            <a:ext cx="8573624" cy="616109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9F95104-74B0-4B9F-B324-67E56F98612B}"/>
              </a:ext>
            </a:extLst>
          </p:cNvPr>
          <p:cNvSpPr txBox="1"/>
          <p:nvPr/>
        </p:nvSpPr>
        <p:spPr>
          <a:xfrm>
            <a:off x="230453" y="617247"/>
            <a:ext cx="3675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Tratamento de água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19461" y="6475079"/>
            <a:ext cx="470941" cy="365125"/>
          </a:xfrm>
        </p:spPr>
        <p:txBody>
          <a:bodyPr/>
          <a:lstStyle/>
          <a:p>
            <a:fld id="{8E4AB50B-E209-4EB3-9871-25D5954752C7}" type="slidenum">
              <a:rPr lang="pt-BR" smtClean="0"/>
              <a:t>10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1E0066E-9C70-A7C0-C764-0959056401C2}"/>
              </a:ext>
            </a:extLst>
          </p:cNvPr>
          <p:cNvSpPr txBox="1"/>
          <p:nvPr/>
        </p:nvSpPr>
        <p:spPr>
          <a:xfrm>
            <a:off x="230453" y="4938474"/>
            <a:ext cx="367588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SÃO PAULO. Companhia de Saneamento Básico do Estado de São Paulo.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Tratamento de água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São Paulo: Sabesp, [20--] Disponível em: http://site.sabesp.com.br/uploads/file/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asabesp_doctos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/Tratamento_Agua_Impressao.pdf. Acesso em: 25 abr. 2022.</a:t>
            </a:r>
          </a:p>
          <a:p>
            <a:pPr algn="l"/>
            <a:endParaRPr lang="pt-BR" sz="1200" dirty="0">
              <a:solidFill>
                <a:srgbClr val="2F2F2E"/>
              </a:solidFill>
            </a:endParaRPr>
          </a:p>
          <a:p>
            <a:pPr algn="l"/>
            <a:r>
              <a:rPr lang="pt-BR" sz="1400" dirty="0">
                <a:solidFill>
                  <a:srgbClr val="2F2F2E"/>
                </a:solidFill>
              </a:rPr>
              <a:t>Infográfico de estação de tratamento de água.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39187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2502D-7C49-49E9-801A-11E0C0109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6368"/>
            <a:ext cx="9144000" cy="1366395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pt-BR" sz="4800" dirty="0">
                <a:latin typeface="+mn-lt"/>
              </a:rPr>
              <a:t>Apresentação 2 –</a:t>
            </a:r>
            <a:r>
              <a:rPr lang="pt-BR" sz="4800" b="1" dirty="0">
                <a:latin typeface="+mn-lt"/>
              </a:rPr>
              <a:t> MISTURAS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30E5DF-4527-4E24-A515-AF60B9E29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>
            <a:normAutofit/>
          </a:bodyPr>
          <a:lstStyle/>
          <a:p>
            <a:pPr lvl="0"/>
            <a:r>
              <a:rPr lang="pt-BR" sz="4000" b="1" dirty="0"/>
              <a:t>Misturas homogêneas e heterogêneas</a:t>
            </a:r>
          </a:p>
          <a:p>
            <a:r>
              <a:rPr lang="pt-BR" sz="4000" b="1" dirty="0"/>
              <a:t>Separação de materiais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2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834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E646060-6F03-46B1-BCD3-51A71838A893}"/>
              </a:ext>
            </a:extLst>
          </p:cNvPr>
          <p:cNvSpPr txBox="1"/>
          <p:nvPr/>
        </p:nvSpPr>
        <p:spPr>
          <a:xfrm>
            <a:off x="3943350" y="1899726"/>
            <a:ext cx="374332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Materiais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8773A52-AE33-4021-BBA4-844FB15AF29A}"/>
              </a:ext>
            </a:extLst>
          </p:cNvPr>
          <p:cNvSpPr txBox="1"/>
          <p:nvPr/>
        </p:nvSpPr>
        <p:spPr>
          <a:xfrm>
            <a:off x="800100" y="3071301"/>
            <a:ext cx="374332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Substâncias puras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EAF293B-94F7-46D9-822A-126939961CBF}"/>
              </a:ext>
            </a:extLst>
          </p:cNvPr>
          <p:cNvSpPr txBox="1"/>
          <p:nvPr/>
        </p:nvSpPr>
        <p:spPr>
          <a:xfrm>
            <a:off x="6734175" y="3157026"/>
            <a:ext cx="374332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Misturas</a:t>
            </a:r>
          </a:p>
        </p:txBody>
      </p: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9F85FEE2-3321-4B24-9256-C241612F691A}"/>
              </a:ext>
            </a:extLst>
          </p:cNvPr>
          <p:cNvCxnSpPr>
            <a:cxnSpLocks/>
            <a:stCxn id="4" idx="1"/>
            <a:endCxn id="5" idx="0"/>
          </p:cNvCxnSpPr>
          <p:nvPr/>
        </p:nvCxnSpPr>
        <p:spPr>
          <a:xfrm rot="10800000" flipV="1">
            <a:off x="2671764" y="2084391"/>
            <a:ext cx="1271587" cy="986909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4107F379-5436-4575-9306-9FD3456864CC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7686675" y="2084392"/>
            <a:ext cx="919162" cy="986909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A810BD2-2918-4168-BBC1-88E79484FED2}"/>
              </a:ext>
            </a:extLst>
          </p:cNvPr>
          <p:cNvSpPr txBox="1"/>
          <p:nvPr/>
        </p:nvSpPr>
        <p:spPr>
          <a:xfrm>
            <a:off x="5376862" y="5501545"/>
            <a:ext cx="271462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Misturas heterogêneas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2E8AD7C-78C1-4318-A66D-D91F34F386FC}"/>
              </a:ext>
            </a:extLst>
          </p:cNvPr>
          <p:cNvSpPr txBox="1"/>
          <p:nvPr/>
        </p:nvSpPr>
        <p:spPr>
          <a:xfrm>
            <a:off x="8767762" y="5483863"/>
            <a:ext cx="271462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Misturas homogêneas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D43744E-9847-4A00-9EB4-59E6EF668858}"/>
              </a:ext>
            </a:extLst>
          </p:cNvPr>
          <p:cNvSpPr txBox="1"/>
          <p:nvPr/>
        </p:nvSpPr>
        <p:spPr>
          <a:xfrm>
            <a:off x="1228725" y="4035379"/>
            <a:ext cx="271462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Formadas apenas por um tipo de substância. Exemplo: gás oxigênio.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12A59108-CC9D-45A0-9E6F-27EF6A410910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2671762" y="3440633"/>
            <a:ext cx="1" cy="5947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512BA72-B352-440A-8EC9-1317718F3173}"/>
              </a:ext>
            </a:extLst>
          </p:cNvPr>
          <p:cNvSpPr txBox="1"/>
          <p:nvPr/>
        </p:nvSpPr>
        <p:spPr>
          <a:xfrm>
            <a:off x="7248524" y="4267403"/>
            <a:ext cx="271462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Formadas por várias substâncias. Exemplo: água potável.</a:t>
            </a: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B0ABB77C-FF49-4760-86CA-85F46EFD20D3}"/>
              </a:ext>
            </a:extLst>
          </p:cNvPr>
          <p:cNvCxnSpPr>
            <a:cxnSpLocks/>
            <a:stCxn id="6" idx="2"/>
            <a:endCxn id="23" idx="0"/>
          </p:cNvCxnSpPr>
          <p:nvPr/>
        </p:nvCxnSpPr>
        <p:spPr>
          <a:xfrm flipH="1">
            <a:off x="8605837" y="3526358"/>
            <a:ext cx="1" cy="7410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: Angulado 38">
            <a:extLst>
              <a:ext uri="{FF2B5EF4-FFF2-40B4-BE49-F238E27FC236}">
                <a16:creationId xmlns:a16="http://schemas.microsoft.com/office/drawing/2014/main" id="{3895BC77-168F-4EAA-A467-98B9A8E4CEB4}"/>
              </a:ext>
            </a:extLst>
          </p:cNvPr>
          <p:cNvCxnSpPr>
            <a:cxnSpLocks/>
            <a:stCxn id="6" idx="1"/>
          </p:cNvCxnSpPr>
          <p:nvPr/>
        </p:nvCxnSpPr>
        <p:spPr>
          <a:xfrm rot="10800000" flipV="1">
            <a:off x="6343653" y="3341691"/>
            <a:ext cx="390523" cy="2142169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: Angulado 41">
            <a:extLst>
              <a:ext uri="{FF2B5EF4-FFF2-40B4-BE49-F238E27FC236}">
                <a16:creationId xmlns:a16="http://schemas.microsoft.com/office/drawing/2014/main" id="{EA3559F9-8E3D-42DF-BA3D-ECB18ECE7EF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0477500" y="3341692"/>
            <a:ext cx="514348" cy="214217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5240BB1-FD6E-4D08-BABC-5234EAEE1925}"/>
              </a:ext>
            </a:extLst>
          </p:cNvPr>
          <p:cNvSpPr txBox="1"/>
          <p:nvPr/>
        </p:nvSpPr>
        <p:spPr>
          <a:xfrm>
            <a:off x="2671762" y="747741"/>
            <a:ext cx="707707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Classificação dos materiais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3</a:t>
            </a:fld>
            <a:endParaRPr lang="pt-BR"/>
          </a:p>
        </p:txBody>
      </p:sp>
      <p:pic>
        <p:nvPicPr>
          <p:cNvPr id="20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8761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CB6D1D1-BB2E-4906-9794-DE20DE9941C0}"/>
              </a:ext>
            </a:extLst>
          </p:cNvPr>
          <p:cNvSpPr txBox="1"/>
          <p:nvPr/>
        </p:nvSpPr>
        <p:spPr>
          <a:xfrm>
            <a:off x="1062037" y="1439223"/>
            <a:ext cx="399097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Heterogêneas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A909A72-85B5-42A6-9BC6-31C1053BA946}"/>
              </a:ext>
            </a:extLst>
          </p:cNvPr>
          <p:cNvSpPr txBox="1"/>
          <p:nvPr/>
        </p:nvSpPr>
        <p:spPr>
          <a:xfrm>
            <a:off x="6719886" y="1435547"/>
            <a:ext cx="442436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Homogêneas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C6290E-0C09-4357-A169-E35D23A075CD}"/>
              </a:ext>
            </a:extLst>
          </p:cNvPr>
          <p:cNvSpPr txBox="1"/>
          <p:nvPr/>
        </p:nvSpPr>
        <p:spPr>
          <a:xfrm>
            <a:off x="1062038" y="2415036"/>
            <a:ext cx="399097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/>
              <a:t>Formadas pela mistura de dois ou mais componentes que, em geral, são identificados visivelmente. A mistura de água e óleo é um exemplo de mistura heterogênea.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AE44F79-4879-4F33-998A-012BC686052E}"/>
              </a:ext>
            </a:extLst>
          </p:cNvPr>
          <p:cNvSpPr txBox="1"/>
          <p:nvPr/>
        </p:nvSpPr>
        <p:spPr>
          <a:xfrm>
            <a:off x="6806242" y="2467924"/>
            <a:ext cx="433800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/>
              <a:t>Apresentam um aspecto uniforme, ou seja, uma única fase, e seus componentes não podem ser identificados visualmente, nem com auxílio de um microscópio.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2BC11C3-F97C-4569-A5BE-264ED22A89A1}"/>
              </a:ext>
            </a:extLst>
          </p:cNvPr>
          <p:cNvSpPr txBox="1"/>
          <p:nvPr/>
        </p:nvSpPr>
        <p:spPr>
          <a:xfrm>
            <a:off x="1062037" y="4369856"/>
            <a:ext cx="1882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Cada região diferente de uma mistura heterogênea é chamada de </a:t>
            </a:r>
            <a:r>
              <a:rPr lang="pt-BR" sz="1600" b="1" dirty="0"/>
              <a:t>fase</a:t>
            </a:r>
            <a:r>
              <a:rPr lang="pt-BR" sz="1600" dirty="0"/>
              <a:t>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67FB39E-8885-4D21-B429-0ADF8AD3E8D6}"/>
              </a:ext>
            </a:extLst>
          </p:cNvPr>
          <p:cNvSpPr txBox="1"/>
          <p:nvPr/>
        </p:nvSpPr>
        <p:spPr>
          <a:xfrm>
            <a:off x="3088257" y="5864402"/>
            <a:ext cx="2518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/>
              <a:t>Figura 1: água + pó de serra. A mistura de água com pó de serra é composta de duas fases.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6C2457BA-322D-4E27-86F5-DE7AF16BBB34}"/>
              </a:ext>
            </a:extLst>
          </p:cNvPr>
          <p:cNvCxnSpPr>
            <a:cxnSpLocks/>
          </p:cNvCxnSpPr>
          <p:nvPr/>
        </p:nvCxnSpPr>
        <p:spPr>
          <a:xfrm>
            <a:off x="2950567" y="1881127"/>
            <a:ext cx="0" cy="4747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B6826C66-23DE-4EEF-9F9D-595E71CB7C47}"/>
              </a:ext>
            </a:extLst>
          </p:cNvPr>
          <p:cNvSpPr/>
          <p:nvPr/>
        </p:nvSpPr>
        <p:spPr>
          <a:xfrm>
            <a:off x="2905125" y="4800600"/>
            <a:ext cx="53340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098A288-729E-4271-A345-A0D120F7F459}"/>
              </a:ext>
            </a:extLst>
          </p:cNvPr>
          <p:cNvSpPr txBox="1"/>
          <p:nvPr/>
        </p:nvSpPr>
        <p:spPr>
          <a:xfrm>
            <a:off x="7743252" y="5848349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Figura 2: água + sal. A mistura de água com sal apresenta apenas uma fase.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AD43D8A-B089-4176-9F5A-2ED1BFF094B8}"/>
              </a:ext>
            </a:extLst>
          </p:cNvPr>
          <p:cNvSpPr txBox="1"/>
          <p:nvPr/>
        </p:nvSpPr>
        <p:spPr>
          <a:xfrm>
            <a:off x="2557462" y="555067"/>
            <a:ext cx="707707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Tipos de misturas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4</a:t>
            </a:fld>
            <a:endParaRPr lang="pt-BR"/>
          </a:p>
        </p:txBody>
      </p:sp>
      <p:pic>
        <p:nvPicPr>
          <p:cNvPr id="1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1718E3EE-D0B9-056F-77FF-CF3CF21EE10C}"/>
              </a:ext>
            </a:extLst>
          </p:cNvPr>
          <p:cNvCxnSpPr>
            <a:cxnSpLocks/>
          </p:cNvCxnSpPr>
          <p:nvPr/>
        </p:nvCxnSpPr>
        <p:spPr>
          <a:xfrm>
            <a:off x="8977556" y="1881127"/>
            <a:ext cx="0" cy="4747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m 23">
            <a:extLst>
              <a:ext uri="{FF2B5EF4-FFF2-40B4-BE49-F238E27FC236}">
                <a16:creationId xmlns:a16="http://schemas.microsoft.com/office/drawing/2014/main" id="{621D41BA-4D99-C7EC-0DE4-C5135392B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547" y="4283252"/>
            <a:ext cx="1057275" cy="158115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68D31A0E-4585-8128-4474-FED9365FF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2320" y="4181474"/>
            <a:ext cx="10858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1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25B3A2B-47EB-42BF-B1D8-2CA2FE38A60C}"/>
              </a:ext>
            </a:extLst>
          </p:cNvPr>
          <p:cNvSpPr txBox="1"/>
          <p:nvPr/>
        </p:nvSpPr>
        <p:spPr>
          <a:xfrm>
            <a:off x="1095376" y="1399126"/>
            <a:ext cx="999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As substâncias presentes nas misturas podem ser separadas por diferentes processos. A escolha do processo dependerá do tipo de mistura e do estado físico das substâncias que as compõem.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CBD7AE3-682A-4889-9A5B-B77D4736C0D5}"/>
              </a:ext>
            </a:extLst>
          </p:cNvPr>
          <p:cNvSpPr txBox="1"/>
          <p:nvPr/>
        </p:nvSpPr>
        <p:spPr>
          <a:xfrm>
            <a:off x="2471737" y="579153"/>
            <a:ext cx="707707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/>
              <a:t>Separação de misturas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5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9E8C484-EB64-893B-9B5A-9EC08E000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2182811"/>
            <a:ext cx="8907726" cy="320869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F998AF3-0813-D863-9F90-32832656CD6C}"/>
              </a:ext>
            </a:extLst>
          </p:cNvPr>
          <p:cNvSpPr txBox="1"/>
          <p:nvPr/>
        </p:nvSpPr>
        <p:spPr>
          <a:xfrm>
            <a:off x="1638300" y="5528862"/>
            <a:ext cx="96162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>
                <a:solidFill>
                  <a:srgbClr val="2F2F2E"/>
                </a:solidFill>
              </a:rPr>
              <a:t>Diagrama de métodos de separação para misturas homogêneas e heterogêneas.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198401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56E696D-15A7-42C8-8FB2-73F938396DD8}"/>
              </a:ext>
            </a:extLst>
          </p:cNvPr>
          <p:cNvSpPr txBox="1"/>
          <p:nvPr/>
        </p:nvSpPr>
        <p:spPr>
          <a:xfrm>
            <a:off x="0" y="579153"/>
            <a:ext cx="1171574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/>
              <a:t>Separação de misturas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DE3F84B-F82D-493B-8BF9-8A1C2D896320}"/>
              </a:ext>
            </a:extLst>
          </p:cNvPr>
          <p:cNvSpPr txBox="1"/>
          <p:nvPr/>
        </p:nvSpPr>
        <p:spPr>
          <a:xfrm>
            <a:off x="8344888" y="5542053"/>
            <a:ext cx="321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Separação manualmente de mistura heterogênea de sólidos.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45ACC57-80A8-4697-BE44-25583E33DD1F}"/>
              </a:ext>
            </a:extLst>
          </p:cNvPr>
          <p:cNvSpPr txBox="1"/>
          <p:nvPr/>
        </p:nvSpPr>
        <p:spPr>
          <a:xfrm>
            <a:off x="8353223" y="1679339"/>
            <a:ext cx="321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Separação de mistura heterogênea entre um líquido e um sólido ou entre dois sólidos com uso da peneira. O bagaço fica retido, e o líquido é coletado.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41BE51A-9D66-49AC-B57A-33C7BE37EBFE}"/>
              </a:ext>
            </a:extLst>
          </p:cNvPr>
          <p:cNvSpPr txBox="1"/>
          <p:nvPr/>
        </p:nvSpPr>
        <p:spPr>
          <a:xfrm>
            <a:off x="8381157" y="5122965"/>
            <a:ext cx="319124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Catação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13B5717-AFD5-4A50-BD8C-4F6CB8F30062}"/>
              </a:ext>
            </a:extLst>
          </p:cNvPr>
          <p:cNvSpPr txBox="1"/>
          <p:nvPr/>
        </p:nvSpPr>
        <p:spPr>
          <a:xfrm>
            <a:off x="8361559" y="1330937"/>
            <a:ext cx="319124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Peneiração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CD18B06-63B4-4997-B5AB-B540B9AFED32}"/>
              </a:ext>
            </a:extLst>
          </p:cNvPr>
          <p:cNvSpPr txBox="1"/>
          <p:nvPr/>
        </p:nvSpPr>
        <p:spPr>
          <a:xfrm>
            <a:off x="8325029" y="3940182"/>
            <a:ext cx="321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Separação de misturas heterogêneas entre sólidos e líquidos por meio de um</a:t>
            </a:r>
          </a:p>
          <a:p>
            <a:r>
              <a:rPr lang="pt-BR" dirty="0"/>
              <a:t>filtro.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ED96391-B491-4E18-99C1-4EE7C76A6987}"/>
              </a:ext>
            </a:extLst>
          </p:cNvPr>
          <p:cNvSpPr txBox="1"/>
          <p:nvPr/>
        </p:nvSpPr>
        <p:spPr>
          <a:xfrm>
            <a:off x="8361559" y="3604690"/>
            <a:ext cx="319124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Filtração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6</a:t>
            </a:fld>
            <a:endParaRPr lang="pt-BR"/>
          </a:p>
        </p:txBody>
      </p:sp>
      <p:pic>
        <p:nvPicPr>
          <p:cNvPr id="1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Agrupar 28">
            <a:extLst>
              <a:ext uri="{FF2B5EF4-FFF2-40B4-BE49-F238E27FC236}">
                <a16:creationId xmlns:a16="http://schemas.microsoft.com/office/drawing/2014/main" id="{BF02B043-9493-BFA6-CA7C-F9C99EBC3655}"/>
              </a:ext>
            </a:extLst>
          </p:cNvPr>
          <p:cNvGrpSpPr/>
          <p:nvPr/>
        </p:nvGrpSpPr>
        <p:grpSpPr>
          <a:xfrm>
            <a:off x="401968" y="1515603"/>
            <a:ext cx="7979190" cy="4870939"/>
            <a:chOff x="401968" y="1515603"/>
            <a:chExt cx="7979190" cy="4870939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68A7DF5A-47FF-ADE9-6A7E-1DC54AE1F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968" y="1914052"/>
              <a:ext cx="6950876" cy="4472490"/>
            </a:xfrm>
            <a:prstGeom prst="rect">
              <a:avLst/>
            </a:prstGeom>
          </p:spPr>
        </p:pic>
        <p:cxnSp>
          <p:nvCxnSpPr>
            <p:cNvPr id="7" name="Conector de Seta Reta 6">
              <a:extLst>
                <a:ext uri="{FF2B5EF4-FFF2-40B4-BE49-F238E27FC236}">
                  <a16:creationId xmlns:a16="http://schemas.microsoft.com/office/drawing/2014/main" id="{DB1FA93E-9B30-4C50-86A8-1DCD5BD702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0407" y="3774366"/>
              <a:ext cx="1349114" cy="1499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: Angulado 36">
              <a:extLst>
                <a:ext uri="{FF2B5EF4-FFF2-40B4-BE49-F238E27FC236}">
                  <a16:creationId xmlns:a16="http://schemas.microsoft.com/office/drawing/2014/main" id="{F9CC2C0A-EEDA-16F0-BDEF-30C1FB704C99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rot="10800000" flipV="1">
              <a:off x="2397137" y="1515603"/>
              <a:ext cx="5964423" cy="2038390"/>
            </a:xfrm>
            <a:prstGeom prst="bentConnector3">
              <a:avLst>
                <a:gd name="adj1" fmla="val 60053"/>
              </a:avLst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: Angulado 42">
              <a:extLst>
                <a:ext uri="{FF2B5EF4-FFF2-40B4-BE49-F238E27FC236}">
                  <a16:creationId xmlns:a16="http://schemas.microsoft.com/office/drawing/2014/main" id="{87D9A153-0EDE-E9D7-CCBD-C6B43120EC51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rot="10800000" flipV="1">
              <a:off x="1603949" y="5307631"/>
              <a:ext cx="6777209" cy="33678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8581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090BDE0-5FDC-4D01-A264-BA740F31A18F}"/>
              </a:ext>
            </a:extLst>
          </p:cNvPr>
          <p:cNvSpPr txBox="1"/>
          <p:nvPr/>
        </p:nvSpPr>
        <p:spPr>
          <a:xfrm>
            <a:off x="238125" y="752646"/>
            <a:ext cx="1171574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Separação de misturas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16265E2-8FA4-4B08-8CB9-38A163FEBC72}"/>
              </a:ext>
            </a:extLst>
          </p:cNvPr>
          <p:cNvSpPr txBox="1"/>
          <p:nvPr/>
        </p:nvSpPr>
        <p:spPr>
          <a:xfrm>
            <a:off x="273841" y="2956552"/>
            <a:ext cx="2731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Método de separar misturas heterogêneas de sólidos e líquidos e de líquidos que não se misturam.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7AA87EB-05D1-4956-A377-8C214F854EE1}"/>
              </a:ext>
            </a:extLst>
          </p:cNvPr>
          <p:cNvSpPr txBox="1"/>
          <p:nvPr/>
        </p:nvSpPr>
        <p:spPr>
          <a:xfrm>
            <a:off x="273841" y="2505330"/>
            <a:ext cx="271462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Decantação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7</a:t>
            </a:fld>
            <a:endParaRPr lang="pt-BR"/>
          </a:p>
        </p:txBody>
      </p:sp>
      <p:pic>
        <p:nvPicPr>
          <p:cNvPr id="13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37F6FB5-0250-0432-CCC2-BCE397DD9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390" y="2874662"/>
            <a:ext cx="7877175" cy="202882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0D17BAA-19CB-A5E6-0370-422E28FC5DB5}"/>
              </a:ext>
            </a:extLst>
          </p:cNvPr>
          <p:cNvSpPr txBox="1"/>
          <p:nvPr/>
        </p:nvSpPr>
        <p:spPr>
          <a:xfrm>
            <a:off x="3969947" y="5011516"/>
            <a:ext cx="78771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A mistura de água e areia da imagem 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A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, após um intervalo de tempo, tem o aspecto representado na imagem 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B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, ou seja, a maior parte da areia encontra-se no fundo do aquário. A água pode, então, ser retirada, como mostrado na imagem 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C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229947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2373C8E-7CBF-485E-9530-988D197EF208}"/>
              </a:ext>
            </a:extLst>
          </p:cNvPr>
          <p:cNvSpPr txBox="1"/>
          <p:nvPr/>
        </p:nvSpPr>
        <p:spPr>
          <a:xfrm>
            <a:off x="128587" y="659590"/>
            <a:ext cx="119348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Separação de misturas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822CBD3-7759-4AFD-8EC8-F4B066FCF69E}"/>
              </a:ext>
            </a:extLst>
          </p:cNvPr>
          <p:cNvSpPr txBox="1"/>
          <p:nvPr/>
        </p:nvSpPr>
        <p:spPr>
          <a:xfrm>
            <a:off x="335842" y="2282931"/>
            <a:ext cx="2842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Separação de misturas homogêneas de sólidos e líquidos e também de líquidos. Esse método se baseia na diferença entre as temperaturas de ebulição</a:t>
            </a:r>
            <a:r>
              <a:rPr lang="pt-BR" b="1" dirty="0"/>
              <a:t> </a:t>
            </a:r>
            <a:r>
              <a:rPr lang="pt-BR" dirty="0"/>
              <a:t>dos componentes de uma mistura.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8</a:t>
            </a:fld>
            <a:endParaRPr lang="pt-BR" dirty="0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EA6765C-E18A-4C17-8D17-CB3D7E008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301" y="2157984"/>
            <a:ext cx="5144928" cy="362244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1CBCBC4-CBC6-49BC-9B7B-026E29A10AD6}"/>
              </a:ext>
            </a:extLst>
          </p:cNvPr>
          <p:cNvSpPr txBox="1"/>
          <p:nvPr/>
        </p:nvSpPr>
        <p:spPr>
          <a:xfrm>
            <a:off x="335842" y="1913599"/>
            <a:ext cx="284278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Destilação simples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00EB04A-9A52-440A-DCC5-B4B6ACBBE7CB}"/>
              </a:ext>
            </a:extLst>
          </p:cNvPr>
          <p:cNvSpPr txBox="1"/>
          <p:nvPr/>
        </p:nvSpPr>
        <p:spPr>
          <a:xfrm>
            <a:off x="5142300" y="5720194"/>
            <a:ext cx="51449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  <a:latin typeface="CiutadellaRounded-Regular"/>
              </a:rPr>
              <a:t>Representação esquemática de um destilador simples em funcionamento.</a:t>
            </a:r>
            <a:endParaRPr lang="pt-BR" sz="140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3517E16-B3AF-E991-5949-22BD8CAD2514}"/>
              </a:ext>
            </a:extLst>
          </p:cNvPr>
          <p:cNvSpPr txBox="1"/>
          <p:nvPr/>
        </p:nvSpPr>
        <p:spPr>
          <a:xfrm>
            <a:off x="10343299" y="2648003"/>
            <a:ext cx="15689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.</a:t>
            </a:r>
            <a:endParaRPr lang="pt-BR" sz="4000"/>
          </a:p>
        </p:txBody>
      </p:sp>
      <p:sp>
        <p:nvSpPr>
          <p:cNvPr id="6" name="Texto Explicativo: Linha 5">
            <a:extLst>
              <a:ext uri="{FF2B5EF4-FFF2-40B4-BE49-F238E27FC236}">
                <a16:creationId xmlns:a16="http://schemas.microsoft.com/office/drawing/2014/main" id="{3D18CEBB-9447-B135-1655-26FDD04F4589}"/>
              </a:ext>
            </a:extLst>
          </p:cNvPr>
          <p:cNvSpPr/>
          <p:nvPr/>
        </p:nvSpPr>
        <p:spPr>
          <a:xfrm>
            <a:off x="3475225" y="2788920"/>
            <a:ext cx="1489967" cy="2761488"/>
          </a:xfrm>
          <a:prstGeom prst="borderCallout1">
            <a:avLst>
              <a:gd name="adj1" fmla="val 50207"/>
              <a:gd name="adj2" fmla="val 100906"/>
              <a:gd name="adj3" fmla="val 50248"/>
              <a:gd name="adj4" fmla="val 146392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0" i="0" u="none" strike="noStrike" baseline="0" dirty="0">
                <a:solidFill>
                  <a:srgbClr val="2F2F2E"/>
                </a:solidFill>
              </a:rPr>
              <a:t>A mistura de água e sais minerais é aquecida. Como a temperatura de ebulição da água é menor do que a dos sais minerais presentes nela, ela é a primeira substância a passar para o estado gasoso.</a:t>
            </a:r>
            <a:endParaRPr lang="pt-BR" dirty="0"/>
          </a:p>
        </p:txBody>
      </p:sp>
      <p:sp>
        <p:nvSpPr>
          <p:cNvPr id="8" name="Texto Explicativo: Linha 7">
            <a:extLst>
              <a:ext uri="{FF2B5EF4-FFF2-40B4-BE49-F238E27FC236}">
                <a16:creationId xmlns:a16="http://schemas.microsoft.com/office/drawing/2014/main" id="{29FB234B-E6BC-FC27-BC57-FFC8FBA8A4FF}"/>
              </a:ext>
            </a:extLst>
          </p:cNvPr>
          <p:cNvSpPr/>
          <p:nvPr/>
        </p:nvSpPr>
        <p:spPr>
          <a:xfrm>
            <a:off x="6876288" y="1589810"/>
            <a:ext cx="2688336" cy="447762"/>
          </a:xfrm>
          <a:prstGeom prst="borderCallout1">
            <a:avLst>
              <a:gd name="adj1" fmla="val 95465"/>
              <a:gd name="adj2" fmla="val 10304"/>
              <a:gd name="adj3" fmla="val 383120"/>
              <a:gd name="adj4" fmla="val 9998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No condensador, a água volta ao estado líquido.</a:t>
            </a:r>
            <a:endParaRPr lang="pt-BR" sz="1400"/>
          </a:p>
        </p:txBody>
      </p:sp>
      <p:sp>
        <p:nvSpPr>
          <p:cNvPr id="10" name="Texto Explicativo: Linha 9">
            <a:extLst>
              <a:ext uri="{FF2B5EF4-FFF2-40B4-BE49-F238E27FC236}">
                <a16:creationId xmlns:a16="http://schemas.microsoft.com/office/drawing/2014/main" id="{346966C0-C0BB-B255-E0FE-9BBA08C2E653}"/>
              </a:ext>
            </a:extLst>
          </p:cNvPr>
          <p:cNvSpPr/>
          <p:nvPr/>
        </p:nvSpPr>
        <p:spPr>
          <a:xfrm>
            <a:off x="10516401" y="1491050"/>
            <a:ext cx="1456787" cy="1423184"/>
          </a:xfrm>
          <a:prstGeom prst="borderCallout1">
            <a:avLst>
              <a:gd name="adj1" fmla="val 100605"/>
              <a:gd name="adj2" fmla="val -367"/>
              <a:gd name="adj3" fmla="val 162099"/>
              <a:gd name="adj4" fmla="val -127465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O condensador é mantido frio em razão da passagem contínua de água da torneira.</a:t>
            </a:r>
            <a:endParaRPr lang="pt-BR" sz="1400" dirty="0"/>
          </a:p>
        </p:txBody>
      </p:sp>
      <p:sp>
        <p:nvSpPr>
          <p:cNvPr id="12" name="Texto Explicativo: Linha Dobrada Dupla 11">
            <a:extLst>
              <a:ext uri="{FF2B5EF4-FFF2-40B4-BE49-F238E27FC236}">
                <a16:creationId xmlns:a16="http://schemas.microsoft.com/office/drawing/2014/main" id="{1B1AE528-E96F-C253-F164-647FFCFBC159}"/>
              </a:ext>
            </a:extLst>
          </p:cNvPr>
          <p:cNvSpPr/>
          <p:nvPr/>
        </p:nvSpPr>
        <p:spPr>
          <a:xfrm>
            <a:off x="10464338" y="4679329"/>
            <a:ext cx="1456787" cy="830997"/>
          </a:xfrm>
          <a:prstGeom prst="borderCallout3">
            <a:avLst>
              <a:gd name="adj1" fmla="val 101277"/>
              <a:gd name="adj2" fmla="val -173"/>
              <a:gd name="adj3" fmla="val 117783"/>
              <a:gd name="adj4" fmla="val 280"/>
              <a:gd name="adj5" fmla="val 118706"/>
              <a:gd name="adj6" fmla="val -89478"/>
              <a:gd name="adj7" fmla="val 74450"/>
              <a:gd name="adj8" fmla="val -89932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400" b="0" i="0" u="none" strike="noStrike" baseline="0">
                <a:solidFill>
                  <a:srgbClr val="2F2F2E"/>
                </a:solidFill>
              </a:rPr>
              <a:t>A água destilada é recolhida em outro recipiente.</a:t>
            </a:r>
            <a:endParaRPr lang="pt-BR" sz="4000"/>
          </a:p>
        </p:txBody>
      </p:sp>
    </p:spTree>
    <p:extLst>
      <p:ext uri="{BB962C8B-B14F-4D97-AF65-F5344CB8AC3E}">
        <p14:creationId xmlns:p14="http://schemas.microsoft.com/office/powerpoint/2010/main" val="2432095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FF74CD4F-7B8A-761B-67E1-5F61F6BA9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843" y="787921"/>
            <a:ext cx="3615603" cy="571568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DE032DB-1D8E-45BE-B32A-4373DFCB6E65}"/>
              </a:ext>
            </a:extLst>
          </p:cNvPr>
          <p:cNvSpPr txBox="1"/>
          <p:nvPr/>
        </p:nvSpPr>
        <p:spPr>
          <a:xfrm>
            <a:off x="0" y="436259"/>
            <a:ext cx="11934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/>
              <a:t>Separação de misturas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239C3BA-5236-46A0-B419-4985C4C39CBB}"/>
              </a:ext>
            </a:extLst>
          </p:cNvPr>
          <p:cNvSpPr txBox="1"/>
          <p:nvPr/>
        </p:nvSpPr>
        <p:spPr>
          <a:xfrm>
            <a:off x="472659" y="2163450"/>
            <a:ext cx="264529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Destilação fracionada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3504F22-B2E8-4F46-B307-4A2EF3DDD0F5}"/>
              </a:ext>
            </a:extLst>
          </p:cNvPr>
          <p:cNvSpPr txBox="1"/>
          <p:nvPr/>
        </p:nvSpPr>
        <p:spPr>
          <a:xfrm>
            <a:off x="472659" y="2563560"/>
            <a:ext cx="2645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Baseia-se nas diferentes </a:t>
            </a:r>
            <a:r>
              <a:rPr lang="pt-BR" b="1" dirty="0"/>
              <a:t>temperaturas de ebulição </a:t>
            </a:r>
            <a:r>
              <a:rPr lang="pt-BR" dirty="0"/>
              <a:t>das diversas substâncias que compõem uma mistura homogênea. Esse processo é usado na separação dos diversos componentes do petróleo.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F1F9BDA-690C-4099-9B1E-E8BB381DA4B7}"/>
              </a:ext>
            </a:extLst>
          </p:cNvPr>
          <p:cNvSpPr txBox="1"/>
          <p:nvPr/>
        </p:nvSpPr>
        <p:spPr>
          <a:xfrm>
            <a:off x="3922316" y="1407588"/>
            <a:ext cx="3615603" cy="2308324"/>
          </a:xfrm>
          <a:prstGeom prst="borderCallout1">
            <a:avLst>
              <a:gd name="adj1" fmla="val 99561"/>
              <a:gd name="adj2" fmla="val 99657"/>
              <a:gd name="adj3" fmla="val 106162"/>
              <a:gd name="adj4" fmla="val 120491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O petróleo aquecido passa para o estado gasoso, e os gases sobem pela coluna. Quando um componente do petróleo chega a uma parte da coluna que tem uma temperatura menor que sua temperatura de ebulição, ele se condensa e é recolhido nos pratos.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9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2A89CF3-3737-51F6-3407-0CED227CC682}"/>
              </a:ext>
            </a:extLst>
          </p:cNvPr>
          <p:cNvSpPr txBox="1"/>
          <p:nvPr/>
        </p:nvSpPr>
        <p:spPr>
          <a:xfrm>
            <a:off x="4775270" y="4421193"/>
            <a:ext cx="2854089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BALAJI,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Naveen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Gowthaman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0" i="1" u="none" strike="noStrike" baseline="0" dirty="0">
                <a:solidFill>
                  <a:srgbClr val="2F2F2E"/>
                </a:solidFill>
              </a:rPr>
              <a:t>et al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Analysis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en-US" sz="1200" b="0" i="0" u="none" strike="noStrike" baseline="0" dirty="0">
                <a:solidFill>
                  <a:srgbClr val="2F2F2E"/>
                </a:solidFill>
              </a:rPr>
              <a:t>of various liquid components under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different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temperature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and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density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constraints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pertaining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to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fractional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distillation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Imperial </a:t>
            </a:r>
            <a:r>
              <a:rPr lang="pt-BR" sz="1200" b="1" i="0" u="none" strike="noStrike" baseline="0" dirty="0" err="1">
                <a:solidFill>
                  <a:srgbClr val="2F2F2E"/>
                </a:solidFill>
              </a:rPr>
              <a:t>Journal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1" i="0" u="none" strike="noStrike" baseline="0" dirty="0" err="1">
                <a:solidFill>
                  <a:srgbClr val="2F2F2E"/>
                </a:solidFill>
              </a:rPr>
              <a:t>of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1" i="0" u="none" strike="noStrike" baseline="0" dirty="0" err="1">
                <a:solidFill>
                  <a:srgbClr val="2F2F2E"/>
                </a:solidFill>
              </a:rPr>
              <a:t>Interdisciplinary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1" i="0" u="none" strike="noStrike" baseline="0" dirty="0" err="1">
                <a:solidFill>
                  <a:srgbClr val="2F2F2E"/>
                </a:solidFill>
              </a:rPr>
              <a:t>Research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, [</a:t>
            </a:r>
            <a:r>
              <a:rPr lang="pt-BR" sz="1200" b="0" i="1" u="none" strike="noStrike" baseline="0" dirty="0">
                <a:solidFill>
                  <a:srgbClr val="2F2F2E"/>
                </a:solidFill>
              </a:rPr>
              <a:t>s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</a:t>
            </a:r>
            <a:r>
              <a:rPr lang="pt-BR" sz="1200" b="0" i="1" u="none" strike="noStrike" baseline="0" dirty="0">
                <a:solidFill>
                  <a:srgbClr val="2F2F2E"/>
                </a:solidFill>
              </a:rPr>
              <a:t>l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.] v. 3, n. 6, p. 664-669, 2017.</a:t>
            </a:r>
          </a:p>
          <a:p>
            <a:pPr algn="l"/>
            <a:endParaRPr lang="pt-BR" sz="120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Esquema da destilação fracionada do petróleo e os produtos obtidos.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9369600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4511</TotalTime>
  <Words>687</Words>
  <Application>Microsoft Office PowerPoint</Application>
  <PresentationFormat>Widescreen</PresentationFormat>
  <Paragraphs>63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CiutadellaRounded-Regular</vt:lpstr>
      <vt:lpstr>Tema do Office</vt:lpstr>
      <vt:lpstr>Apresentação do PowerPoint</vt:lpstr>
      <vt:lpstr>Apresentação 2 – MISTURAS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1 - MATERIAIS</dc:title>
  <dc:creator>Sandra Del Carlo</dc:creator>
  <cp:lastModifiedBy> </cp:lastModifiedBy>
  <cp:revision>17</cp:revision>
  <dcterms:created xsi:type="dcterms:W3CDTF">2019-02-21T17:26:32Z</dcterms:created>
  <dcterms:modified xsi:type="dcterms:W3CDTF">2023-08-04T12:44:04Z</dcterms:modified>
</cp:coreProperties>
</file>