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9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ecilia farias" initials="cf" lastIdx="22" clrIdx="0"/>
  <p:cmAuthor id="2" name="FREELA -- Cecilia Farias de Souza" initials="F-CFdS" lastIdx="4" clrIdx="1"/>
  <p:cmAuthor id="3" name="Lilian Semenichin Nogueira" initials="LSN" lastIdx="17" clrIdx="2"/>
  <p:cmAuthor id="4" name="Marcia Takeuchi" initials="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5D0"/>
    <a:srgbClr val="601353"/>
    <a:srgbClr val="FFFFFF"/>
    <a:srgbClr val="62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C4D3FF-AD1B-66DF-E3F5-241A248F7154}" v="4" dt="2023-05-08T17:38:55.932"/>
    <p1510:client id="{9B186402-D305-424F-9E23-13C2D861E8FF}" v="548" dt="2023-05-08T14:08:57.503"/>
    <p1510:client id="{CC76338C-E49A-4FD4-8B73-B81FAC2BE02C}" v="5901" dt="2023-05-08T17:33:04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21" autoAdjust="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1FE867-D4B2-4297-A697-05E73888053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6E39468-032C-4A0F-A6E0-2DD2A7F2B4A5}">
      <dgm:prSet phldrT="[Texto]" custT="1"/>
      <dgm:spPr/>
      <dgm:t>
        <a:bodyPr/>
        <a:lstStyle/>
        <a:p>
          <a:r>
            <a:rPr lang="pt-BR" sz="1600"/>
            <a:t>Escassez de matéria-prima</a:t>
          </a:r>
        </a:p>
      </dgm:t>
    </dgm:pt>
    <dgm:pt modelId="{EEC9EE10-A533-4689-BEF7-86DA77F3F051}" type="parTrans" cxnId="{EEE48850-357A-4F20-B9F5-324111001134}">
      <dgm:prSet/>
      <dgm:spPr/>
      <dgm:t>
        <a:bodyPr/>
        <a:lstStyle/>
        <a:p>
          <a:endParaRPr lang="pt-BR"/>
        </a:p>
      </dgm:t>
    </dgm:pt>
    <dgm:pt modelId="{0956E343-0244-4684-919E-CD5B7BC6B77A}" type="sibTrans" cxnId="{EEE48850-357A-4F20-B9F5-324111001134}">
      <dgm:prSet/>
      <dgm:spPr/>
      <dgm:t>
        <a:bodyPr/>
        <a:lstStyle/>
        <a:p>
          <a:endParaRPr lang="pt-BR"/>
        </a:p>
      </dgm:t>
    </dgm:pt>
    <dgm:pt modelId="{3A577BE5-2971-4B4F-8D44-C7D2CE017400}">
      <dgm:prSet phldrT="[Texto]" custT="1"/>
      <dgm:spPr/>
      <dgm:t>
        <a:bodyPr/>
        <a:lstStyle/>
        <a:p>
          <a:r>
            <a:rPr lang="pt-BR" sz="1600"/>
            <a:t>Desenvolvimento de novas tecnologias</a:t>
          </a:r>
        </a:p>
      </dgm:t>
    </dgm:pt>
    <dgm:pt modelId="{95555CF9-C58A-4901-B362-BE20DC4F8476}" type="parTrans" cxnId="{A069EC05-377D-450B-9008-EB446883D259}">
      <dgm:prSet/>
      <dgm:spPr/>
      <dgm:t>
        <a:bodyPr/>
        <a:lstStyle/>
        <a:p>
          <a:endParaRPr lang="pt-BR"/>
        </a:p>
      </dgm:t>
    </dgm:pt>
    <dgm:pt modelId="{8A5F95AF-81EE-4DEA-8DCB-EE7040A7DFB7}" type="sibTrans" cxnId="{A069EC05-377D-450B-9008-EB446883D259}">
      <dgm:prSet/>
      <dgm:spPr/>
      <dgm:t>
        <a:bodyPr/>
        <a:lstStyle/>
        <a:p>
          <a:endParaRPr lang="pt-BR"/>
        </a:p>
      </dgm:t>
    </dgm:pt>
    <dgm:pt modelId="{E6D016D4-D436-424E-B922-F317DD554E92}">
      <dgm:prSet phldrT="[Texto]" custT="1"/>
      <dgm:spPr/>
      <dgm:t>
        <a:bodyPr/>
        <a:lstStyle/>
        <a:p>
          <a:r>
            <a:rPr lang="pt-BR" sz="1600"/>
            <a:t>Produção de novos materiais</a:t>
          </a:r>
        </a:p>
      </dgm:t>
    </dgm:pt>
    <dgm:pt modelId="{563BE965-AAC1-4E05-9009-934DAB72947B}" type="parTrans" cxnId="{98453131-1A21-4A2C-8F68-AEFBE79CD720}">
      <dgm:prSet/>
      <dgm:spPr/>
      <dgm:t>
        <a:bodyPr/>
        <a:lstStyle/>
        <a:p>
          <a:endParaRPr lang="pt-BR"/>
        </a:p>
      </dgm:t>
    </dgm:pt>
    <dgm:pt modelId="{8C99CF63-FD12-4F91-AFEA-3848663B6CA1}" type="sibTrans" cxnId="{98453131-1A21-4A2C-8F68-AEFBE79CD720}">
      <dgm:prSet/>
      <dgm:spPr/>
      <dgm:t>
        <a:bodyPr/>
        <a:lstStyle/>
        <a:p>
          <a:endParaRPr lang="pt-BR"/>
        </a:p>
      </dgm:t>
    </dgm:pt>
    <dgm:pt modelId="{38E1AAAB-F84B-4242-A6A9-91A909A8D876}" type="pres">
      <dgm:prSet presAssocID="{AD1FE867-D4B2-4297-A697-05E738880534}" presName="Name0" presStyleCnt="0">
        <dgm:presLayoutVars>
          <dgm:dir/>
          <dgm:animLvl val="lvl"/>
          <dgm:resizeHandles val="exact"/>
        </dgm:presLayoutVars>
      </dgm:prSet>
      <dgm:spPr/>
    </dgm:pt>
    <dgm:pt modelId="{CEBD82D7-4445-487F-8483-5DA5C69F3966}" type="pres">
      <dgm:prSet presAssocID="{66E39468-032C-4A0F-A6E0-2DD2A7F2B4A5}" presName="parTxOnly" presStyleLbl="node1" presStyleIdx="0" presStyleCnt="3" custScaleX="89597">
        <dgm:presLayoutVars>
          <dgm:chMax val="0"/>
          <dgm:chPref val="0"/>
          <dgm:bulletEnabled val="1"/>
        </dgm:presLayoutVars>
      </dgm:prSet>
      <dgm:spPr/>
    </dgm:pt>
    <dgm:pt modelId="{FB63C8C9-80BF-45E4-B65F-4D5178735E71}" type="pres">
      <dgm:prSet presAssocID="{0956E343-0244-4684-919E-CD5B7BC6B77A}" presName="parTxOnlySpace" presStyleCnt="0"/>
      <dgm:spPr/>
    </dgm:pt>
    <dgm:pt modelId="{DF220957-CD9F-47F2-90C7-5BDB2D6E4415}" type="pres">
      <dgm:prSet presAssocID="{3A577BE5-2971-4B4F-8D44-C7D2CE01740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F2EFC216-D854-4356-BC60-C2C2979CC1C3}" type="pres">
      <dgm:prSet presAssocID="{8A5F95AF-81EE-4DEA-8DCB-EE7040A7DFB7}" presName="parTxOnlySpace" presStyleCnt="0"/>
      <dgm:spPr/>
    </dgm:pt>
    <dgm:pt modelId="{72FE7325-AA64-473D-ADCE-991B947BA908}" type="pres">
      <dgm:prSet presAssocID="{E6D016D4-D436-424E-B922-F317DD554E92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A069EC05-377D-450B-9008-EB446883D259}" srcId="{AD1FE867-D4B2-4297-A697-05E738880534}" destId="{3A577BE5-2971-4B4F-8D44-C7D2CE017400}" srcOrd="1" destOrd="0" parTransId="{95555CF9-C58A-4901-B362-BE20DC4F8476}" sibTransId="{8A5F95AF-81EE-4DEA-8DCB-EE7040A7DFB7}"/>
    <dgm:cxn modelId="{98453131-1A21-4A2C-8F68-AEFBE79CD720}" srcId="{AD1FE867-D4B2-4297-A697-05E738880534}" destId="{E6D016D4-D436-424E-B922-F317DD554E92}" srcOrd="2" destOrd="0" parTransId="{563BE965-AAC1-4E05-9009-934DAB72947B}" sibTransId="{8C99CF63-FD12-4F91-AFEA-3848663B6CA1}"/>
    <dgm:cxn modelId="{EEE48850-357A-4F20-B9F5-324111001134}" srcId="{AD1FE867-D4B2-4297-A697-05E738880534}" destId="{66E39468-032C-4A0F-A6E0-2DD2A7F2B4A5}" srcOrd="0" destOrd="0" parTransId="{EEC9EE10-A533-4689-BEF7-86DA77F3F051}" sibTransId="{0956E343-0244-4684-919E-CD5B7BC6B77A}"/>
    <dgm:cxn modelId="{B58A10C9-C886-460C-8749-55B78205D042}" type="presOf" srcId="{3A577BE5-2971-4B4F-8D44-C7D2CE017400}" destId="{DF220957-CD9F-47F2-90C7-5BDB2D6E4415}" srcOrd="0" destOrd="0" presId="urn:microsoft.com/office/officeart/2005/8/layout/chevron1"/>
    <dgm:cxn modelId="{B1068DD4-7F81-44CC-A1AA-D6B79647F12A}" type="presOf" srcId="{AD1FE867-D4B2-4297-A697-05E738880534}" destId="{38E1AAAB-F84B-4242-A6A9-91A909A8D876}" srcOrd="0" destOrd="0" presId="urn:microsoft.com/office/officeart/2005/8/layout/chevron1"/>
    <dgm:cxn modelId="{1B0E08F2-D2BA-4B4C-BF6E-EF998D0D5A3C}" type="presOf" srcId="{66E39468-032C-4A0F-A6E0-2DD2A7F2B4A5}" destId="{CEBD82D7-4445-487F-8483-5DA5C69F3966}" srcOrd="0" destOrd="0" presId="urn:microsoft.com/office/officeart/2005/8/layout/chevron1"/>
    <dgm:cxn modelId="{EF7E6CF8-9C73-4194-A28D-8DA6400C0CBC}" type="presOf" srcId="{E6D016D4-D436-424E-B922-F317DD554E92}" destId="{72FE7325-AA64-473D-ADCE-991B947BA908}" srcOrd="0" destOrd="0" presId="urn:microsoft.com/office/officeart/2005/8/layout/chevron1"/>
    <dgm:cxn modelId="{C9BC04AE-3A19-4C50-9FC2-EFB2715DB318}" type="presParOf" srcId="{38E1AAAB-F84B-4242-A6A9-91A909A8D876}" destId="{CEBD82D7-4445-487F-8483-5DA5C69F3966}" srcOrd="0" destOrd="0" presId="urn:microsoft.com/office/officeart/2005/8/layout/chevron1"/>
    <dgm:cxn modelId="{0919E6A7-6AEE-4126-BD02-892CC2A192B6}" type="presParOf" srcId="{38E1AAAB-F84B-4242-A6A9-91A909A8D876}" destId="{FB63C8C9-80BF-45E4-B65F-4D5178735E71}" srcOrd="1" destOrd="0" presId="urn:microsoft.com/office/officeart/2005/8/layout/chevron1"/>
    <dgm:cxn modelId="{55566CF0-BFF6-4F9B-B0B5-B31AB5912DBD}" type="presParOf" srcId="{38E1AAAB-F84B-4242-A6A9-91A909A8D876}" destId="{DF220957-CD9F-47F2-90C7-5BDB2D6E4415}" srcOrd="2" destOrd="0" presId="urn:microsoft.com/office/officeart/2005/8/layout/chevron1"/>
    <dgm:cxn modelId="{9F5D976A-6297-4FBC-BF6E-04F45A3B9C5B}" type="presParOf" srcId="{38E1AAAB-F84B-4242-A6A9-91A909A8D876}" destId="{F2EFC216-D854-4356-BC60-C2C2979CC1C3}" srcOrd="3" destOrd="0" presId="urn:microsoft.com/office/officeart/2005/8/layout/chevron1"/>
    <dgm:cxn modelId="{438027DB-C7DB-4762-9914-47CA5B46C740}" type="presParOf" srcId="{38E1AAAB-F84B-4242-A6A9-91A909A8D876}" destId="{72FE7325-AA64-473D-ADCE-991B947BA90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BD82D7-4445-487F-8483-5DA5C69F3966}">
      <dsp:nvSpPr>
        <dsp:cNvPr id="0" name=""/>
        <dsp:cNvSpPr/>
      </dsp:nvSpPr>
      <dsp:spPr>
        <a:xfrm>
          <a:off x="3141" y="565436"/>
          <a:ext cx="2429023" cy="10844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Escassez de matéria-prima</a:t>
          </a:r>
        </a:p>
      </dsp:txBody>
      <dsp:txXfrm>
        <a:off x="545352" y="565436"/>
        <a:ext cx="1344602" cy="1084421"/>
      </dsp:txXfrm>
    </dsp:sp>
    <dsp:sp modelId="{DF220957-CD9F-47F2-90C7-5BDB2D6E4415}">
      <dsp:nvSpPr>
        <dsp:cNvPr id="0" name=""/>
        <dsp:cNvSpPr/>
      </dsp:nvSpPr>
      <dsp:spPr>
        <a:xfrm>
          <a:off x="2161058" y="565436"/>
          <a:ext cx="2711054" cy="10844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Desenvolvimento de novas tecnologias</a:t>
          </a:r>
        </a:p>
      </dsp:txBody>
      <dsp:txXfrm>
        <a:off x="2703269" y="565436"/>
        <a:ext cx="1626633" cy="1084421"/>
      </dsp:txXfrm>
    </dsp:sp>
    <dsp:sp modelId="{72FE7325-AA64-473D-ADCE-991B947BA908}">
      <dsp:nvSpPr>
        <dsp:cNvPr id="0" name=""/>
        <dsp:cNvSpPr/>
      </dsp:nvSpPr>
      <dsp:spPr>
        <a:xfrm>
          <a:off x="4601007" y="565436"/>
          <a:ext cx="2711054" cy="10844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Produção de novos materiais</a:t>
          </a:r>
        </a:p>
      </dsp:txBody>
      <dsp:txXfrm>
        <a:off x="5143218" y="565436"/>
        <a:ext cx="1626633" cy="10844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AC360-31CD-344C-81BE-5E05ED850A2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AE7DA-E315-C241-AF9A-6E20595B075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967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705E6-57F5-47C5-9560-CBFFEDD1809A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B0311-50A4-4CC1-BF09-F1641263EB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4185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E3470-A11F-4050-8EA5-73F8918880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5C0838-7E25-46AF-AA06-90AB21E40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A2E287-EE76-406F-88D3-BF13BAF15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406A-57BF-304D-9551-8FE6BB8A5849}" type="datetime1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A60DA1-E66C-41A4-9034-F03EFE856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AC45089-4E9E-4C57-B323-97C476297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662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2F8EE8-69FD-4E11-ABBA-56C79BE74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9463957-21FD-4C7F-B735-2813AC052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AD960D-A388-4FB0-9095-0639B1579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E5AF-2FE8-2F40-BAA5-6B099B804ED0}" type="datetime1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55C951-3564-47AC-BEEC-19873F058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649FFE-6FB1-47C1-918E-8F1514441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227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A02574-7D42-4705-93BE-F6049E7EC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FE2090D-402B-44C4-8F31-D69B30349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A55A48-002B-4B7C-9602-30D79F9A0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A9D78-182D-6648-8259-CC8BC131476A}" type="datetime1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BCF3BB-F7E9-47D6-B550-5BDE1C95C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9DAF90-0A8F-4928-BAFE-D28FFFFED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124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9EFACC-B61F-4727-87EE-765F00B83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CFA8CD-2275-402C-BCA6-66B66BCA5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15D672-57A9-41DB-917D-8CD69EE4F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66BF1-807E-EC47-9AFF-F4A21A279BA8}" type="datetime1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2C0502-7EE1-4CEF-B064-F40040EC1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432C2B3-3571-4B05-8F61-4DE9EDB40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4811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922507-AAB2-47E1-99AB-6FBF9FC5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BB52884-0705-4F37-83AC-6A2F9BD41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0E5B7C-587D-4538-9843-C5AEFDDC5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0DB1-86C0-134B-9D81-AEC84A0B800A}" type="datetime1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7B6D83-D3EC-4443-A28A-C5C25617F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99D1F01-FE84-4B85-9FD9-3F90B2947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52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C3F62-54DB-44B2-8ADD-DEB08DE56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4B83A6-35E1-4EDB-827B-B4115EE3CB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E0000EA-8B1F-418D-B737-D80DEF811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08BDFCD-2D5E-47B5-A984-51ACCEEC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19001-A9AA-E44E-A0CD-A2797AE4FBB3}" type="datetime1">
              <a:rPr lang="pt-BR" smtClean="0"/>
              <a:t>04/08/2023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B59C6B6-B091-40AF-B68C-5E2243FE5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F3D6CE7-0CB9-472A-B10E-53EF5869A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4259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0A42E-D508-4C46-91E6-09BC4B366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F2509E-B975-446B-92CA-6A3B2C1B4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16ABE9A-F895-466C-9CD1-0E7AF1CB1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2301133-6997-4D92-9639-3AF077F18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DF8C39F-C268-416C-866A-5A52F7ED08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32A59A4-62A4-4199-AA8B-4C613771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DEFA-C8E9-6845-9A18-8E1D814B2F1D}" type="datetime1">
              <a:rPr lang="pt-BR" smtClean="0"/>
              <a:t>04/08/2023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907203D-81A5-4DAF-AE1F-E32C5D153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C2FA5DA-E609-4AB1-B62E-226BB6BA5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69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9E2B42-5F8E-4041-AB6F-FFB4D10B5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6A86932-F6D6-41BB-A70E-4A2AAFADC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D8F05-55C6-F948-BB7E-E3F0C2EE4940}" type="datetime1">
              <a:rPr lang="pt-BR" smtClean="0"/>
              <a:t>04/08/2023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E91D648-76ED-447D-AF82-B98DF850F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C451FCD-F5C7-4CC7-AA04-7D2DFDB38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651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CD06000-7AE1-4751-B456-1B421345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7DF1-C1B3-7E41-AF55-89F54CF86645}" type="datetime1">
              <a:rPr lang="pt-BR" smtClean="0"/>
              <a:t>04/08/2023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4C5D03D-4F5A-4B6F-9F58-ED4AD6307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8E3596D-2CF9-4F06-84A5-851248BCA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00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EFA6A7-4974-46CB-9B1F-649F00C49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68D222-4146-46F6-BC9F-A6A396B17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F778D5B-5728-4633-B893-6CB402692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BA200D2-32A8-4E1B-87CB-B052C3F61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20BB-BF2E-0A44-886C-A831B5F43200}" type="datetime1">
              <a:rPr lang="pt-BR" smtClean="0"/>
              <a:t>04/08/2023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2276172-6CF3-4090-BE99-8E9CA5B09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6BF6C42-5105-4229-A775-77B050460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33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E78A1-C9C9-4AE3-9517-7B83D75F0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9AA3D8D-FAD5-4531-8774-93D4E77C5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D8FEC02-2059-41E2-9FD1-D170C174A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2204A31-11DE-4683-98F2-C2F13190D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31FE-1BE5-124C-83C7-8EAE8D1DECC4}" type="datetime1">
              <a:rPr lang="pt-BR" smtClean="0"/>
              <a:t>04/08/2023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1803212-178C-4E55-8E17-3D5B9397B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714EAE9-AED6-46C2-A534-F590325B0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7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C0AEA75-2DBF-4D24-B674-2BE54CD0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DD573DF-742A-46ED-AD42-38B4CB356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360C0C-E957-4365-892A-8800968D13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FAED8-8B77-9645-AE96-48E8BBF940B8}" type="datetime1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389AFE-0470-44CF-97CB-7046DFAE14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FEAA57-5B35-441E-9094-64ABEF89D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705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1353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1"/>
          <a:stretch/>
        </p:blipFill>
        <p:spPr>
          <a:xfrm>
            <a:off x="0" y="0"/>
            <a:ext cx="9362114" cy="685800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053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2502D-7C49-49E9-801A-11E0C0109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8681"/>
            <a:ext cx="9144000" cy="117408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rmAutofit fontScale="90000"/>
          </a:bodyPr>
          <a:lstStyle/>
          <a:p>
            <a:r>
              <a:rPr lang="pt-BR" sz="4800" dirty="0">
                <a:latin typeface="+mn-lt"/>
              </a:rPr>
              <a:t>Apresentação 3 –</a:t>
            </a:r>
            <a:r>
              <a:rPr lang="pt-BR" sz="4800" b="1" dirty="0">
                <a:latin typeface="+mn-lt"/>
              </a:rPr>
              <a:t> MATERIAIS E O AMBIENTE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30E5DF-4527-4E24-A515-AF60B9E29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337872"/>
          </a:xfrm>
        </p:spPr>
        <p:txBody>
          <a:bodyPr>
            <a:normAutofit/>
          </a:bodyPr>
          <a:lstStyle/>
          <a:p>
            <a:pPr lvl="0"/>
            <a:r>
              <a:rPr lang="pt-BR" sz="4000" b="1" dirty="0"/>
              <a:t>Materiais naturais</a:t>
            </a:r>
          </a:p>
          <a:p>
            <a:r>
              <a:rPr lang="pt-BR" sz="4000" b="1" dirty="0"/>
              <a:t>Materiais sintéticos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2</a:t>
            </a:fld>
            <a:endParaRPr lang="pt-BR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319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0B125273-8ACC-4229-8AFB-7DFB25FC1F07}"/>
              </a:ext>
            </a:extLst>
          </p:cNvPr>
          <p:cNvSpPr txBox="1"/>
          <p:nvPr/>
        </p:nvSpPr>
        <p:spPr>
          <a:xfrm>
            <a:off x="2657474" y="545821"/>
            <a:ext cx="707707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dirty="0"/>
              <a:t>Tipos de materiais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63CA1F2-BB7D-4197-89B8-A694705CE336}"/>
              </a:ext>
            </a:extLst>
          </p:cNvPr>
          <p:cNvSpPr txBox="1"/>
          <p:nvPr/>
        </p:nvSpPr>
        <p:spPr>
          <a:xfrm>
            <a:off x="4965803" y="1401457"/>
            <a:ext cx="374332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Materiais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1D3DFAFD-20C1-4E28-AC04-DD04DFA1961C}"/>
              </a:ext>
            </a:extLst>
          </p:cNvPr>
          <p:cNvSpPr txBox="1"/>
          <p:nvPr/>
        </p:nvSpPr>
        <p:spPr>
          <a:xfrm>
            <a:off x="1822553" y="2514636"/>
            <a:ext cx="374332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Naturais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2BFF0FD4-4F61-43E8-B09F-916F0659217F}"/>
              </a:ext>
            </a:extLst>
          </p:cNvPr>
          <p:cNvSpPr txBox="1"/>
          <p:nvPr/>
        </p:nvSpPr>
        <p:spPr>
          <a:xfrm>
            <a:off x="7756628" y="2600361"/>
            <a:ext cx="374332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Sintéticos</a:t>
            </a:r>
          </a:p>
        </p:txBody>
      </p:sp>
      <p:cxnSp>
        <p:nvCxnSpPr>
          <p:cNvPr id="20" name="Conector: Angulado 19">
            <a:extLst>
              <a:ext uri="{FF2B5EF4-FFF2-40B4-BE49-F238E27FC236}">
                <a16:creationId xmlns:a16="http://schemas.microsoft.com/office/drawing/2014/main" id="{4C0B281B-B941-4A65-AE62-20E7464E2316}"/>
              </a:ext>
            </a:extLst>
          </p:cNvPr>
          <p:cNvCxnSpPr>
            <a:cxnSpLocks/>
            <a:stCxn id="17" idx="1"/>
            <a:endCxn id="18" idx="0"/>
          </p:cNvCxnSpPr>
          <p:nvPr/>
        </p:nvCxnSpPr>
        <p:spPr>
          <a:xfrm rot="10800000" flipV="1">
            <a:off x="3694217" y="1586122"/>
            <a:ext cx="1271587" cy="928513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: Angulado 20">
            <a:extLst>
              <a:ext uri="{FF2B5EF4-FFF2-40B4-BE49-F238E27FC236}">
                <a16:creationId xmlns:a16="http://schemas.microsoft.com/office/drawing/2014/main" id="{63D4E4F6-1ED5-4465-9B60-D449312B98E9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8709128" y="1586123"/>
            <a:ext cx="1200150" cy="986908"/>
          </a:xfrm>
          <a:prstGeom prst="bentConnector3">
            <a:avLst>
              <a:gd name="adj1" fmla="val 99961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87D07999-E0AC-4B13-811B-E658D433D81E}"/>
              </a:ext>
            </a:extLst>
          </p:cNvPr>
          <p:cNvSpPr txBox="1"/>
          <p:nvPr/>
        </p:nvSpPr>
        <p:spPr>
          <a:xfrm>
            <a:off x="2336902" y="3464129"/>
            <a:ext cx="295275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Recursos da natureza: madeira, frutos, rochas, etc.</a:t>
            </a:r>
          </a:p>
        </p:txBody>
      </p: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21AE9804-6E1C-4A05-AD73-E4CD0C1AB1C1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3694215" y="2883968"/>
            <a:ext cx="1" cy="59474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42EB2923-51B0-4BCE-99FE-2C35CEC59067}"/>
              </a:ext>
            </a:extLst>
          </p:cNvPr>
          <p:cNvSpPr txBox="1"/>
          <p:nvPr/>
        </p:nvSpPr>
        <p:spPr>
          <a:xfrm>
            <a:off x="8270977" y="3710738"/>
            <a:ext cx="271462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Ocorre transformação química dos materiais. Exemplo: produção de medicamentos.</a:t>
            </a:r>
          </a:p>
        </p:txBody>
      </p: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026ADE21-D7C1-4E90-9CC9-A7826066E7E1}"/>
              </a:ext>
            </a:extLst>
          </p:cNvPr>
          <p:cNvCxnSpPr>
            <a:cxnSpLocks/>
            <a:stCxn id="19" idx="2"/>
            <a:endCxn id="26" idx="0"/>
          </p:cNvCxnSpPr>
          <p:nvPr/>
        </p:nvCxnSpPr>
        <p:spPr>
          <a:xfrm flipH="1">
            <a:off x="9628290" y="2969693"/>
            <a:ext cx="1" cy="74104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ED1A266A-FB2A-4A5B-A7EB-05E5953F0700}"/>
              </a:ext>
            </a:extLst>
          </p:cNvPr>
          <p:cNvSpPr txBox="1"/>
          <p:nvPr/>
        </p:nvSpPr>
        <p:spPr>
          <a:xfrm>
            <a:off x="465240" y="5276150"/>
            <a:ext cx="271462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Utilizados pelo ser humano na forma como são extraídos da natureza. Exemplo: granito.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58A2C19A-C7E3-4625-B4D2-393188CDD98C}"/>
              </a:ext>
            </a:extLst>
          </p:cNvPr>
          <p:cNvSpPr txBox="1"/>
          <p:nvPr/>
        </p:nvSpPr>
        <p:spPr>
          <a:xfrm>
            <a:off x="465240" y="4889135"/>
            <a:ext cx="271462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Não manufaturados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4312F781-EE98-43C8-B5DC-09093F13C0A2}"/>
              </a:ext>
            </a:extLst>
          </p:cNvPr>
          <p:cNvSpPr txBox="1"/>
          <p:nvPr/>
        </p:nvSpPr>
        <p:spPr>
          <a:xfrm>
            <a:off x="3856140" y="4871453"/>
            <a:ext cx="271462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Manufaturados</a:t>
            </a:r>
          </a:p>
        </p:txBody>
      </p:sp>
      <p:cxnSp>
        <p:nvCxnSpPr>
          <p:cNvPr id="33" name="Conector: Angulado 32">
            <a:extLst>
              <a:ext uri="{FF2B5EF4-FFF2-40B4-BE49-F238E27FC236}">
                <a16:creationId xmlns:a16="http://schemas.microsoft.com/office/drawing/2014/main" id="{85EAEA50-3CB8-4408-8CD2-71C48D518B05}"/>
              </a:ext>
            </a:extLst>
          </p:cNvPr>
          <p:cNvCxnSpPr>
            <a:cxnSpLocks/>
          </p:cNvCxnSpPr>
          <p:nvPr/>
        </p:nvCxnSpPr>
        <p:spPr>
          <a:xfrm rot="10800000" flipV="1">
            <a:off x="1432029" y="2867781"/>
            <a:ext cx="390525" cy="2003671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: Angulado 33">
            <a:extLst>
              <a:ext uri="{FF2B5EF4-FFF2-40B4-BE49-F238E27FC236}">
                <a16:creationId xmlns:a16="http://schemas.microsoft.com/office/drawing/2014/main" id="{F82F5302-4DAA-41EE-A8E7-4EA8EF1159F2}"/>
              </a:ext>
            </a:extLst>
          </p:cNvPr>
          <p:cNvCxnSpPr>
            <a:cxnSpLocks/>
          </p:cNvCxnSpPr>
          <p:nvPr/>
        </p:nvCxnSpPr>
        <p:spPr>
          <a:xfrm>
            <a:off x="5565878" y="2867782"/>
            <a:ext cx="514348" cy="2003670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12BA9143-D00B-4F4E-86C0-4A14610CAE31}"/>
              </a:ext>
            </a:extLst>
          </p:cNvPr>
          <p:cNvSpPr txBox="1"/>
          <p:nvPr/>
        </p:nvSpPr>
        <p:spPr>
          <a:xfrm>
            <a:off x="3856140" y="5276150"/>
            <a:ext cx="271462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Materiais naturais modificados pelo ser humano. Exemplo: pia de granito.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3</a:t>
            </a:fld>
            <a:endParaRPr lang="pt-BR"/>
          </a:p>
        </p:txBody>
      </p:sp>
      <p:pic>
        <p:nvPicPr>
          <p:cNvPr id="22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3244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">
            <a:extLst>
              <a:ext uri="{FF2B5EF4-FFF2-40B4-BE49-F238E27FC236}">
                <a16:creationId xmlns:a16="http://schemas.microsoft.com/office/drawing/2014/main" id="{462F8973-B177-3F32-7007-224EE0B4FA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0306729" y="4859783"/>
            <a:ext cx="1388567" cy="136675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B8EBC8D8-EE5A-40A9-CBC1-09EFE4ED97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514" y="2936483"/>
            <a:ext cx="2302413" cy="1768015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549B2A03-9B8E-499B-ADA6-777F31E72378}"/>
              </a:ext>
            </a:extLst>
          </p:cNvPr>
          <p:cNvSpPr txBox="1"/>
          <p:nvPr/>
        </p:nvSpPr>
        <p:spPr>
          <a:xfrm>
            <a:off x="168235" y="585263"/>
            <a:ext cx="119253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/>
              <a:t>Desenvolvimento da aspirina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4CF1456-8431-4DD0-B6DC-A659AC6B4E36}"/>
              </a:ext>
            </a:extLst>
          </p:cNvPr>
          <p:cNvSpPr txBox="1"/>
          <p:nvPr/>
        </p:nvSpPr>
        <p:spPr>
          <a:xfrm>
            <a:off x="352425" y="1781859"/>
            <a:ext cx="231933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/>
              <a:t>1. Uso de </a:t>
            </a:r>
            <a:r>
              <a:rPr lang="pt-BR" b="1"/>
              <a:t>extratos </a:t>
            </a:r>
            <a:r>
              <a:rPr lang="pt-BR"/>
              <a:t>de origem animal</a:t>
            </a:r>
          </a:p>
          <a:p>
            <a:r>
              <a:rPr lang="pt-BR"/>
              <a:t>e vegetal para fins curativos.</a:t>
            </a:r>
          </a:p>
        </p:txBody>
      </p:sp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8EF96E7F-88F2-4583-9A04-726E57BC7732}"/>
              </a:ext>
            </a:extLst>
          </p:cNvPr>
          <p:cNvSpPr/>
          <p:nvPr/>
        </p:nvSpPr>
        <p:spPr>
          <a:xfrm>
            <a:off x="2892028" y="2029983"/>
            <a:ext cx="908447" cy="581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221E84E-2E24-42E2-B22D-FAA283D0875A}"/>
              </a:ext>
            </a:extLst>
          </p:cNvPr>
          <p:cNvSpPr txBox="1"/>
          <p:nvPr/>
        </p:nvSpPr>
        <p:spPr>
          <a:xfrm>
            <a:off x="4120158" y="1468746"/>
            <a:ext cx="3331369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2. O médico grego Hipócrates</a:t>
            </a:r>
          </a:p>
          <a:p>
            <a:r>
              <a:rPr lang="pt-BR" dirty="0"/>
              <a:t>(460-377 a.C.) tinha conhecimento das propriedades da planta conhecida por salgueiro-branco que amenizam dores e controlam a febre.</a:t>
            </a:r>
          </a:p>
        </p:txBody>
      </p:sp>
      <p:sp>
        <p:nvSpPr>
          <p:cNvPr id="7" name="Seta: para a Direita 6">
            <a:extLst>
              <a:ext uri="{FF2B5EF4-FFF2-40B4-BE49-F238E27FC236}">
                <a16:creationId xmlns:a16="http://schemas.microsoft.com/office/drawing/2014/main" id="{EDB50E7C-073E-4C89-9EF6-1501299777E2}"/>
              </a:ext>
            </a:extLst>
          </p:cNvPr>
          <p:cNvSpPr/>
          <p:nvPr/>
        </p:nvSpPr>
        <p:spPr>
          <a:xfrm>
            <a:off x="7771210" y="2091510"/>
            <a:ext cx="887015" cy="581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7158312-2A60-4C46-AC7D-624EA1DF41A0}"/>
              </a:ext>
            </a:extLst>
          </p:cNvPr>
          <p:cNvSpPr txBox="1"/>
          <p:nvPr/>
        </p:nvSpPr>
        <p:spPr>
          <a:xfrm>
            <a:off x="8913853" y="1361922"/>
            <a:ext cx="3109912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3. Por volta de 1829, o químico italiano Raffaele </a:t>
            </a:r>
            <a:r>
              <a:rPr lang="pt-BR" dirty="0" err="1"/>
              <a:t>Piria</a:t>
            </a:r>
            <a:r>
              <a:rPr lang="pt-BR" dirty="0"/>
              <a:t> (1814-1865) identificou a salicina como o </a:t>
            </a:r>
            <a:r>
              <a:rPr lang="pt-BR" b="1" dirty="0"/>
              <a:t>princípio ativo </a:t>
            </a:r>
            <a:r>
              <a:rPr lang="pt-BR" dirty="0"/>
              <a:t>presente no salgueiro-branco responsável pela redução de dores e febres.</a:t>
            </a:r>
          </a:p>
        </p:txBody>
      </p:sp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23BB5308-3DE4-4F9A-A99C-B4B3D831A0AA}"/>
              </a:ext>
            </a:extLst>
          </p:cNvPr>
          <p:cNvSpPr/>
          <p:nvPr/>
        </p:nvSpPr>
        <p:spPr>
          <a:xfrm rot="7308402">
            <a:off x="10441326" y="3827048"/>
            <a:ext cx="762000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38A6738-69AE-4B4E-B3FC-C211F22DCA0B}"/>
              </a:ext>
            </a:extLst>
          </p:cNvPr>
          <p:cNvSpPr txBox="1"/>
          <p:nvPr/>
        </p:nvSpPr>
        <p:spPr>
          <a:xfrm>
            <a:off x="7252692" y="4879022"/>
            <a:ext cx="3109912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4. Após diversos estudos, em 1897, o químico alemão Felix Hoffmann (1868-1946) produziu o ácido acetilsalicílico (AAS) usando a salicina.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6F750DC0-3C6C-44B4-9A93-0A4C4F31DBF9}"/>
              </a:ext>
            </a:extLst>
          </p:cNvPr>
          <p:cNvSpPr/>
          <p:nvPr/>
        </p:nvSpPr>
        <p:spPr>
          <a:xfrm rot="10800000">
            <a:off x="5652492" y="5105876"/>
            <a:ext cx="887015" cy="581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7C3FA928-8E98-4D09-A313-248761C4072D}"/>
              </a:ext>
            </a:extLst>
          </p:cNvPr>
          <p:cNvSpPr txBox="1"/>
          <p:nvPr/>
        </p:nvSpPr>
        <p:spPr>
          <a:xfrm>
            <a:off x="1791295" y="4795409"/>
            <a:ext cx="3109912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5. Em 2017, foi </a:t>
            </a:r>
            <a:r>
              <a:rPr lang="pt-BR" b="1" dirty="0"/>
              <a:t>sintetizado </a:t>
            </a:r>
            <a:r>
              <a:rPr lang="pt-BR" dirty="0"/>
              <a:t>o antibiótico </a:t>
            </a:r>
            <a:r>
              <a:rPr lang="pt-BR" dirty="0" err="1"/>
              <a:t>teixobactina</a:t>
            </a:r>
            <a:r>
              <a:rPr lang="pt-BR" dirty="0"/>
              <a:t>, que tem demonstrado em testes ser extremamente eficiente contra bactérias.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4</a:t>
            </a:fld>
            <a:endParaRPr lang="pt-BR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-29198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0FC43244-4CC7-8B95-282E-23B397AC475D}"/>
              </a:ext>
            </a:extLst>
          </p:cNvPr>
          <p:cNvSpPr txBox="1"/>
          <p:nvPr/>
        </p:nvSpPr>
        <p:spPr>
          <a:xfrm>
            <a:off x="5652491" y="4185627"/>
            <a:ext cx="16469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BR" sz="1400" b="0" i="0" u="none" strike="noStrike" baseline="0" dirty="0">
                <a:latin typeface="CiutadellaRounded-Regular"/>
              </a:rPr>
              <a:t>Salgueiro-branco (</a:t>
            </a:r>
            <a:r>
              <a:rPr lang="pt-BR" sz="1400" b="0" i="1" u="none" strike="noStrike" baseline="0" dirty="0" err="1">
                <a:latin typeface="CiutadellaRounded-Italic"/>
              </a:rPr>
              <a:t>Salix</a:t>
            </a:r>
            <a:r>
              <a:rPr lang="pt-BR" sz="1400" b="0" i="1" u="none" strike="noStrike" baseline="0" dirty="0">
                <a:latin typeface="CiutadellaRounded-Italic"/>
              </a:rPr>
              <a:t> alba</a:t>
            </a:r>
            <a:r>
              <a:rPr lang="pt-BR" sz="1400" b="0" i="0" u="none" strike="noStrike" baseline="0" dirty="0">
                <a:latin typeface="CiutadellaRounded-Regular"/>
              </a:rPr>
              <a:t>).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341786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>
            <a:extLst>
              <a:ext uri="{FF2B5EF4-FFF2-40B4-BE49-F238E27FC236}">
                <a16:creationId xmlns:a16="http://schemas.microsoft.com/office/drawing/2014/main" id="{333BDC90-66CE-2059-C895-6C3A38B79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3057" y="1491041"/>
            <a:ext cx="3135086" cy="21201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AE00C84C-14AE-4863-A2B5-5C427A58CA89}"/>
              </a:ext>
            </a:extLst>
          </p:cNvPr>
          <p:cNvSpPr txBox="1"/>
          <p:nvPr/>
        </p:nvSpPr>
        <p:spPr>
          <a:xfrm>
            <a:off x="95250" y="586045"/>
            <a:ext cx="119253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dirty="0"/>
              <a:t>Importância de novos materiais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998752E1-96D2-404A-AFF2-6711EFA3F922}"/>
              </a:ext>
            </a:extLst>
          </p:cNvPr>
          <p:cNvGraphicFramePr/>
          <p:nvPr/>
        </p:nvGraphicFramePr>
        <p:xfrm>
          <a:off x="752473" y="2023329"/>
          <a:ext cx="7315203" cy="2215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F305B7DA-2C65-41A3-A083-8EE55B4846B4}"/>
              </a:ext>
            </a:extLst>
          </p:cNvPr>
          <p:cNvSpPr txBox="1"/>
          <p:nvPr/>
        </p:nvSpPr>
        <p:spPr>
          <a:xfrm>
            <a:off x="819148" y="1561664"/>
            <a:ext cx="361794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Benefícios dos materiais sintéticos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8777774-BA56-4CA6-9247-2631158E2E8E}"/>
              </a:ext>
            </a:extLst>
          </p:cNvPr>
          <p:cNvSpPr txBox="1"/>
          <p:nvPr/>
        </p:nvSpPr>
        <p:spPr>
          <a:xfrm>
            <a:off x="5676900" y="3714749"/>
            <a:ext cx="2047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Função substitutiva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DC51C98-A8AD-4958-8629-DAF5C6CD19E7}"/>
              </a:ext>
            </a:extLst>
          </p:cNvPr>
          <p:cNvSpPr txBox="1"/>
          <p:nvPr/>
        </p:nvSpPr>
        <p:spPr>
          <a:xfrm>
            <a:off x="752474" y="4440881"/>
            <a:ext cx="353471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Desenvolvimento de medicamentos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43691A6-3299-49CE-BA8F-A0AB943CBFCB}"/>
              </a:ext>
            </a:extLst>
          </p:cNvPr>
          <p:cNvSpPr txBox="1"/>
          <p:nvPr/>
        </p:nvSpPr>
        <p:spPr>
          <a:xfrm>
            <a:off x="2819403" y="5175782"/>
            <a:ext cx="52482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Combate a infecções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Ajuda em salvar milhões de vidas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Redução de perdas na pecuária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E808318-4D5B-44F0-873F-528AC82684F6}"/>
              </a:ext>
            </a:extLst>
          </p:cNvPr>
          <p:cNvSpPr txBox="1"/>
          <p:nvPr/>
        </p:nvSpPr>
        <p:spPr>
          <a:xfrm>
            <a:off x="8708139" y="3929288"/>
            <a:ext cx="2731388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ATENÇÃO</a:t>
            </a:r>
          </a:p>
          <a:p>
            <a:r>
              <a:rPr lang="pt-BR" dirty="0"/>
              <a:t>O uso inadequado de antibióticos pode favorecer o desenvolvimento</a:t>
            </a:r>
          </a:p>
          <a:p>
            <a:r>
              <a:rPr lang="pt-BR" dirty="0"/>
              <a:t>de bactérias super-resistentes.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5</a:t>
            </a:fld>
            <a:endParaRPr lang="pt-BR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78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968A017-B610-4484-8F7E-1DF8BA03EF20}"/>
              </a:ext>
            </a:extLst>
          </p:cNvPr>
          <p:cNvSpPr txBox="1"/>
          <p:nvPr/>
        </p:nvSpPr>
        <p:spPr>
          <a:xfrm>
            <a:off x="255817" y="602208"/>
            <a:ext cx="119253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dirty="0"/>
              <a:t>Impactos ambientais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986581D-FDCC-4E57-91B5-E9D30CC70C45}"/>
              </a:ext>
            </a:extLst>
          </p:cNvPr>
          <p:cNvSpPr txBox="1"/>
          <p:nvPr/>
        </p:nvSpPr>
        <p:spPr>
          <a:xfrm>
            <a:off x="838678" y="2971500"/>
            <a:ext cx="3945254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Quanto maior a população, maior é a quantidade de recursos naturais para suprir todas as suas necessidades.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5B69A59-E334-4C66-8380-DD56C9B89AF9}"/>
              </a:ext>
            </a:extLst>
          </p:cNvPr>
          <p:cNvSpPr txBox="1"/>
          <p:nvPr/>
        </p:nvSpPr>
        <p:spPr>
          <a:xfrm>
            <a:off x="750099" y="1581273"/>
            <a:ext cx="414575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O crescimento populacional impulsionou o desenvolvimento da tecnologia. </a:t>
            </a:r>
            <a:endParaRPr lang="pt-BR" sz="2000" dirty="0"/>
          </a:p>
        </p:txBody>
      </p:sp>
      <p:sp>
        <p:nvSpPr>
          <p:cNvPr id="6" name="Seta: para Baixo 5">
            <a:extLst>
              <a:ext uri="{FF2B5EF4-FFF2-40B4-BE49-F238E27FC236}">
                <a16:creationId xmlns:a16="http://schemas.microsoft.com/office/drawing/2014/main" id="{81FE9616-95E8-4404-8A75-A096E6422820}"/>
              </a:ext>
            </a:extLst>
          </p:cNvPr>
          <p:cNvSpPr/>
          <p:nvPr/>
        </p:nvSpPr>
        <p:spPr>
          <a:xfrm>
            <a:off x="2549609" y="2226878"/>
            <a:ext cx="528320" cy="7277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4464709-FF32-4664-B6C9-F1A61C0E3F14}"/>
              </a:ext>
            </a:extLst>
          </p:cNvPr>
          <p:cNvSpPr txBox="1"/>
          <p:nvPr/>
        </p:nvSpPr>
        <p:spPr>
          <a:xfrm>
            <a:off x="772878" y="4734500"/>
            <a:ext cx="394525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Mais impacto ambiental é gerado.</a:t>
            </a:r>
            <a:endParaRPr lang="pt-BR" sz="2000" dirty="0"/>
          </a:p>
        </p:txBody>
      </p: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69CA3A1C-90BC-4D74-8EC6-71E1A53F9A84}"/>
              </a:ext>
            </a:extLst>
          </p:cNvPr>
          <p:cNvSpPr/>
          <p:nvPr/>
        </p:nvSpPr>
        <p:spPr>
          <a:xfrm>
            <a:off x="2581593" y="3900213"/>
            <a:ext cx="528320" cy="8153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93E05E6-E19B-4681-B0BE-D851E8DAC04C}"/>
              </a:ext>
            </a:extLst>
          </p:cNvPr>
          <p:cNvSpPr txBox="1"/>
          <p:nvPr/>
        </p:nvSpPr>
        <p:spPr>
          <a:xfrm>
            <a:off x="772877" y="5851673"/>
            <a:ext cx="414575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Mais eficaz precisa ser a tecnologia para obter esses recursos.</a:t>
            </a:r>
            <a:endParaRPr lang="pt-BR" sz="2000"/>
          </a:p>
        </p:txBody>
      </p:sp>
      <p:sp>
        <p:nvSpPr>
          <p:cNvPr id="10" name="Seta: para Baixo 9">
            <a:extLst>
              <a:ext uri="{FF2B5EF4-FFF2-40B4-BE49-F238E27FC236}">
                <a16:creationId xmlns:a16="http://schemas.microsoft.com/office/drawing/2014/main" id="{D064F508-1F73-4C80-B129-35C0B7B83EBA}"/>
              </a:ext>
            </a:extLst>
          </p:cNvPr>
          <p:cNvSpPr/>
          <p:nvPr/>
        </p:nvSpPr>
        <p:spPr>
          <a:xfrm>
            <a:off x="2581593" y="5092760"/>
            <a:ext cx="528320" cy="7277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6</a:t>
            </a:fld>
            <a:endParaRPr lang="pt-BR"/>
          </a:p>
        </p:txBody>
      </p:sp>
      <p:pic>
        <p:nvPicPr>
          <p:cNvPr id="12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0ACA4FF0-7BD1-C88D-3B7D-9547F810F6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8993" y="1500295"/>
            <a:ext cx="6237351" cy="4194348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A57E8F75-05FB-2C69-3F97-9A910CF5AA3D}"/>
              </a:ext>
            </a:extLst>
          </p:cNvPr>
          <p:cNvSpPr txBox="1"/>
          <p:nvPr/>
        </p:nvSpPr>
        <p:spPr>
          <a:xfrm>
            <a:off x="5949139" y="5609998"/>
            <a:ext cx="56271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200" b="0" i="0" u="none" strike="noStrike" baseline="0">
                <a:solidFill>
                  <a:srgbClr val="2F2F2E"/>
                </a:solidFill>
              </a:rPr>
              <a:t>Fonte dos dados: SUSTAINABLE </a:t>
            </a:r>
            <a:r>
              <a:rPr lang="pt-BR" sz="1200" b="0" i="0" u="none" strike="noStrike" baseline="0" err="1">
                <a:solidFill>
                  <a:srgbClr val="2F2F2E"/>
                </a:solidFill>
              </a:rPr>
              <a:t>Development</a:t>
            </a:r>
            <a:r>
              <a:rPr lang="pt-BR" sz="1200" b="0" i="0" u="none" strike="noStrike" baseline="0">
                <a:solidFill>
                  <a:srgbClr val="2F2F2E"/>
                </a:solidFill>
              </a:rPr>
              <a:t> </a:t>
            </a:r>
            <a:r>
              <a:rPr lang="pt-BR" sz="1200" b="0" i="0" u="none" strike="noStrike" baseline="0" err="1">
                <a:solidFill>
                  <a:srgbClr val="2F2F2E"/>
                </a:solidFill>
              </a:rPr>
              <a:t>Goals</a:t>
            </a:r>
            <a:r>
              <a:rPr lang="pt-BR" sz="1200" b="0" i="0" u="none" strike="noStrike" baseline="0">
                <a:solidFill>
                  <a:srgbClr val="2F2F2E"/>
                </a:solidFill>
              </a:rPr>
              <a:t>. </a:t>
            </a:r>
            <a:r>
              <a:rPr lang="pt-BR" sz="1200" b="1" i="0" u="none" strike="noStrike" baseline="0">
                <a:solidFill>
                  <a:srgbClr val="2F2F2E"/>
                </a:solidFill>
              </a:rPr>
              <a:t>United </a:t>
            </a:r>
            <a:r>
              <a:rPr lang="pt-BR" sz="1200" b="1" i="0" u="none" strike="noStrike" baseline="0" err="1">
                <a:solidFill>
                  <a:srgbClr val="2F2F2E"/>
                </a:solidFill>
              </a:rPr>
              <a:t>Nations</a:t>
            </a:r>
            <a:r>
              <a:rPr lang="pt-BR" sz="1200" b="0" i="0" u="none" strike="noStrike" baseline="0">
                <a:solidFill>
                  <a:srgbClr val="2F2F2E"/>
                </a:solidFill>
              </a:rPr>
              <a:t>. [</a:t>
            </a:r>
            <a:r>
              <a:rPr lang="pt-BR" sz="1200" b="0" i="1" u="none" strike="noStrike" baseline="0">
                <a:solidFill>
                  <a:srgbClr val="2F2F2E"/>
                </a:solidFill>
              </a:rPr>
              <a:t>S</a:t>
            </a:r>
            <a:r>
              <a:rPr lang="pt-BR" sz="1200" b="0" i="0" u="none" strike="noStrike" baseline="0">
                <a:solidFill>
                  <a:srgbClr val="2F2F2E"/>
                </a:solidFill>
              </a:rPr>
              <a:t>. </a:t>
            </a:r>
            <a:r>
              <a:rPr lang="pt-BR" sz="1200" b="0" i="1" u="none" strike="noStrike" baseline="0">
                <a:solidFill>
                  <a:srgbClr val="2F2F2E"/>
                </a:solidFill>
              </a:rPr>
              <a:t>l</a:t>
            </a:r>
            <a:r>
              <a:rPr lang="pt-BR" sz="1200" b="0" i="0" u="none" strike="noStrike" baseline="0">
                <a:solidFill>
                  <a:srgbClr val="2F2F2E"/>
                </a:solidFill>
              </a:rPr>
              <a:t>.], [2019?]. Disponível em: https://population.</a:t>
            </a:r>
            <a:r>
              <a:rPr lang="fr-FR" sz="1200" b="0" i="0" u="none" strike="noStrike" baseline="0">
                <a:solidFill>
                  <a:srgbClr val="2F2F2E"/>
                </a:solidFill>
              </a:rPr>
              <a:t>un.org/wpp/Publications/Files/</a:t>
            </a:r>
            <a:r>
              <a:rPr lang="en-US" sz="1200" b="0" i="0" u="none" strike="noStrike" baseline="0">
                <a:solidFill>
                  <a:srgbClr val="2F2F2E"/>
                </a:solidFill>
              </a:rPr>
              <a:t>WPP2019_DESA_Card_02.gif. </a:t>
            </a:r>
            <a:r>
              <a:rPr lang="pt-BR" sz="1200" b="0" i="0" u="none" strike="noStrike" baseline="0">
                <a:solidFill>
                  <a:srgbClr val="2F2F2E"/>
                </a:solidFill>
              </a:rPr>
              <a:t>Acesso em: 30 jun. 2022.</a:t>
            </a:r>
            <a:endParaRPr lang="pt-BR" sz="3600"/>
          </a:p>
        </p:txBody>
      </p:sp>
    </p:spTree>
    <p:extLst>
      <p:ext uri="{BB962C8B-B14F-4D97-AF65-F5344CB8AC3E}">
        <p14:creationId xmlns:p14="http://schemas.microsoft.com/office/powerpoint/2010/main" val="277471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FE41A-47EE-49D3-B9AE-7C0B3223658E}"/>
              </a:ext>
            </a:extLst>
          </p:cNvPr>
          <p:cNvSpPr txBox="1"/>
          <p:nvPr/>
        </p:nvSpPr>
        <p:spPr>
          <a:xfrm>
            <a:off x="95250" y="559975"/>
            <a:ext cx="119253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dirty="0"/>
              <a:t>Recursos naturais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46692BC-5E08-420A-9964-00CBE5BF9410}"/>
              </a:ext>
            </a:extLst>
          </p:cNvPr>
          <p:cNvSpPr txBox="1"/>
          <p:nvPr/>
        </p:nvSpPr>
        <p:spPr>
          <a:xfrm>
            <a:off x="723898" y="1332576"/>
            <a:ext cx="100540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Utilizados para a produção de alimentos e o desenvolvimento de materiais sintéticos, que são usados em moradias, roupas, transportes, entre outras necessidades. Entre esses recursos, estão os minerais, o solo, a água, o ar, o petróleo, o carvão e o gás natural.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85D3384-1EC7-43FC-9EF0-AA0A411E3A27}"/>
              </a:ext>
            </a:extLst>
          </p:cNvPr>
          <p:cNvSpPr txBox="1"/>
          <p:nvPr/>
        </p:nvSpPr>
        <p:spPr>
          <a:xfrm>
            <a:off x="1044378" y="2558566"/>
            <a:ext cx="445769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Recursos naturais renováveis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925A98B-C25C-4FD3-AD14-18A1EAEEF489}"/>
              </a:ext>
            </a:extLst>
          </p:cNvPr>
          <p:cNvSpPr txBox="1"/>
          <p:nvPr/>
        </p:nvSpPr>
        <p:spPr>
          <a:xfrm>
            <a:off x="6663661" y="2558567"/>
            <a:ext cx="437197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Recursos naturais não renováveis</a:t>
            </a:r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9490D96F-EC08-4234-B75F-864F1064088E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>
            <a:off x="3273227" y="2927898"/>
            <a:ext cx="1" cy="746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0EA6121B-24EF-4545-AC4C-6B235986A8BC}"/>
              </a:ext>
            </a:extLst>
          </p:cNvPr>
          <p:cNvSpPr txBox="1"/>
          <p:nvPr/>
        </p:nvSpPr>
        <p:spPr>
          <a:xfrm>
            <a:off x="1044378" y="3674777"/>
            <a:ext cx="4457699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Podem ser repostos no ambiente, de maneira</a:t>
            </a:r>
          </a:p>
          <a:p>
            <a:pPr algn="ctr"/>
            <a:r>
              <a:rPr lang="pt-BR" sz="1600" dirty="0"/>
              <a:t>natural ou por meio de plantio, desde que sua extração não seja maior que sua reposição. Exemplo: cana-de-açúcar.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BB4CACB-0E8E-435A-8A6D-9DF12EE46AEB}"/>
              </a:ext>
            </a:extLst>
          </p:cNvPr>
          <p:cNvSpPr txBox="1"/>
          <p:nvPr/>
        </p:nvSpPr>
        <p:spPr>
          <a:xfrm>
            <a:off x="6663661" y="3777861"/>
            <a:ext cx="44577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Não podem ser repostos no ambiente</a:t>
            </a:r>
          </a:p>
          <a:p>
            <a:pPr algn="ctr"/>
            <a:r>
              <a:rPr lang="pt-BR" sz="1600" dirty="0"/>
              <a:t>em uma escala de tempo compatível com sua exploração. Exemplo: petróleo.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DB429B24-EB35-465B-92E1-F65668F12201}"/>
              </a:ext>
            </a:extLst>
          </p:cNvPr>
          <p:cNvCxnSpPr>
            <a:cxnSpLocks/>
          </p:cNvCxnSpPr>
          <p:nvPr/>
        </p:nvCxnSpPr>
        <p:spPr>
          <a:xfrm>
            <a:off x="8824976" y="2927898"/>
            <a:ext cx="0" cy="8499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D8E08960-53A2-4EF8-8059-0002CFF5B891}"/>
              </a:ext>
            </a:extLst>
          </p:cNvPr>
          <p:cNvSpPr txBox="1"/>
          <p:nvPr/>
        </p:nvSpPr>
        <p:spPr>
          <a:xfrm>
            <a:off x="2190518" y="5314787"/>
            <a:ext cx="7810963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 exploração intensa dos recursos renováveis pode transformá-los em não renováveis.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7</a:t>
            </a:fld>
            <a:endParaRPr lang="pt-BR"/>
          </a:p>
        </p:txBody>
      </p:sp>
      <p:pic>
        <p:nvPicPr>
          <p:cNvPr id="14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896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E566AB8-8047-4337-AE03-FA7052A0BC7C}"/>
              </a:ext>
            </a:extLst>
          </p:cNvPr>
          <p:cNvSpPr txBox="1"/>
          <p:nvPr/>
        </p:nvSpPr>
        <p:spPr>
          <a:xfrm>
            <a:off x="1268350" y="753283"/>
            <a:ext cx="96553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dirty="0"/>
              <a:t>Atividades humanas e seus impactos ambientais</a:t>
            </a:r>
          </a:p>
        </p:txBody>
      </p:sp>
      <p:graphicFrame>
        <p:nvGraphicFramePr>
          <p:cNvPr id="19" name="Tabela 18">
            <a:extLst>
              <a:ext uri="{FF2B5EF4-FFF2-40B4-BE49-F238E27FC236}">
                <a16:creationId xmlns:a16="http://schemas.microsoft.com/office/drawing/2014/main" id="{5A628A21-1B54-4B63-A561-F5576E671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746383"/>
              </p:ext>
            </p:extLst>
          </p:nvPr>
        </p:nvGraphicFramePr>
        <p:xfrm>
          <a:off x="1527048" y="2548318"/>
          <a:ext cx="9655300" cy="3582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825">
                  <a:extLst>
                    <a:ext uri="{9D8B030D-6E8A-4147-A177-3AD203B41FA5}">
                      <a16:colId xmlns:a16="http://schemas.microsoft.com/office/drawing/2014/main" val="1038402089"/>
                    </a:ext>
                  </a:extLst>
                </a:gridCol>
                <a:gridCol w="2413825">
                  <a:extLst>
                    <a:ext uri="{9D8B030D-6E8A-4147-A177-3AD203B41FA5}">
                      <a16:colId xmlns:a16="http://schemas.microsoft.com/office/drawing/2014/main" val="3244597816"/>
                    </a:ext>
                  </a:extLst>
                </a:gridCol>
                <a:gridCol w="2413825">
                  <a:extLst>
                    <a:ext uri="{9D8B030D-6E8A-4147-A177-3AD203B41FA5}">
                      <a16:colId xmlns:a16="http://schemas.microsoft.com/office/drawing/2014/main" val="3962053133"/>
                    </a:ext>
                  </a:extLst>
                </a:gridCol>
                <a:gridCol w="2413825">
                  <a:extLst>
                    <a:ext uri="{9D8B030D-6E8A-4147-A177-3AD203B41FA5}">
                      <a16:colId xmlns:a16="http://schemas.microsoft.com/office/drawing/2014/main" val="2057880357"/>
                    </a:ext>
                  </a:extLst>
                </a:gridCol>
              </a:tblGrid>
              <a:tr h="836274">
                <a:tc>
                  <a:txBody>
                    <a:bodyPr/>
                    <a:lstStyle/>
                    <a:p>
                      <a:pPr algn="ctr"/>
                      <a:r>
                        <a:rPr lang="pt-BR" sz="1800" b="1"/>
                        <a:t>Atividade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>
                          <a:solidFill>
                            <a:schemeClr val="bg1"/>
                          </a:solidFill>
                        </a:rPr>
                        <a:t>Extração mineral</a:t>
                      </a:r>
                      <a:endParaRPr lang="pt-BR" sz="180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>
                          <a:solidFill>
                            <a:schemeClr val="bg1"/>
                          </a:solidFill>
                        </a:rPr>
                        <a:t>Agropecuária</a:t>
                      </a:r>
                      <a:endParaRPr lang="pt-BR" sz="180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>
                          <a:solidFill>
                            <a:schemeClr val="bg1"/>
                          </a:solidFill>
                        </a:rPr>
                        <a:t>Extração mineral</a:t>
                      </a:r>
                      <a:endParaRPr lang="pt-BR" sz="180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173155"/>
                  </a:ext>
                </a:extLst>
              </a:tr>
              <a:tr h="1393790">
                <a:tc>
                  <a:txBody>
                    <a:bodyPr/>
                    <a:lstStyle/>
                    <a:p>
                      <a:pPr algn="ctr"/>
                      <a:r>
                        <a:rPr lang="pt-BR" sz="1800" b="1">
                          <a:solidFill>
                            <a:schemeClr val="bg1"/>
                          </a:solidFill>
                        </a:rPr>
                        <a:t>Ação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Retirada de minerais presentes no solo. Exemplos: cobre e ouro.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Plantação e criação de animais.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Fornece grande parte dos produtos utilizados pelo ser humano.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760342"/>
                  </a:ext>
                </a:extLst>
              </a:tr>
              <a:tr h="1352593">
                <a:tc>
                  <a:txBody>
                    <a:bodyPr/>
                    <a:lstStyle/>
                    <a:p>
                      <a:pPr algn="ctr"/>
                      <a:r>
                        <a:rPr lang="pt-BR" sz="1800" b="1">
                          <a:solidFill>
                            <a:schemeClr val="bg1"/>
                          </a:solidFill>
                        </a:rPr>
                        <a:t>Impacto causado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Destruição da vegetação e do solo.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Retira a cobertura natural do solo (desmatamento e queimadas).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Grande fonte poluidora.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742597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8</a:t>
            </a:fld>
            <a:endParaRPr lang="pt-BR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1429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BF46E53-52C5-47B4-907F-F4B985CB93C6}"/>
              </a:ext>
            </a:extLst>
          </p:cNvPr>
          <p:cNvSpPr txBox="1"/>
          <p:nvPr/>
        </p:nvSpPr>
        <p:spPr>
          <a:xfrm>
            <a:off x="133350" y="639712"/>
            <a:ext cx="119253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dirty="0"/>
              <a:t>Sustentabilidade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9</a:t>
            </a:fld>
            <a:endParaRPr lang="pt-BR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153EDE59-56B4-0772-3FBA-DCC42BB79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725" y="1275719"/>
            <a:ext cx="1076325" cy="1047750"/>
          </a:xfrm>
          <a:prstGeom prst="rect">
            <a:avLst/>
          </a:prstGeom>
        </p:spPr>
      </p:pic>
      <p:sp>
        <p:nvSpPr>
          <p:cNvPr id="22" name="CaixaDeTexto 21">
            <a:extLst>
              <a:ext uri="{FF2B5EF4-FFF2-40B4-BE49-F238E27FC236}">
                <a16:creationId xmlns:a16="http://schemas.microsoft.com/office/drawing/2014/main" id="{A51AEB22-3425-89CC-0805-A70F976BC730}"/>
              </a:ext>
            </a:extLst>
          </p:cNvPr>
          <p:cNvSpPr txBox="1"/>
          <p:nvPr/>
        </p:nvSpPr>
        <p:spPr>
          <a:xfrm>
            <a:off x="1776222" y="1531204"/>
            <a:ext cx="97909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Reduzir </a:t>
            </a:r>
            <a:r>
              <a:rPr lang="pt-BR" sz="1800" b="0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– diminuir o consumo, principalmente, de produtos industrializados e preferir aqueles que apresentam maior durabilidade e geram menos resíduos. </a:t>
            </a:r>
            <a:endParaRPr lang="pt-BR">
              <a:effectLst/>
            </a:endParaRP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AE15059F-FE5D-742E-C018-3AAA89E027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145" y="2299656"/>
            <a:ext cx="1171575" cy="111442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id="{8DFED3A5-9A75-B26F-B28C-3681ED3DB1B4}"/>
              </a:ext>
            </a:extLst>
          </p:cNvPr>
          <p:cNvSpPr txBox="1"/>
          <p:nvPr/>
        </p:nvSpPr>
        <p:spPr>
          <a:xfrm>
            <a:off x="1776222" y="2613099"/>
            <a:ext cx="94068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Reutilizar </a:t>
            </a:r>
            <a:r>
              <a:rPr lang="pt-BR" sz="1800" b="0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ou </a:t>
            </a:r>
            <a:r>
              <a:rPr lang="pt-BR" sz="1800" b="1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reaproveitar </a:t>
            </a:r>
            <a:r>
              <a:rPr lang="pt-BR" sz="1800" b="0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– utilizar novamente, evitando o descarte precoce. </a:t>
            </a:r>
            <a:endParaRPr lang="pt-BR">
              <a:effectLst/>
            </a:endParaRPr>
          </a:p>
        </p:txBody>
      </p:sp>
      <p:pic>
        <p:nvPicPr>
          <p:cNvPr id="29" name="Imagem 28">
            <a:extLst>
              <a:ext uri="{FF2B5EF4-FFF2-40B4-BE49-F238E27FC236}">
                <a16:creationId xmlns:a16="http://schemas.microsoft.com/office/drawing/2014/main" id="{4BE1D42E-A0A0-2B51-4161-FEF4CF206E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145" y="3395031"/>
            <a:ext cx="1123950" cy="1076325"/>
          </a:xfrm>
          <a:prstGeom prst="rect">
            <a:avLst/>
          </a:prstGeom>
        </p:spPr>
      </p:pic>
      <p:sp>
        <p:nvSpPr>
          <p:cNvPr id="31" name="CaixaDeTexto 30">
            <a:extLst>
              <a:ext uri="{FF2B5EF4-FFF2-40B4-BE49-F238E27FC236}">
                <a16:creationId xmlns:a16="http://schemas.microsoft.com/office/drawing/2014/main" id="{91CC06CB-A5E9-927C-383C-225576E9EDED}"/>
              </a:ext>
            </a:extLst>
          </p:cNvPr>
          <p:cNvSpPr txBox="1"/>
          <p:nvPr/>
        </p:nvSpPr>
        <p:spPr>
          <a:xfrm>
            <a:off x="1776222" y="3541329"/>
            <a:ext cx="94068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Reciclar </a:t>
            </a:r>
            <a:r>
              <a:rPr lang="pt-BR" sz="1800" b="0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– separar os resíduos para a reciclagem, possibilitando que os materiais voltem para a cadeia de produção de novos materiais. </a:t>
            </a:r>
            <a:endParaRPr lang="pt-BR">
              <a:effectLst/>
            </a:endParaRPr>
          </a:p>
        </p:txBody>
      </p:sp>
      <p:pic>
        <p:nvPicPr>
          <p:cNvPr id="33" name="Imagem 32">
            <a:extLst>
              <a:ext uri="{FF2B5EF4-FFF2-40B4-BE49-F238E27FC236}">
                <a16:creationId xmlns:a16="http://schemas.microsoft.com/office/drawing/2014/main" id="{08E406D1-69CA-CC30-FF44-CB4AB98A87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6245" y="4438388"/>
            <a:ext cx="1047750" cy="1057275"/>
          </a:xfrm>
          <a:prstGeom prst="rect">
            <a:avLst/>
          </a:prstGeom>
        </p:spPr>
      </p:pic>
      <p:sp>
        <p:nvSpPr>
          <p:cNvPr id="37" name="CaixaDeTexto 36">
            <a:extLst>
              <a:ext uri="{FF2B5EF4-FFF2-40B4-BE49-F238E27FC236}">
                <a16:creationId xmlns:a16="http://schemas.microsoft.com/office/drawing/2014/main" id="{A4B6267C-6CFF-DB92-86A6-4A3C8E692EF3}"/>
              </a:ext>
            </a:extLst>
          </p:cNvPr>
          <p:cNvSpPr txBox="1"/>
          <p:nvPr/>
        </p:nvSpPr>
        <p:spPr>
          <a:xfrm>
            <a:off x="1776222" y="4545189"/>
            <a:ext cx="92948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Repensar </a:t>
            </a:r>
            <a:r>
              <a:rPr lang="pt-BR" sz="1800" b="0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– analisar os próprios atos de consumo, refletindo sobre mudanças de atitudes necessárias para contribuir com a conservação ambiental.</a:t>
            </a:r>
            <a:endParaRPr lang="pt-BR">
              <a:effectLst/>
            </a:endParaRPr>
          </a:p>
        </p:txBody>
      </p:sp>
      <p:pic>
        <p:nvPicPr>
          <p:cNvPr id="39" name="Imagem 38">
            <a:extLst>
              <a:ext uri="{FF2B5EF4-FFF2-40B4-BE49-F238E27FC236}">
                <a16:creationId xmlns:a16="http://schemas.microsoft.com/office/drawing/2014/main" id="{B2C50AB8-1BA8-6DB4-0FA9-BB607589BB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2432" y="5495663"/>
            <a:ext cx="1095375" cy="1076325"/>
          </a:xfrm>
          <a:prstGeom prst="rect">
            <a:avLst/>
          </a:prstGeom>
        </p:spPr>
      </p:pic>
      <p:sp>
        <p:nvSpPr>
          <p:cNvPr id="41" name="CaixaDeTexto 40">
            <a:extLst>
              <a:ext uri="{FF2B5EF4-FFF2-40B4-BE49-F238E27FC236}">
                <a16:creationId xmlns:a16="http://schemas.microsoft.com/office/drawing/2014/main" id="{140E1165-FA52-09A0-111B-AFF7DD0385F7}"/>
              </a:ext>
            </a:extLst>
          </p:cNvPr>
          <p:cNvSpPr txBox="1"/>
          <p:nvPr/>
        </p:nvSpPr>
        <p:spPr>
          <a:xfrm>
            <a:off x="1776222" y="5849159"/>
            <a:ext cx="94068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Recusar </a:t>
            </a:r>
            <a:r>
              <a:rPr lang="pt-BR" sz="1800" b="0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– evitar o consumo de produtos que causem danos ao ambiente ou à saúde. </a:t>
            </a:r>
            <a:endParaRPr lang="pt-BR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5385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4512</TotalTime>
  <Words>656</Words>
  <Application>Microsoft Office PowerPoint</Application>
  <PresentationFormat>Widescreen</PresentationFormat>
  <Paragraphs>77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CiutadellaRounded-Italic</vt:lpstr>
      <vt:lpstr>CiutadellaRounded-Regular</vt:lpstr>
      <vt:lpstr>Tema do Office</vt:lpstr>
      <vt:lpstr>Apresentação do PowerPoint</vt:lpstr>
      <vt:lpstr>Apresentação 3 – MATERIAIS E O AMBIENTE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1 - MATERIAIS</dc:title>
  <dc:creator>Sandra Del Carlo</dc:creator>
  <cp:lastModifiedBy> </cp:lastModifiedBy>
  <cp:revision>17</cp:revision>
  <dcterms:created xsi:type="dcterms:W3CDTF">2019-02-21T17:26:32Z</dcterms:created>
  <dcterms:modified xsi:type="dcterms:W3CDTF">2023-08-04T12:45:49Z</dcterms:modified>
</cp:coreProperties>
</file>