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22" clrIdx="0"/>
  <p:cmAuthor id="2" name="FREELA -- Cecilia Farias de Souza" initials="F-CFdS" lastIdx="4" clrIdx="1"/>
  <p:cmAuthor id="3" name="Lilian Semenichin Nogueira" initials="LSN" lastIdx="17" clrIdx="2"/>
  <p:cmAuthor id="4" name="Marcia Takeuchi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5D0"/>
    <a:srgbClr val="601353"/>
    <a:srgbClr val="FFFFFF"/>
    <a:srgbClr val="62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4D3FF-AD1B-66DF-E3F5-241A248F7154}" v="4" dt="2023-05-08T17:38:55.932"/>
    <p1510:client id="{9B186402-D305-424F-9E23-13C2D861E8FF}" v="548" dt="2023-05-08T14:08:57.503"/>
    <p1510:client id="{CC76338C-E49A-4FD4-8B73-B81FAC2BE02C}" v="5901" dt="2023-05-08T17:33:04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21" autoAdjust="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F8E0B-5939-4E74-B4CC-9B06C1EE29BC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663C98D9-F66A-4A20-92DA-7991BA0ECFCC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dirty="0"/>
            <a:t>1. Atualmente, o papel é feito com a celulose presente nos vegetais. A  celulose vem da madeira de árvores cultivadas em grande escala, como o pinheiro e o eucalipto, e que são chamadas popularmente de árvores de reflorestamento.</a:t>
          </a:r>
        </a:p>
      </dgm:t>
    </dgm:pt>
    <dgm:pt modelId="{538883F9-7217-4CF5-8E6B-23AC8519B32B}" type="parTrans" cxnId="{50160F78-3F58-4D0A-989A-920B6180F7E2}">
      <dgm:prSet/>
      <dgm:spPr/>
      <dgm:t>
        <a:bodyPr/>
        <a:lstStyle/>
        <a:p>
          <a:pPr algn="l"/>
          <a:endParaRPr lang="pt-BR" sz="1400"/>
        </a:p>
      </dgm:t>
    </dgm:pt>
    <dgm:pt modelId="{E12D5D48-7101-4FF5-A282-7A2D5936CB63}" type="sibTrans" cxnId="{50160F78-3F58-4D0A-989A-920B6180F7E2}">
      <dgm:prSet/>
      <dgm:spPr/>
      <dgm:t>
        <a:bodyPr/>
        <a:lstStyle/>
        <a:p>
          <a:endParaRPr lang="pt-BR" sz="1400"/>
        </a:p>
      </dgm:t>
    </dgm:pt>
    <dgm:pt modelId="{0A705140-7065-4B15-97A6-3F3AAA15D6CE}">
      <dgm:prSet custT="1"/>
      <dgm:spPr/>
      <dgm:t>
        <a:bodyPr/>
        <a:lstStyle/>
        <a:p>
          <a:r>
            <a:rPr lang="pt-BR" sz="1400" dirty="0"/>
            <a:t>2. Ao chegar à fábrica, a árvore é descascada e picada. Essa é a primeira </a:t>
          </a:r>
          <a:r>
            <a:rPr lang="pt-BR" sz="1400" b="1" dirty="0"/>
            <a:t>transformação </a:t>
          </a:r>
          <a:r>
            <a:rPr lang="pt-BR" sz="1400" dirty="0"/>
            <a:t>que ocorre com a madeira.</a:t>
          </a:r>
        </a:p>
      </dgm:t>
    </dgm:pt>
    <dgm:pt modelId="{00F66D02-01C7-44C5-8F3E-5C654219E588}" type="parTrans" cxnId="{FEB0DD16-7519-42B2-B24C-6386E0024D85}">
      <dgm:prSet/>
      <dgm:spPr/>
      <dgm:t>
        <a:bodyPr/>
        <a:lstStyle/>
        <a:p>
          <a:pPr algn="l"/>
          <a:endParaRPr lang="pt-BR" sz="1400"/>
        </a:p>
      </dgm:t>
    </dgm:pt>
    <dgm:pt modelId="{B9AD91C0-2D7E-420E-8366-F2754B722E1D}" type="sibTrans" cxnId="{FEB0DD16-7519-42B2-B24C-6386E0024D85}">
      <dgm:prSet/>
      <dgm:spPr/>
      <dgm:t>
        <a:bodyPr/>
        <a:lstStyle/>
        <a:p>
          <a:endParaRPr lang="pt-BR" sz="1400"/>
        </a:p>
      </dgm:t>
    </dgm:pt>
    <dgm:pt modelId="{C5551FC1-B4D3-43F8-9BE1-EC6D0C1B7D4E}">
      <dgm:prSet custT="1"/>
      <dgm:spPr/>
      <dgm:t>
        <a:bodyPr/>
        <a:lstStyle/>
        <a:p>
          <a:r>
            <a:rPr lang="pt-BR" sz="1400"/>
            <a:t>5. Em seguida, a polpa de celulose é prensada sobre uma esteira e forma uma grande folha de papel.</a:t>
          </a:r>
        </a:p>
      </dgm:t>
    </dgm:pt>
    <dgm:pt modelId="{FC38343D-2F70-4FC4-B23E-A2BFDB9C51DF}" type="parTrans" cxnId="{60093F30-0996-4A15-B2E7-C487D58E3237}">
      <dgm:prSet/>
      <dgm:spPr/>
      <dgm:t>
        <a:bodyPr/>
        <a:lstStyle/>
        <a:p>
          <a:pPr algn="l"/>
          <a:endParaRPr lang="pt-BR" sz="1400"/>
        </a:p>
      </dgm:t>
    </dgm:pt>
    <dgm:pt modelId="{1A33B457-85F0-4590-8302-87F01B1B1DE9}" type="sibTrans" cxnId="{60093F30-0996-4A15-B2E7-C487D58E3237}">
      <dgm:prSet/>
      <dgm:spPr/>
      <dgm:t>
        <a:bodyPr/>
        <a:lstStyle/>
        <a:p>
          <a:endParaRPr lang="pt-BR" sz="1400"/>
        </a:p>
      </dgm:t>
    </dgm:pt>
    <dgm:pt modelId="{6F08E98E-B247-4977-BD6E-6A053ECC3DF1}">
      <dgm:prSet custT="1"/>
      <dgm:spPr/>
      <dgm:t>
        <a:bodyPr/>
        <a:lstStyle/>
        <a:p>
          <a:r>
            <a:rPr lang="pt-BR" sz="1400" dirty="0"/>
            <a:t>3. Os pedaços de madeira são cozidos em água. Durante esse processo, são adicionados alguns produtos químicos que </a:t>
          </a:r>
          <a:r>
            <a:rPr lang="pt-BR" sz="1400" b="1" dirty="0"/>
            <a:t>transformam </a:t>
          </a:r>
          <a:r>
            <a:rPr lang="pt-BR" sz="1400" dirty="0"/>
            <a:t>a madeira  em uma polpa de celulose branca.</a:t>
          </a:r>
        </a:p>
      </dgm:t>
    </dgm:pt>
    <dgm:pt modelId="{D2831F76-22EB-4528-867F-0C88F9F58156}" type="parTrans" cxnId="{1A4E72A9-9989-4C26-8AB4-5CA47123EA49}">
      <dgm:prSet/>
      <dgm:spPr/>
      <dgm:t>
        <a:bodyPr/>
        <a:lstStyle/>
        <a:p>
          <a:pPr algn="l"/>
          <a:endParaRPr lang="pt-BR" sz="1400"/>
        </a:p>
      </dgm:t>
    </dgm:pt>
    <dgm:pt modelId="{5B26BE1B-8CD1-451B-8E45-3879C8572DDB}" type="sibTrans" cxnId="{1A4E72A9-9989-4C26-8AB4-5CA47123EA49}">
      <dgm:prSet/>
      <dgm:spPr/>
      <dgm:t>
        <a:bodyPr/>
        <a:lstStyle/>
        <a:p>
          <a:endParaRPr lang="pt-BR" sz="1400"/>
        </a:p>
      </dgm:t>
    </dgm:pt>
    <dgm:pt modelId="{BB3CFCBB-41FA-4A75-A1DE-A4F3E74906B9}">
      <dgm:prSet phldrT="[Texto]" custT="1"/>
      <dgm:spPr/>
      <dgm:t>
        <a:bodyPr/>
        <a:lstStyle/>
        <a:p>
          <a:r>
            <a:rPr lang="pt-BR" sz="1400" dirty="0"/>
            <a:t>4. A polpa de celulose úmida passa por diversos processos, nos quais são retirados impurezas e resíduos.</a:t>
          </a:r>
        </a:p>
      </dgm:t>
    </dgm:pt>
    <dgm:pt modelId="{A37146B9-456A-40B2-A687-CF744BDE2DA4}" type="sibTrans" cxnId="{23136B08-3D7D-4CD8-A440-80AD79D2B3F9}">
      <dgm:prSet/>
      <dgm:spPr/>
      <dgm:t>
        <a:bodyPr/>
        <a:lstStyle/>
        <a:p>
          <a:endParaRPr lang="pt-BR" sz="1400"/>
        </a:p>
      </dgm:t>
    </dgm:pt>
    <dgm:pt modelId="{763E322F-18A0-403F-B0E7-12BD4388D57C}" type="parTrans" cxnId="{23136B08-3D7D-4CD8-A440-80AD79D2B3F9}">
      <dgm:prSet/>
      <dgm:spPr/>
      <dgm:t>
        <a:bodyPr/>
        <a:lstStyle/>
        <a:p>
          <a:pPr algn="l"/>
          <a:endParaRPr lang="pt-BR" sz="1400"/>
        </a:p>
      </dgm:t>
    </dgm:pt>
    <dgm:pt modelId="{61288483-30B0-4774-A851-0380092C8279}">
      <dgm:prSet phldrT="[Texto]" custT="1"/>
      <dgm:spPr/>
      <dgm:t>
        <a:bodyPr/>
        <a:lstStyle/>
        <a:p>
          <a:r>
            <a:rPr lang="pt-BR" sz="1400"/>
            <a:t>6. Após secar, o papel passa por outras prensagens, para posteriormente ser enrolado em grandes bobinas; depois, folhas serão cortadas no tamanho adequado para o uso e empacotadas.</a:t>
          </a:r>
        </a:p>
      </dgm:t>
    </dgm:pt>
    <dgm:pt modelId="{A4D0028B-FABD-4C74-BA29-8A6D844A34BB}" type="parTrans" cxnId="{BDB68770-85F0-488C-B7AF-79E0B8DDCCB5}">
      <dgm:prSet/>
      <dgm:spPr/>
      <dgm:t>
        <a:bodyPr/>
        <a:lstStyle/>
        <a:p>
          <a:pPr algn="l"/>
          <a:endParaRPr lang="pt-BR" sz="1400"/>
        </a:p>
      </dgm:t>
    </dgm:pt>
    <dgm:pt modelId="{672BA16C-9537-44A8-86FD-0D9310B17836}" type="sibTrans" cxnId="{BDB68770-85F0-488C-B7AF-79E0B8DDCCB5}">
      <dgm:prSet/>
      <dgm:spPr/>
      <dgm:t>
        <a:bodyPr/>
        <a:lstStyle/>
        <a:p>
          <a:endParaRPr lang="pt-BR" sz="1400"/>
        </a:p>
      </dgm:t>
    </dgm:pt>
    <dgm:pt modelId="{E5FDA928-A85D-412F-95CB-2D7F80C3287C}" type="pres">
      <dgm:prSet presAssocID="{62EF8E0B-5939-4E74-B4CC-9B06C1EE29BC}" presName="linear" presStyleCnt="0">
        <dgm:presLayoutVars>
          <dgm:animLvl val="lvl"/>
          <dgm:resizeHandles val="exact"/>
        </dgm:presLayoutVars>
      </dgm:prSet>
      <dgm:spPr/>
    </dgm:pt>
    <dgm:pt modelId="{C32A19F0-B05D-47B9-831E-0D60E51BCF7E}" type="pres">
      <dgm:prSet presAssocID="{663C98D9-F66A-4A20-92DA-7991BA0ECFC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A57B8A5-1FF9-410E-BB49-C82429569CE0}" type="pres">
      <dgm:prSet presAssocID="{E12D5D48-7101-4FF5-A282-7A2D5936CB63}" presName="spacer" presStyleCnt="0"/>
      <dgm:spPr/>
    </dgm:pt>
    <dgm:pt modelId="{2524A8CE-1998-4042-AE88-23DE1CD71C0D}" type="pres">
      <dgm:prSet presAssocID="{0A705140-7065-4B15-97A6-3F3AAA15D6C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21C9EAC-906C-4997-8BEC-533D29DDCE01}" type="pres">
      <dgm:prSet presAssocID="{B9AD91C0-2D7E-420E-8366-F2754B722E1D}" presName="spacer" presStyleCnt="0"/>
      <dgm:spPr/>
    </dgm:pt>
    <dgm:pt modelId="{FE81DD50-2145-4EFC-A19B-FACECD6724D9}" type="pres">
      <dgm:prSet presAssocID="{6F08E98E-B247-4977-BD6E-6A053ECC3DF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BD0F982-6CD7-440E-9163-DD76EB481BD6}" type="pres">
      <dgm:prSet presAssocID="{5B26BE1B-8CD1-451B-8E45-3879C8572DDB}" presName="spacer" presStyleCnt="0"/>
      <dgm:spPr/>
    </dgm:pt>
    <dgm:pt modelId="{FD117574-1D1E-4CDC-ABE8-0BAD3B0BF14F}" type="pres">
      <dgm:prSet presAssocID="{BB3CFCBB-41FA-4A75-A1DE-A4F3E74906B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A542B1E-752D-4F22-B363-712BC6B7EB0C}" type="pres">
      <dgm:prSet presAssocID="{A37146B9-456A-40B2-A687-CF744BDE2DA4}" presName="spacer" presStyleCnt="0"/>
      <dgm:spPr/>
    </dgm:pt>
    <dgm:pt modelId="{45BEFA74-253A-4B89-A086-D13DAE0ADE10}" type="pres">
      <dgm:prSet presAssocID="{C5551FC1-B4D3-43F8-9BE1-EC6D0C1B7D4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DAFBF88-4755-44C8-A97D-7B1553EC62A1}" type="pres">
      <dgm:prSet presAssocID="{1A33B457-85F0-4590-8302-87F01B1B1DE9}" presName="spacer" presStyleCnt="0"/>
      <dgm:spPr/>
    </dgm:pt>
    <dgm:pt modelId="{9B32C90F-673A-49CB-A2CE-6C4BBADE4D28}" type="pres">
      <dgm:prSet presAssocID="{61288483-30B0-4774-A851-0380092C827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3136B08-3D7D-4CD8-A440-80AD79D2B3F9}" srcId="{62EF8E0B-5939-4E74-B4CC-9B06C1EE29BC}" destId="{BB3CFCBB-41FA-4A75-A1DE-A4F3E74906B9}" srcOrd="3" destOrd="0" parTransId="{763E322F-18A0-403F-B0E7-12BD4388D57C}" sibTransId="{A37146B9-456A-40B2-A687-CF744BDE2DA4}"/>
    <dgm:cxn modelId="{FEB0DD16-7519-42B2-B24C-6386E0024D85}" srcId="{62EF8E0B-5939-4E74-B4CC-9B06C1EE29BC}" destId="{0A705140-7065-4B15-97A6-3F3AAA15D6CE}" srcOrd="1" destOrd="0" parTransId="{00F66D02-01C7-44C5-8F3E-5C654219E588}" sibTransId="{B9AD91C0-2D7E-420E-8366-F2754B722E1D}"/>
    <dgm:cxn modelId="{6C7B9F22-0AB0-4300-B96E-68CE8CC0F23D}" type="presOf" srcId="{62EF8E0B-5939-4E74-B4CC-9B06C1EE29BC}" destId="{E5FDA928-A85D-412F-95CB-2D7F80C3287C}" srcOrd="0" destOrd="0" presId="urn:microsoft.com/office/officeart/2005/8/layout/vList2"/>
    <dgm:cxn modelId="{60093F30-0996-4A15-B2E7-C487D58E3237}" srcId="{62EF8E0B-5939-4E74-B4CC-9B06C1EE29BC}" destId="{C5551FC1-B4D3-43F8-9BE1-EC6D0C1B7D4E}" srcOrd="4" destOrd="0" parTransId="{FC38343D-2F70-4FC4-B23E-A2BFDB9C51DF}" sibTransId="{1A33B457-85F0-4590-8302-87F01B1B1DE9}"/>
    <dgm:cxn modelId="{55BA946C-24BB-463B-8C21-EED2E9DE9639}" type="presOf" srcId="{BB3CFCBB-41FA-4A75-A1DE-A4F3E74906B9}" destId="{FD117574-1D1E-4CDC-ABE8-0BAD3B0BF14F}" srcOrd="0" destOrd="0" presId="urn:microsoft.com/office/officeart/2005/8/layout/vList2"/>
    <dgm:cxn modelId="{BDB68770-85F0-488C-B7AF-79E0B8DDCCB5}" srcId="{62EF8E0B-5939-4E74-B4CC-9B06C1EE29BC}" destId="{61288483-30B0-4774-A851-0380092C8279}" srcOrd="5" destOrd="0" parTransId="{A4D0028B-FABD-4C74-BA29-8A6D844A34BB}" sibTransId="{672BA16C-9537-44A8-86FD-0D9310B17836}"/>
    <dgm:cxn modelId="{50160F78-3F58-4D0A-989A-920B6180F7E2}" srcId="{62EF8E0B-5939-4E74-B4CC-9B06C1EE29BC}" destId="{663C98D9-F66A-4A20-92DA-7991BA0ECFCC}" srcOrd="0" destOrd="0" parTransId="{538883F9-7217-4CF5-8E6B-23AC8519B32B}" sibTransId="{E12D5D48-7101-4FF5-A282-7A2D5936CB63}"/>
    <dgm:cxn modelId="{9E23D49D-FBBD-4661-A746-2C5BBA69834C}" type="presOf" srcId="{663C98D9-F66A-4A20-92DA-7991BA0ECFCC}" destId="{C32A19F0-B05D-47B9-831E-0D60E51BCF7E}" srcOrd="0" destOrd="0" presId="urn:microsoft.com/office/officeart/2005/8/layout/vList2"/>
    <dgm:cxn modelId="{FE8FA39F-89FD-4C49-9C6A-309C0518908B}" type="presOf" srcId="{6F08E98E-B247-4977-BD6E-6A053ECC3DF1}" destId="{FE81DD50-2145-4EFC-A19B-FACECD6724D9}" srcOrd="0" destOrd="0" presId="urn:microsoft.com/office/officeart/2005/8/layout/vList2"/>
    <dgm:cxn modelId="{2016C6A6-4163-498D-B983-037FDA84ACCE}" type="presOf" srcId="{C5551FC1-B4D3-43F8-9BE1-EC6D0C1B7D4E}" destId="{45BEFA74-253A-4B89-A086-D13DAE0ADE10}" srcOrd="0" destOrd="0" presId="urn:microsoft.com/office/officeart/2005/8/layout/vList2"/>
    <dgm:cxn modelId="{1A4E72A9-9989-4C26-8AB4-5CA47123EA49}" srcId="{62EF8E0B-5939-4E74-B4CC-9B06C1EE29BC}" destId="{6F08E98E-B247-4977-BD6E-6A053ECC3DF1}" srcOrd="2" destOrd="0" parTransId="{D2831F76-22EB-4528-867F-0C88F9F58156}" sibTransId="{5B26BE1B-8CD1-451B-8E45-3879C8572DDB}"/>
    <dgm:cxn modelId="{E10D78B3-99AD-4F1F-9D22-A6B5CF052192}" type="presOf" srcId="{61288483-30B0-4774-A851-0380092C8279}" destId="{9B32C90F-673A-49CB-A2CE-6C4BBADE4D28}" srcOrd="0" destOrd="0" presId="urn:microsoft.com/office/officeart/2005/8/layout/vList2"/>
    <dgm:cxn modelId="{6B9C8DED-36BC-4336-A852-DC80ECE916B7}" type="presOf" srcId="{0A705140-7065-4B15-97A6-3F3AAA15D6CE}" destId="{2524A8CE-1998-4042-AE88-23DE1CD71C0D}" srcOrd="0" destOrd="0" presId="urn:microsoft.com/office/officeart/2005/8/layout/vList2"/>
    <dgm:cxn modelId="{8921BFD7-69B5-477D-BFAE-C9F616C680F3}" type="presParOf" srcId="{E5FDA928-A85D-412F-95CB-2D7F80C3287C}" destId="{C32A19F0-B05D-47B9-831E-0D60E51BCF7E}" srcOrd="0" destOrd="0" presId="urn:microsoft.com/office/officeart/2005/8/layout/vList2"/>
    <dgm:cxn modelId="{0DD68759-3A10-4A43-B6DC-67019698B1DF}" type="presParOf" srcId="{E5FDA928-A85D-412F-95CB-2D7F80C3287C}" destId="{2A57B8A5-1FF9-410E-BB49-C82429569CE0}" srcOrd="1" destOrd="0" presId="urn:microsoft.com/office/officeart/2005/8/layout/vList2"/>
    <dgm:cxn modelId="{9D3D5AA9-FBAD-41D3-B085-23D8B4993262}" type="presParOf" srcId="{E5FDA928-A85D-412F-95CB-2D7F80C3287C}" destId="{2524A8CE-1998-4042-AE88-23DE1CD71C0D}" srcOrd="2" destOrd="0" presId="urn:microsoft.com/office/officeart/2005/8/layout/vList2"/>
    <dgm:cxn modelId="{14C14D84-E452-499F-907E-A19D22CFF343}" type="presParOf" srcId="{E5FDA928-A85D-412F-95CB-2D7F80C3287C}" destId="{C21C9EAC-906C-4997-8BEC-533D29DDCE01}" srcOrd="3" destOrd="0" presId="urn:microsoft.com/office/officeart/2005/8/layout/vList2"/>
    <dgm:cxn modelId="{4C0F62F6-1BD3-43B8-B670-DF3BFB5450B1}" type="presParOf" srcId="{E5FDA928-A85D-412F-95CB-2D7F80C3287C}" destId="{FE81DD50-2145-4EFC-A19B-FACECD6724D9}" srcOrd="4" destOrd="0" presId="urn:microsoft.com/office/officeart/2005/8/layout/vList2"/>
    <dgm:cxn modelId="{2302418B-F153-4CF7-B0B0-1B1B427A7C07}" type="presParOf" srcId="{E5FDA928-A85D-412F-95CB-2D7F80C3287C}" destId="{1BD0F982-6CD7-440E-9163-DD76EB481BD6}" srcOrd="5" destOrd="0" presId="urn:microsoft.com/office/officeart/2005/8/layout/vList2"/>
    <dgm:cxn modelId="{56150BC6-7EB2-40C5-B905-D7BDC6126E3A}" type="presParOf" srcId="{E5FDA928-A85D-412F-95CB-2D7F80C3287C}" destId="{FD117574-1D1E-4CDC-ABE8-0BAD3B0BF14F}" srcOrd="6" destOrd="0" presId="urn:microsoft.com/office/officeart/2005/8/layout/vList2"/>
    <dgm:cxn modelId="{25105B2C-F6DF-48E2-8108-D086178953A8}" type="presParOf" srcId="{E5FDA928-A85D-412F-95CB-2D7F80C3287C}" destId="{1A542B1E-752D-4F22-B363-712BC6B7EB0C}" srcOrd="7" destOrd="0" presId="urn:microsoft.com/office/officeart/2005/8/layout/vList2"/>
    <dgm:cxn modelId="{3BBD5F96-D4E1-493A-B7E7-06B494B39A92}" type="presParOf" srcId="{E5FDA928-A85D-412F-95CB-2D7F80C3287C}" destId="{45BEFA74-253A-4B89-A086-D13DAE0ADE10}" srcOrd="8" destOrd="0" presId="urn:microsoft.com/office/officeart/2005/8/layout/vList2"/>
    <dgm:cxn modelId="{A075709A-87EF-446F-9E00-C8165E5935A4}" type="presParOf" srcId="{E5FDA928-A85D-412F-95CB-2D7F80C3287C}" destId="{0DAFBF88-4755-44C8-A97D-7B1553EC62A1}" srcOrd="9" destOrd="0" presId="urn:microsoft.com/office/officeart/2005/8/layout/vList2"/>
    <dgm:cxn modelId="{D9DD61DF-56C8-4135-8BC9-4847D999B425}" type="presParOf" srcId="{E5FDA928-A85D-412F-95CB-2D7F80C3287C}" destId="{9B32C90F-673A-49CB-A2CE-6C4BBADE4D2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5A7330-BF85-44F8-95FE-C91A20A2E8A6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01126392-DBE9-4741-8154-BA548992233C}">
      <dgm:prSet phldrT="[Texto]" custT="1"/>
      <dgm:spPr/>
      <dgm:t>
        <a:bodyPr/>
        <a:lstStyle/>
        <a:p>
          <a:r>
            <a:rPr lang="pt-BR" sz="1800" b="1" dirty="0"/>
            <a:t>Gerais</a:t>
          </a:r>
        </a:p>
      </dgm:t>
    </dgm:pt>
    <dgm:pt modelId="{219EBDAE-9AA6-48C7-B56C-0F6C51DF51FF}" type="parTrans" cxnId="{25577073-E90C-4112-A11C-87481F9770E6}">
      <dgm:prSet/>
      <dgm:spPr/>
      <dgm:t>
        <a:bodyPr/>
        <a:lstStyle/>
        <a:p>
          <a:endParaRPr lang="pt-BR"/>
        </a:p>
      </dgm:t>
    </dgm:pt>
    <dgm:pt modelId="{CC8CD64A-C2C4-4FB1-BCDE-E4DDF908E6F0}" type="sibTrans" cxnId="{25577073-E90C-4112-A11C-87481F9770E6}">
      <dgm:prSet/>
      <dgm:spPr/>
      <dgm:t>
        <a:bodyPr/>
        <a:lstStyle/>
        <a:p>
          <a:endParaRPr lang="pt-BR"/>
        </a:p>
      </dgm:t>
    </dgm:pt>
    <dgm:pt modelId="{EED025A9-E134-48A0-866F-E6DCBE7B1AF3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1800"/>
            <a:t>Massa</a:t>
          </a:r>
        </a:p>
      </dgm:t>
    </dgm:pt>
    <dgm:pt modelId="{C43FAF2C-4F0E-405E-9DAD-DF3840292E15}" type="parTrans" cxnId="{23D4E024-A6D9-4B7A-9795-A193CF689ECB}">
      <dgm:prSet/>
      <dgm:spPr/>
      <dgm:t>
        <a:bodyPr/>
        <a:lstStyle/>
        <a:p>
          <a:endParaRPr lang="pt-BR"/>
        </a:p>
      </dgm:t>
    </dgm:pt>
    <dgm:pt modelId="{59568BA4-A650-45BB-98D5-B1B0EC49DFB8}" type="sibTrans" cxnId="{23D4E024-A6D9-4B7A-9795-A193CF689ECB}">
      <dgm:prSet/>
      <dgm:spPr/>
      <dgm:t>
        <a:bodyPr/>
        <a:lstStyle/>
        <a:p>
          <a:endParaRPr lang="pt-BR"/>
        </a:p>
      </dgm:t>
    </dgm:pt>
    <dgm:pt modelId="{DEB13576-CA00-4C03-8B16-EDD6537BB716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1800"/>
            <a:t>Volume</a:t>
          </a:r>
        </a:p>
      </dgm:t>
    </dgm:pt>
    <dgm:pt modelId="{7FD7EFED-6653-4A95-9E11-47ADBABB73B3}" type="parTrans" cxnId="{85CFF1FE-8D49-44E6-8264-C474E7DB32F1}">
      <dgm:prSet/>
      <dgm:spPr/>
      <dgm:t>
        <a:bodyPr/>
        <a:lstStyle/>
        <a:p>
          <a:endParaRPr lang="pt-BR"/>
        </a:p>
      </dgm:t>
    </dgm:pt>
    <dgm:pt modelId="{AD39C345-1A68-4747-AB4E-6E957E81E0F0}" type="sibTrans" cxnId="{85CFF1FE-8D49-44E6-8264-C474E7DB32F1}">
      <dgm:prSet/>
      <dgm:spPr/>
      <dgm:t>
        <a:bodyPr/>
        <a:lstStyle/>
        <a:p>
          <a:endParaRPr lang="pt-BR"/>
        </a:p>
      </dgm:t>
    </dgm:pt>
    <dgm:pt modelId="{4C62D423-4BC8-4A4C-BA36-1127930A9D4B}">
      <dgm:prSet phldrT="[Texto]" custT="1"/>
      <dgm:spPr/>
      <dgm:t>
        <a:bodyPr/>
        <a:lstStyle/>
        <a:p>
          <a:r>
            <a:rPr lang="pt-BR" sz="1800" b="1" dirty="0"/>
            <a:t>Específicas</a:t>
          </a:r>
        </a:p>
      </dgm:t>
    </dgm:pt>
    <dgm:pt modelId="{249E2686-975A-43C6-8FFF-C71259162924}" type="parTrans" cxnId="{142F282A-1EBC-4B08-9327-22A016986DDD}">
      <dgm:prSet/>
      <dgm:spPr/>
      <dgm:t>
        <a:bodyPr/>
        <a:lstStyle/>
        <a:p>
          <a:endParaRPr lang="pt-BR"/>
        </a:p>
      </dgm:t>
    </dgm:pt>
    <dgm:pt modelId="{D8D55938-0FCF-4DE5-BC28-13C98F17530D}" type="sibTrans" cxnId="{142F282A-1EBC-4B08-9327-22A016986DDD}">
      <dgm:prSet/>
      <dgm:spPr/>
      <dgm:t>
        <a:bodyPr/>
        <a:lstStyle/>
        <a:p>
          <a:endParaRPr lang="pt-BR"/>
        </a:p>
      </dgm:t>
    </dgm:pt>
    <dgm:pt modelId="{257E0894-617D-4FB4-88B5-533A69658E33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 dirty="0"/>
            <a:t>Densidade</a:t>
          </a:r>
        </a:p>
      </dgm:t>
    </dgm:pt>
    <dgm:pt modelId="{325B3D2F-6110-4525-A317-D7DF42F2B3D9}" type="parTrans" cxnId="{ABC22EFC-B94D-48F7-943B-A5707D0F1335}">
      <dgm:prSet/>
      <dgm:spPr/>
      <dgm:t>
        <a:bodyPr/>
        <a:lstStyle/>
        <a:p>
          <a:endParaRPr lang="pt-BR"/>
        </a:p>
      </dgm:t>
    </dgm:pt>
    <dgm:pt modelId="{B9FCA193-40C5-4A87-BBF6-BDE966AE95BF}" type="sibTrans" cxnId="{ABC22EFC-B94D-48F7-943B-A5707D0F1335}">
      <dgm:prSet/>
      <dgm:spPr/>
      <dgm:t>
        <a:bodyPr/>
        <a:lstStyle/>
        <a:p>
          <a:endParaRPr lang="pt-BR"/>
        </a:p>
      </dgm:t>
    </dgm:pt>
    <dgm:pt modelId="{0E1BE340-1A88-48F3-8458-7A30BA9C3F06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/>
            <a:t>Propriedade magnética</a:t>
          </a:r>
        </a:p>
      </dgm:t>
    </dgm:pt>
    <dgm:pt modelId="{E5730B39-CC6B-4789-81FA-1CACD5E4212F}" type="parTrans" cxnId="{E227AAF5-5B94-4359-AB6A-73829B898888}">
      <dgm:prSet/>
      <dgm:spPr/>
      <dgm:t>
        <a:bodyPr/>
        <a:lstStyle/>
        <a:p>
          <a:endParaRPr lang="pt-BR"/>
        </a:p>
      </dgm:t>
    </dgm:pt>
    <dgm:pt modelId="{EDBD9F2D-1723-4A04-B3B4-C1C664F7BFEF}" type="sibTrans" cxnId="{E227AAF5-5B94-4359-AB6A-73829B898888}">
      <dgm:prSet/>
      <dgm:spPr/>
      <dgm:t>
        <a:bodyPr/>
        <a:lstStyle/>
        <a:p>
          <a:endParaRPr lang="pt-BR"/>
        </a:p>
      </dgm:t>
    </dgm:pt>
    <dgm:pt modelId="{DE3BB601-21C8-476C-8852-27D692E02CDE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 dirty="0"/>
            <a:t>Solubilidade</a:t>
          </a:r>
        </a:p>
      </dgm:t>
    </dgm:pt>
    <dgm:pt modelId="{097D5AA0-B33A-4665-A2B1-31BB76A51C56}" type="parTrans" cxnId="{97DDB146-2C13-4609-90A6-0A0FA55638EB}">
      <dgm:prSet/>
      <dgm:spPr/>
      <dgm:t>
        <a:bodyPr/>
        <a:lstStyle/>
        <a:p>
          <a:endParaRPr lang="pt-BR"/>
        </a:p>
      </dgm:t>
    </dgm:pt>
    <dgm:pt modelId="{459F82E2-8DCF-482B-90C0-13B7A1A78A68}" type="sibTrans" cxnId="{97DDB146-2C13-4609-90A6-0A0FA55638EB}">
      <dgm:prSet/>
      <dgm:spPr/>
      <dgm:t>
        <a:bodyPr/>
        <a:lstStyle/>
        <a:p>
          <a:endParaRPr lang="pt-BR"/>
        </a:p>
      </dgm:t>
    </dgm:pt>
    <dgm:pt modelId="{EA2CEE5F-3850-4BC1-9577-36CD9E5B0434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/>
            <a:t>Temperatura de fusão</a:t>
          </a:r>
        </a:p>
      </dgm:t>
    </dgm:pt>
    <dgm:pt modelId="{87B78F06-3B11-4F76-BF3A-3794651002B1}" type="parTrans" cxnId="{A33D2E80-3B92-42A2-BF8C-90D53E8E05CE}">
      <dgm:prSet/>
      <dgm:spPr/>
      <dgm:t>
        <a:bodyPr/>
        <a:lstStyle/>
        <a:p>
          <a:endParaRPr lang="pt-BR"/>
        </a:p>
      </dgm:t>
    </dgm:pt>
    <dgm:pt modelId="{58F15AE2-E371-4054-B666-C5A58B457462}" type="sibTrans" cxnId="{A33D2E80-3B92-42A2-BF8C-90D53E8E05CE}">
      <dgm:prSet/>
      <dgm:spPr/>
      <dgm:t>
        <a:bodyPr/>
        <a:lstStyle/>
        <a:p>
          <a:endParaRPr lang="pt-BR"/>
        </a:p>
      </dgm:t>
    </dgm:pt>
    <dgm:pt modelId="{82C84E3A-E1DA-43AC-8464-AD937D123E32}">
      <dgm:prSet phldrT="[Texto]" custT="1"/>
      <dgm:spPr>
        <a:solidFill>
          <a:srgbClr val="CFE5D0">
            <a:alpha val="90000"/>
          </a:srgbClr>
        </a:solidFill>
      </dgm:spPr>
      <dgm:t>
        <a:bodyPr/>
        <a:lstStyle/>
        <a:p>
          <a:r>
            <a:rPr lang="pt-BR" sz="1800" dirty="0"/>
            <a:t>Temperatura de ebulição</a:t>
          </a:r>
        </a:p>
      </dgm:t>
    </dgm:pt>
    <dgm:pt modelId="{33FB62EB-58CB-4600-8C86-81C980C55F54}" type="parTrans" cxnId="{30CB9AC7-47E9-4F0A-9318-6CC1073895E2}">
      <dgm:prSet/>
      <dgm:spPr/>
      <dgm:t>
        <a:bodyPr/>
        <a:lstStyle/>
        <a:p>
          <a:endParaRPr lang="pt-BR"/>
        </a:p>
      </dgm:t>
    </dgm:pt>
    <dgm:pt modelId="{A48EB4F4-60D9-44D9-AB28-114EABE84722}" type="sibTrans" cxnId="{30CB9AC7-47E9-4F0A-9318-6CC1073895E2}">
      <dgm:prSet/>
      <dgm:spPr/>
      <dgm:t>
        <a:bodyPr/>
        <a:lstStyle/>
        <a:p>
          <a:endParaRPr lang="pt-BR"/>
        </a:p>
      </dgm:t>
    </dgm:pt>
    <dgm:pt modelId="{B125834C-BF48-4F3A-BDC8-9429A448C951}" type="pres">
      <dgm:prSet presAssocID="{295A7330-BF85-44F8-95FE-C91A20A2E8A6}" presName="list" presStyleCnt="0">
        <dgm:presLayoutVars>
          <dgm:dir/>
          <dgm:animLvl val="lvl"/>
        </dgm:presLayoutVars>
      </dgm:prSet>
      <dgm:spPr/>
    </dgm:pt>
    <dgm:pt modelId="{A06AE5FE-2C0E-4FCC-92EB-16EF914FB4EE}" type="pres">
      <dgm:prSet presAssocID="{01126392-DBE9-4741-8154-BA548992233C}" presName="posSpace" presStyleCnt="0"/>
      <dgm:spPr/>
    </dgm:pt>
    <dgm:pt modelId="{F39CA957-9C5D-440B-A2EC-61CAD87D2845}" type="pres">
      <dgm:prSet presAssocID="{01126392-DBE9-4741-8154-BA548992233C}" presName="vertFlow" presStyleCnt="0"/>
      <dgm:spPr/>
    </dgm:pt>
    <dgm:pt modelId="{1F2F2F44-0023-4815-A14F-B53FDD67FDB2}" type="pres">
      <dgm:prSet presAssocID="{01126392-DBE9-4741-8154-BA548992233C}" presName="topSpace" presStyleCnt="0"/>
      <dgm:spPr/>
    </dgm:pt>
    <dgm:pt modelId="{1ADF9E35-539D-43D0-8A87-E51D9BBDDDA7}" type="pres">
      <dgm:prSet presAssocID="{01126392-DBE9-4741-8154-BA548992233C}" presName="firstComp" presStyleCnt="0"/>
      <dgm:spPr/>
    </dgm:pt>
    <dgm:pt modelId="{0D0881DD-1169-4357-B78C-6513317D398A}" type="pres">
      <dgm:prSet presAssocID="{01126392-DBE9-4741-8154-BA548992233C}" presName="firstChild" presStyleLbl="bgAccFollowNode1" presStyleIdx="0" presStyleCnt="7" custScaleX="177844" custLinFactNeighborX="6540" custLinFactNeighborY="69758"/>
      <dgm:spPr/>
    </dgm:pt>
    <dgm:pt modelId="{3548F103-0EDA-4B7C-8AE0-4BF7B4941066}" type="pres">
      <dgm:prSet presAssocID="{01126392-DBE9-4741-8154-BA548992233C}" presName="firstChildTx" presStyleLbl="bgAccFollowNode1" presStyleIdx="0" presStyleCnt="7">
        <dgm:presLayoutVars>
          <dgm:bulletEnabled val="1"/>
        </dgm:presLayoutVars>
      </dgm:prSet>
      <dgm:spPr/>
    </dgm:pt>
    <dgm:pt modelId="{B5D80E67-F079-444C-8C2D-FF096BF35F8E}" type="pres">
      <dgm:prSet presAssocID="{DEB13576-CA00-4C03-8B16-EDD6537BB716}" presName="comp" presStyleCnt="0"/>
      <dgm:spPr/>
    </dgm:pt>
    <dgm:pt modelId="{4D87C0D9-DA5D-4686-A849-85337784C940}" type="pres">
      <dgm:prSet presAssocID="{DEB13576-CA00-4C03-8B16-EDD6537BB716}" presName="child" presStyleLbl="bgAccFollowNode1" presStyleIdx="1" presStyleCnt="7" custScaleX="177844" custLinFactNeighborX="6540" custLinFactNeighborY="69758"/>
      <dgm:spPr/>
    </dgm:pt>
    <dgm:pt modelId="{E9D7C9DE-28AC-4943-A815-BA6B6B14B559}" type="pres">
      <dgm:prSet presAssocID="{DEB13576-CA00-4C03-8B16-EDD6537BB716}" presName="childTx" presStyleLbl="bgAccFollowNode1" presStyleIdx="1" presStyleCnt="7">
        <dgm:presLayoutVars>
          <dgm:bulletEnabled val="1"/>
        </dgm:presLayoutVars>
      </dgm:prSet>
      <dgm:spPr/>
    </dgm:pt>
    <dgm:pt modelId="{55296CD1-70D0-431D-9C9C-96FB05F2A788}" type="pres">
      <dgm:prSet presAssocID="{01126392-DBE9-4741-8154-BA548992233C}" presName="negSpace" presStyleCnt="0"/>
      <dgm:spPr/>
    </dgm:pt>
    <dgm:pt modelId="{979057DC-8B37-43B9-B96F-BFDED13402FA}" type="pres">
      <dgm:prSet presAssocID="{01126392-DBE9-4741-8154-BA548992233C}" presName="circle" presStyleLbl="node1" presStyleIdx="0" presStyleCnt="2" custScaleX="177844" custLinFactNeighborX="-64394" custLinFactNeighborY="21449"/>
      <dgm:spPr/>
    </dgm:pt>
    <dgm:pt modelId="{D2A70872-17B8-47BA-A34E-14FFE2A362D7}" type="pres">
      <dgm:prSet presAssocID="{CC8CD64A-C2C4-4FB1-BCDE-E4DDF908E6F0}" presName="transSpace" presStyleCnt="0"/>
      <dgm:spPr/>
    </dgm:pt>
    <dgm:pt modelId="{19F7BEBD-1690-42B9-8B49-AD19D7A9EFBE}" type="pres">
      <dgm:prSet presAssocID="{4C62D423-4BC8-4A4C-BA36-1127930A9D4B}" presName="posSpace" presStyleCnt="0"/>
      <dgm:spPr/>
    </dgm:pt>
    <dgm:pt modelId="{112D4EF3-935D-4B0A-BE28-14318BD391A9}" type="pres">
      <dgm:prSet presAssocID="{4C62D423-4BC8-4A4C-BA36-1127930A9D4B}" presName="vertFlow" presStyleCnt="0"/>
      <dgm:spPr/>
    </dgm:pt>
    <dgm:pt modelId="{3C0E821A-FB05-4D9B-BEDA-09F53C291308}" type="pres">
      <dgm:prSet presAssocID="{4C62D423-4BC8-4A4C-BA36-1127930A9D4B}" presName="topSpace" presStyleCnt="0"/>
      <dgm:spPr/>
    </dgm:pt>
    <dgm:pt modelId="{872E7DDC-C519-40CB-B69E-A1503425A2DF}" type="pres">
      <dgm:prSet presAssocID="{4C62D423-4BC8-4A4C-BA36-1127930A9D4B}" presName="firstComp" presStyleCnt="0"/>
      <dgm:spPr/>
    </dgm:pt>
    <dgm:pt modelId="{0BEF1A81-E5AF-4898-8A1F-ED9C48E9A6C6}" type="pres">
      <dgm:prSet presAssocID="{4C62D423-4BC8-4A4C-BA36-1127930A9D4B}" presName="firstChild" presStyleLbl="bgAccFollowNode1" presStyleIdx="2" presStyleCnt="7" custScaleX="177844" custLinFactNeighborX="-22984"/>
      <dgm:spPr/>
    </dgm:pt>
    <dgm:pt modelId="{A2C063F9-422B-4CCE-9952-0BEFC89AFC15}" type="pres">
      <dgm:prSet presAssocID="{4C62D423-4BC8-4A4C-BA36-1127930A9D4B}" presName="firstChildTx" presStyleLbl="bgAccFollowNode1" presStyleIdx="2" presStyleCnt="7">
        <dgm:presLayoutVars>
          <dgm:bulletEnabled val="1"/>
        </dgm:presLayoutVars>
      </dgm:prSet>
      <dgm:spPr/>
    </dgm:pt>
    <dgm:pt modelId="{2439F50A-4CC9-40D3-9196-EC0EEE966394}" type="pres">
      <dgm:prSet presAssocID="{0E1BE340-1A88-48F3-8458-7A30BA9C3F06}" presName="comp" presStyleCnt="0"/>
      <dgm:spPr/>
    </dgm:pt>
    <dgm:pt modelId="{EF365774-8047-4B2A-89A8-CDE52D50E01F}" type="pres">
      <dgm:prSet presAssocID="{0E1BE340-1A88-48F3-8458-7A30BA9C3F06}" presName="child" presStyleLbl="bgAccFollowNode1" presStyleIdx="3" presStyleCnt="7" custScaleX="177844" custLinFactNeighborX="-22984"/>
      <dgm:spPr/>
    </dgm:pt>
    <dgm:pt modelId="{C30F6871-CF09-4064-AC07-967DD01D5BAA}" type="pres">
      <dgm:prSet presAssocID="{0E1BE340-1A88-48F3-8458-7A30BA9C3F06}" presName="childTx" presStyleLbl="bgAccFollowNode1" presStyleIdx="3" presStyleCnt="7">
        <dgm:presLayoutVars>
          <dgm:bulletEnabled val="1"/>
        </dgm:presLayoutVars>
      </dgm:prSet>
      <dgm:spPr/>
    </dgm:pt>
    <dgm:pt modelId="{C06F827A-0DBA-4D55-9F94-7FE600CF248B}" type="pres">
      <dgm:prSet presAssocID="{DE3BB601-21C8-476C-8852-27D692E02CDE}" presName="comp" presStyleCnt="0"/>
      <dgm:spPr/>
    </dgm:pt>
    <dgm:pt modelId="{40498D8F-9AEA-407C-A04C-6A4C8CCB7769}" type="pres">
      <dgm:prSet presAssocID="{DE3BB601-21C8-476C-8852-27D692E02CDE}" presName="child" presStyleLbl="bgAccFollowNode1" presStyleIdx="4" presStyleCnt="7" custScaleX="177844" custLinFactNeighborX="-22984"/>
      <dgm:spPr/>
    </dgm:pt>
    <dgm:pt modelId="{8DD6E584-0D1D-4E47-A989-1E5CCEEF3B96}" type="pres">
      <dgm:prSet presAssocID="{DE3BB601-21C8-476C-8852-27D692E02CDE}" presName="childTx" presStyleLbl="bgAccFollowNode1" presStyleIdx="4" presStyleCnt="7">
        <dgm:presLayoutVars>
          <dgm:bulletEnabled val="1"/>
        </dgm:presLayoutVars>
      </dgm:prSet>
      <dgm:spPr/>
    </dgm:pt>
    <dgm:pt modelId="{E0A30549-94AD-4190-9771-A59F8B08006A}" type="pres">
      <dgm:prSet presAssocID="{EA2CEE5F-3850-4BC1-9577-36CD9E5B0434}" presName="comp" presStyleCnt="0"/>
      <dgm:spPr/>
    </dgm:pt>
    <dgm:pt modelId="{9339DDBE-50C7-4E69-B461-B158F35656DC}" type="pres">
      <dgm:prSet presAssocID="{EA2CEE5F-3850-4BC1-9577-36CD9E5B0434}" presName="child" presStyleLbl="bgAccFollowNode1" presStyleIdx="5" presStyleCnt="7" custScaleX="177844" custLinFactNeighborX="-22984"/>
      <dgm:spPr/>
    </dgm:pt>
    <dgm:pt modelId="{BD195D8B-A8B6-48E6-AA45-B867E13F7255}" type="pres">
      <dgm:prSet presAssocID="{EA2CEE5F-3850-4BC1-9577-36CD9E5B0434}" presName="childTx" presStyleLbl="bgAccFollowNode1" presStyleIdx="5" presStyleCnt="7">
        <dgm:presLayoutVars>
          <dgm:bulletEnabled val="1"/>
        </dgm:presLayoutVars>
      </dgm:prSet>
      <dgm:spPr/>
    </dgm:pt>
    <dgm:pt modelId="{69A2EF26-5D7A-408B-86DD-69E2EC3308E9}" type="pres">
      <dgm:prSet presAssocID="{82C84E3A-E1DA-43AC-8464-AD937D123E32}" presName="comp" presStyleCnt="0"/>
      <dgm:spPr/>
    </dgm:pt>
    <dgm:pt modelId="{8F02BEF6-46F9-4AFF-9BDA-59B2335E23D5}" type="pres">
      <dgm:prSet presAssocID="{82C84E3A-E1DA-43AC-8464-AD937D123E32}" presName="child" presStyleLbl="bgAccFollowNode1" presStyleIdx="6" presStyleCnt="7" custScaleX="177844" custLinFactNeighborX="-22984"/>
      <dgm:spPr/>
    </dgm:pt>
    <dgm:pt modelId="{86896387-C403-426F-B5B1-0321AC6AB251}" type="pres">
      <dgm:prSet presAssocID="{82C84E3A-E1DA-43AC-8464-AD937D123E32}" presName="childTx" presStyleLbl="bgAccFollowNode1" presStyleIdx="6" presStyleCnt="7">
        <dgm:presLayoutVars>
          <dgm:bulletEnabled val="1"/>
        </dgm:presLayoutVars>
      </dgm:prSet>
      <dgm:spPr/>
    </dgm:pt>
    <dgm:pt modelId="{437E9AA3-44E9-43C0-B40B-DB6D5D7D1DB1}" type="pres">
      <dgm:prSet presAssocID="{4C62D423-4BC8-4A4C-BA36-1127930A9D4B}" presName="negSpace" presStyleCnt="0"/>
      <dgm:spPr/>
    </dgm:pt>
    <dgm:pt modelId="{B3C262B9-4868-4F64-BF47-59CEB30D93E4}" type="pres">
      <dgm:prSet presAssocID="{4C62D423-4BC8-4A4C-BA36-1127930A9D4B}" presName="circle" presStyleLbl="node1" presStyleIdx="1" presStyleCnt="2" custScaleX="193864" custScaleY="70819" custLinFactNeighborX="-65065" custLinFactNeighborY="-2086"/>
      <dgm:spPr/>
    </dgm:pt>
  </dgm:ptLst>
  <dgm:cxnLst>
    <dgm:cxn modelId="{BCE6CE02-02B2-4E8F-AD73-B3129E99CAA5}" type="presOf" srcId="{EA2CEE5F-3850-4BC1-9577-36CD9E5B0434}" destId="{BD195D8B-A8B6-48E6-AA45-B867E13F7255}" srcOrd="1" destOrd="0" presId="urn:microsoft.com/office/officeart/2005/8/layout/hList9"/>
    <dgm:cxn modelId="{A8506B06-37B2-4D17-92F4-70EDF0D49405}" type="presOf" srcId="{DEB13576-CA00-4C03-8B16-EDD6537BB716}" destId="{E9D7C9DE-28AC-4943-A815-BA6B6B14B559}" srcOrd="1" destOrd="0" presId="urn:microsoft.com/office/officeart/2005/8/layout/hList9"/>
    <dgm:cxn modelId="{AD009A16-C89F-48DF-ACBC-548EAD59066A}" type="presOf" srcId="{257E0894-617D-4FB4-88B5-533A69658E33}" destId="{A2C063F9-422B-4CCE-9952-0BEFC89AFC15}" srcOrd="1" destOrd="0" presId="urn:microsoft.com/office/officeart/2005/8/layout/hList9"/>
    <dgm:cxn modelId="{B06C9E1D-CB91-4325-9A52-166B57202787}" type="presOf" srcId="{82C84E3A-E1DA-43AC-8464-AD937D123E32}" destId="{8F02BEF6-46F9-4AFF-9BDA-59B2335E23D5}" srcOrd="0" destOrd="0" presId="urn:microsoft.com/office/officeart/2005/8/layout/hList9"/>
    <dgm:cxn modelId="{23D4E024-A6D9-4B7A-9795-A193CF689ECB}" srcId="{01126392-DBE9-4741-8154-BA548992233C}" destId="{EED025A9-E134-48A0-866F-E6DCBE7B1AF3}" srcOrd="0" destOrd="0" parTransId="{C43FAF2C-4F0E-405E-9DAD-DF3840292E15}" sibTransId="{59568BA4-A650-45BB-98D5-B1B0EC49DFB8}"/>
    <dgm:cxn modelId="{142F282A-1EBC-4B08-9327-22A016986DDD}" srcId="{295A7330-BF85-44F8-95FE-C91A20A2E8A6}" destId="{4C62D423-4BC8-4A4C-BA36-1127930A9D4B}" srcOrd="1" destOrd="0" parTransId="{249E2686-975A-43C6-8FFF-C71259162924}" sibTransId="{D8D55938-0FCF-4DE5-BC28-13C98F17530D}"/>
    <dgm:cxn modelId="{61B7DF2D-02FA-41DE-8C68-8466C6430456}" type="presOf" srcId="{DE3BB601-21C8-476C-8852-27D692E02CDE}" destId="{8DD6E584-0D1D-4E47-A989-1E5CCEEF3B96}" srcOrd="1" destOrd="0" presId="urn:microsoft.com/office/officeart/2005/8/layout/hList9"/>
    <dgm:cxn modelId="{A491073D-9EF9-45C3-A10A-374CFAAE9BE3}" type="presOf" srcId="{EED025A9-E134-48A0-866F-E6DCBE7B1AF3}" destId="{3548F103-0EDA-4B7C-8AE0-4BF7B4941066}" srcOrd="1" destOrd="0" presId="urn:microsoft.com/office/officeart/2005/8/layout/hList9"/>
    <dgm:cxn modelId="{97DDB146-2C13-4609-90A6-0A0FA55638EB}" srcId="{4C62D423-4BC8-4A4C-BA36-1127930A9D4B}" destId="{DE3BB601-21C8-476C-8852-27D692E02CDE}" srcOrd="2" destOrd="0" parTransId="{097D5AA0-B33A-4665-A2B1-31BB76A51C56}" sibTransId="{459F82E2-8DCF-482B-90C0-13B7A1A78A68}"/>
    <dgm:cxn modelId="{BD77404C-8A70-4B10-A319-5D948197907C}" type="presOf" srcId="{82C84E3A-E1DA-43AC-8464-AD937D123E32}" destId="{86896387-C403-426F-B5B1-0321AC6AB251}" srcOrd="1" destOrd="0" presId="urn:microsoft.com/office/officeart/2005/8/layout/hList9"/>
    <dgm:cxn modelId="{B8F9D972-C4E5-4F49-8274-29240108E283}" type="presOf" srcId="{01126392-DBE9-4741-8154-BA548992233C}" destId="{979057DC-8B37-43B9-B96F-BFDED13402FA}" srcOrd="0" destOrd="0" presId="urn:microsoft.com/office/officeart/2005/8/layout/hList9"/>
    <dgm:cxn modelId="{25577073-E90C-4112-A11C-87481F9770E6}" srcId="{295A7330-BF85-44F8-95FE-C91A20A2E8A6}" destId="{01126392-DBE9-4741-8154-BA548992233C}" srcOrd="0" destOrd="0" parTransId="{219EBDAE-9AA6-48C7-B56C-0F6C51DF51FF}" sibTransId="{CC8CD64A-C2C4-4FB1-BCDE-E4DDF908E6F0}"/>
    <dgm:cxn modelId="{0FE6ED56-0031-4A7B-84DC-3A2F3C031D63}" type="presOf" srcId="{DE3BB601-21C8-476C-8852-27D692E02CDE}" destId="{40498D8F-9AEA-407C-A04C-6A4C8CCB7769}" srcOrd="0" destOrd="0" presId="urn:microsoft.com/office/officeart/2005/8/layout/hList9"/>
    <dgm:cxn modelId="{A33D2E80-3B92-42A2-BF8C-90D53E8E05CE}" srcId="{4C62D423-4BC8-4A4C-BA36-1127930A9D4B}" destId="{EA2CEE5F-3850-4BC1-9577-36CD9E5B0434}" srcOrd="3" destOrd="0" parTransId="{87B78F06-3B11-4F76-BF3A-3794651002B1}" sibTransId="{58F15AE2-E371-4054-B666-C5A58B457462}"/>
    <dgm:cxn modelId="{BF67CF8C-4E82-4079-B174-0B7F9F17E8F1}" type="presOf" srcId="{EED025A9-E134-48A0-866F-E6DCBE7B1AF3}" destId="{0D0881DD-1169-4357-B78C-6513317D398A}" srcOrd="0" destOrd="0" presId="urn:microsoft.com/office/officeart/2005/8/layout/hList9"/>
    <dgm:cxn modelId="{83CB239A-745B-4128-AA2C-C759A0B6A27E}" type="presOf" srcId="{257E0894-617D-4FB4-88B5-533A69658E33}" destId="{0BEF1A81-E5AF-4898-8A1F-ED9C48E9A6C6}" srcOrd="0" destOrd="0" presId="urn:microsoft.com/office/officeart/2005/8/layout/hList9"/>
    <dgm:cxn modelId="{F471A3C0-1FA1-47D2-89A3-1B5F613735CE}" type="presOf" srcId="{4C62D423-4BC8-4A4C-BA36-1127930A9D4B}" destId="{B3C262B9-4868-4F64-BF47-59CEB30D93E4}" srcOrd="0" destOrd="0" presId="urn:microsoft.com/office/officeart/2005/8/layout/hList9"/>
    <dgm:cxn modelId="{A9297FC2-038D-4D71-9ECC-6627DD7CDE4C}" type="presOf" srcId="{0E1BE340-1A88-48F3-8458-7A30BA9C3F06}" destId="{C30F6871-CF09-4064-AC07-967DD01D5BAA}" srcOrd="1" destOrd="0" presId="urn:microsoft.com/office/officeart/2005/8/layout/hList9"/>
    <dgm:cxn modelId="{55FE26C7-9749-4CE4-93FF-8C8A32CB2DCD}" type="presOf" srcId="{0E1BE340-1A88-48F3-8458-7A30BA9C3F06}" destId="{EF365774-8047-4B2A-89A8-CDE52D50E01F}" srcOrd="0" destOrd="0" presId="urn:microsoft.com/office/officeart/2005/8/layout/hList9"/>
    <dgm:cxn modelId="{30CB9AC7-47E9-4F0A-9318-6CC1073895E2}" srcId="{4C62D423-4BC8-4A4C-BA36-1127930A9D4B}" destId="{82C84E3A-E1DA-43AC-8464-AD937D123E32}" srcOrd="4" destOrd="0" parTransId="{33FB62EB-58CB-4600-8C86-81C980C55F54}" sibTransId="{A48EB4F4-60D9-44D9-AB28-114EABE84722}"/>
    <dgm:cxn modelId="{EE5499E0-BEB7-4F4A-99E4-9F16DDB50813}" type="presOf" srcId="{295A7330-BF85-44F8-95FE-C91A20A2E8A6}" destId="{B125834C-BF48-4F3A-BDC8-9429A448C951}" srcOrd="0" destOrd="0" presId="urn:microsoft.com/office/officeart/2005/8/layout/hList9"/>
    <dgm:cxn modelId="{DF5DF5E4-F71A-4AC4-8139-6EC285B9EE40}" type="presOf" srcId="{DEB13576-CA00-4C03-8B16-EDD6537BB716}" destId="{4D87C0D9-DA5D-4686-A849-85337784C940}" srcOrd="0" destOrd="0" presId="urn:microsoft.com/office/officeart/2005/8/layout/hList9"/>
    <dgm:cxn modelId="{387005E5-8A26-4C2E-8A50-6432A1ED0BCB}" type="presOf" srcId="{EA2CEE5F-3850-4BC1-9577-36CD9E5B0434}" destId="{9339DDBE-50C7-4E69-B461-B158F35656DC}" srcOrd="0" destOrd="0" presId="urn:microsoft.com/office/officeart/2005/8/layout/hList9"/>
    <dgm:cxn modelId="{E227AAF5-5B94-4359-AB6A-73829B898888}" srcId="{4C62D423-4BC8-4A4C-BA36-1127930A9D4B}" destId="{0E1BE340-1A88-48F3-8458-7A30BA9C3F06}" srcOrd="1" destOrd="0" parTransId="{E5730B39-CC6B-4789-81FA-1CACD5E4212F}" sibTransId="{EDBD9F2D-1723-4A04-B3B4-C1C664F7BFEF}"/>
    <dgm:cxn modelId="{ABC22EFC-B94D-48F7-943B-A5707D0F1335}" srcId="{4C62D423-4BC8-4A4C-BA36-1127930A9D4B}" destId="{257E0894-617D-4FB4-88B5-533A69658E33}" srcOrd="0" destOrd="0" parTransId="{325B3D2F-6110-4525-A317-D7DF42F2B3D9}" sibTransId="{B9FCA193-40C5-4A87-BBF6-BDE966AE95BF}"/>
    <dgm:cxn modelId="{85CFF1FE-8D49-44E6-8264-C474E7DB32F1}" srcId="{01126392-DBE9-4741-8154-BA548992233C}" destId="{DEB13576-CA00-4C03-8B16-EDD6537BB716}" srcOrd="1" destOrd="0" parTransId="{7FD7EFED-6653-4A95-9E11-47ADBABB73B3}" sibTransId="{AD39C345-1A68-4747-AB4E-6E957E81E0F0}"/>
    <dgm:cxn modelId="{C0BB46CC-D97B-4E21-BBC6-8F1F2492FB6D}" type="presParOf" srcId="{B125834C-BF48-4F3A-BDC8-9429A448C951}" destId="{A06AE5FE-2C0E-4FCC-92EB-16EF914FB4EE}" srcOrd="0" destOrd="0" presId="urn:microsoft.com/office/officeart/2005/8/layout/hList9"/>
    <dgm:cxn modelId="{7BA894BA-7257-4DD8-A758-888106EA5BCB}" type="presParOf" srcId="{B125834C-BF48-4F3A-BDC8-9429A448C951}" destId="{F39CA957-9C5D-440B-A2EC-61CAD87D2845}" srcOrd="1" destOrd="0" presId="urn:microsoft.com/office/officeart/2005/8/layout/hList9"/>
    <dgm:cxn modelId="{C4F189E8-786E-4E2C-B487-25D0EAE8CFF6}" type="presParOf" srcId="{F39CA957-9C5D-440B-A2EC-61CAD87D2845}" destId="{1F2F2F44-0023-4815-A14F-B53FDD67FDB2}" srcOrd="0" destOrd="0" presId="urn:microsoft.com/office/officeart/2005/8/layout/hList9"/>
    <dgm:cxn modelId="{A84FB0C6-9E66-4DB3-AE88-A26536BDAB07}" type="presParOf" srcId="{F39CA957-9C5D-440B-A2EC-61CAD87D2845}" destId="{1ADF9E35-539D-43D0-8A87-E51D9BBDDDA7}" srcOrd="1" destOrd="0" presId="urn:microsoft.com/office/officeart/2005/8/layout/hList9"/>
    <dgm:cxn modelId="{211D9258-0457-4AAA-AFEA-845DAE7C5500}" type="presParOf" srcId="{1ADF9E35-539D-43D0-8A87-E51D9BBDDDA7}" destId="{0D0881DD-1169-4357-B78C-6513317D398A}" srcOrd="0" destOrd="0" presId="urn:microsoft.com/office/officeart/2005/8/layout/hList9"/>
    <dgm:cxn modelId="{E94C0380-4B90-4331-B9B8-AD690FB86072}" type="presParOf" srcId="{1ADF9E35-539D-43D0-8A87-E51D9BBDDDA7}" destId="{3548F103-0EDA-4B7C-8AE0-4BF7B4941066}" srcOrd="1" destOrd="0" presId="urn:microsoft.com/office/officeart/2005/8/layout/hList9"/>
    <dgm:cxn modelId="{AD3BF23C-DDC3-49CF-A79E-4B14B1E9C33C}" type="presParOf" srcId="{F39CA957-9C5D-440B-A2EC-61CAD87D2845}" destId="{B5D80E67-F079-444C-8C2D-FF096BF35F8E}" srcOrd="2" destOrd="0" presId="urn:microsoft.com/office/officeart/2005/8/layout/hList9"/>
    <dgm:cxn modelId="{20B2EF97-56E7-4A61-8185-5605FF9C419F}" type="presParOf" srcId="{B5D80E67-F079-444C-8C2D-FF096BF35F8E}" destId="{4D87C0D9-DA5D-4686-A849-85337784C940}" srcOrd="0" destOrd="0" presId="urn:microsoft.com/office/officeart/2005/8/layout/hList9"/>
    <dgm:cxn modelId="{FC840A01-6574-494D-AF65-D6B92C222442}" type="presParOf" srcId="{B5D80E67-F079-444C-8C2D-FF096BF35F8E}" destId="{E9D7C9DE-28AC-4943-A815-BA6B6B14B559}" srcOrd="1" destOrd="0" presId="urn:microsoft.com/office/officeart/2005/8/layout/hList9"/>
    <dgm:cxn modelId="{EA9EFDF9-BDC7-479F-85B2-6BC04F48549A}" type="presParOf" srcId="{B125834C-BF48-4F3A-BDC8-9429A448C951}" destId="{55296CD1-70D0-431D-9C9C-96FB05F2A788}" srcOrd="2" destOrd="0" presId="urn:microsoft.com/office/officeart/2005/8/layout/hList9"/>
    <dgm:cxn modelId="{3FDBAB74-8F91-4CE9-B7B2-09743C416CD9}" type="presParOf" srcId="{B125834C-BF48-4F3A-BDC8-9429A448C951}" destId="{979057DC-8B37-43B9-B96F-BFDED13402FA}" srcOrd="3" destOrd="0" presId="urn:microsoft.com/office/officeart/2005/8/layout/hList9"/>
    <dgm:cxn modelId="{2C1BEA90-DCCC-49F4-B5F2-1787441CDC06}" type="presParOf" srcId="{B125834C-BF48-4F3A-BDC8-9429A448C951}" destId="{D2A70872-17B8-47BA-A34E-14FFE2A362D7}" srcOrd="4" destOrd="0" presId="urn:microsoft.com/office/officeart/2005/8/layout/hList9"/>
    <dgm:cxn modelId="{83080390-99BC-4A16-85DC-4FD6FDCF1C23}" type="presParOf" srcId="{B125834C-BF48-4F3A-BDC8-9429A448C951}" destId="{19F7BEBD-1690-42B9-8B49-AD19D7A9EFBE}" srcOrd="5" destOrd="0" presId="urn:microsoft.com/office/officeart/2005/8/layout/hList9"/>
    <dgm:cxn modelId="{2AA207E5-6749-4331-BADA-578AB60E1A69}" type="presParOf" srcId="{B125834C-BF48-4F3A-BDC8-9429A448C951}" destId="{112D4EF3-935D-4B0A-BE28-14318BD391A9}" srcOrd="6" destOrd="0" presId="urn:microsoft.com/office/officeart/2005/8/layout/hList9"/>
    <dgm:cxn modelId="{532AE95D-76C0-407A-89E7-D5868596AD62}" type="presParOf" srcId="{112D4EF3-935D-4B0A-BE28-14318BD391A9}" destId="{3C0E821A-FB05-4D9B-BEDA-09F53C291308}" srcOrd="0" destOrd="0" presId="urn:microsoft.com/office/officeart/2005/8/layout/hList9"/>
    <dgm:cxn modelId="{979DFCAC-3825-4FB7-A96F-9D3B5BBA34A3}" type="presParOf" srcId="{112D4EF3-935D-4B0A-BE28-14318BD391A9}" destId="{872E7DDC-C519-40CB-B69E-A1503425A2DF}" srcOrd="1" destOrd="0" presId="urn:microsoft.com/office/officeart/2005/8/layout/hList9"/>
    <dgm:cxn modelId="{EC7FED74-EE83-4DAB-97C4-A8B5C2FE74A0}" type="presParOf" srcId="{872E7DDC-C519-40CB-B69E-A1503425A2DF}" destId="{0BEF1A81-E5AF-4898-8A1F-ED9C48E9A6C6}" srcOrd="0" destOrd="0" presId="urn:microsoft.com/office/officeart/2005/8/layout/hList9"/>
    <dgm:cxn modelId="{46FDCE30-A5D3-4635-96A6-B6229EDCC994}" type="presParOf" srcId="{872E7DDC-C519-40CB-B69E-A1503425A2DF}" destId="{A2C063F9-422B-4CCE-9952-0BEFC89AFC15}" srcOrd="1" destOrd="0" presId="urn:microsoft.com/office/officeart/2005/8/layout/hList9"/>
    <dgm:cxn modelId="{D533BE3C-24F4-4009-AF17-705B425A3A86}" type="presParOf" srcId="{112D4EF3-935D-4B0A-BE28-14318BD391A9}" destId="{2439F50A-4CC9-40D3-9196-EC0EEE966394}" srcOrd="2" destOrd="0" presId="urn:microsoft.com/office/officeart/2005/8/layout/hList9"/>
    <dgm:cxn modelId="{06206102-4C2F-418C-91C4-2B1D69A4668F}" type="presParOf" srcId="{2439F50A-4CC9-40D3-9196-EC0EEE966394}" destId="{EF365774-8047-4B2A-89A8-CDE52D50E01F}" srcOrd="0" destOrd="0" presId="urn:microsoft.com/office/officeart/2005/8/layout/hList9"/>
    <dgm:cxn modelId="{F36A05DC-81D5-4684-B4B6-204E5BDA244D}" type="presParOf" srcId="{2439F50A-4CC9-40D3-9196-EC0EEE966394}" destId="{C30F6871-CF09-4064-AC07-967DD01D5BAA}" srcOrd="1" destOrd="0" presId="urn:microsoft.com/office/officeart/2005/8/layout/hList9"/>
    <dgm:cxn modelId="{A2FE2F9F-739C-4096-A716-BCA975D2FEF1}" type="presParOf" srcId="{112D4EF3-935D-4B0A-BE28-14318BD391A9}" destId="{C06F827A-0DBA-4D55-9F94-7FE600CF248B}" srcOrd="3" destOrd="0" presId="urn:microsoft.com/office/officeart/2005/8/layout/hList9"/>
    <dgm:cxn modelId="{B40EBAA7-F4FA-4B74-9965-02221E1A2AA1}" type="presParOf" srcId="{C06F827A-0DBA-4D55-9F94-7FE600CF248B}" destId="{40498D8F-9AEA-407C-A04C-6A4C8CCB7769}" srcOrd="0" destOrd="0" presId="urn:microsoft.com/office/officeart/2005/8/layout/hList9"/>
    <dgm:cxn modelId="{424D83BC-0728-40FE-B70B-469011561C94}" type="presParOf" srcId="{C06F827A-0DBA-4D55-9F94-7FE600CF248B}" destId="{8DD6E584-0D1D-4E47-A989-1E5CCEEF3B96}" srcOrd="1" destOrd="0" presId="urn:microsoft.com/office/officeart/2005/8/layout/hList9"/>
    <dgm:cxn modelId="{1774B43C-DB5C-43E9-914F-8D1AD2411FA7}" type="presParOf" srcId="{112D4EF3-935D-4B0A-BE28-14318BD391A9}" destId="{E0A30549-94AD-4190-9771-A59F8B08006A}" srcOrd="4" destOrd="0" presId="urn:microsoft.com/office/officeart/2005/8/layout/hList9"/>
    <dgm:cxn modelId="{5B2669A2-0A72-4B68-8AB8-C7DE3AC20C06}" type="presParOf" srcId="{E0A30549-94AD-4190-9771-A59F8B08006A}" destId="{9339DDBE-50C7-4E69-B461-B158F35656DC}" srcOrd="0" destOrd="0" presId="urn:microsoft.com/office/officeart/2005/8/layout/hList9"/>
    <dgm:cxn modelId="{69D3F9A9-7257-4887-8535-6B43206C2F13}" type="presParOf" srcId="{E0A30549-94AD-4190-9771-A59F8B08006A}" destId="{BD195D8B-A8B6-48E6-AA45-B867E13F7255}" srcOrd="1" destOrd="0" presId="urn:microsoft.com/office/officeart/2005/8/layout/hList9"/>
    <dgm:cxn modelId="{616CE949-FBF7-41D2-92B0-3FEECE623C8B}" type="presParOf" srcId="{112D4EF3-935D-4B0A-BE28-14318BD391A9}" destId="{69A2EF26-5D7A-408B-86DD-69E2EC3308E9}" srcOrd="5" destOrd="0" presId="urn:microsoft.com/office/officeart/2005/8/layout/hList9"/>
    <dgm:cxn modelId="{A6F18EE0-B7E5-4414-A5BA-CF904A89BF21}" type="presParOf" srcId="{69A2EF26-5D7A-408B-86DD-69E2EC3308E9}" destId="{8F02BEF6-46F9-4AFF-9BDA-59B2335E23D5}" srcOrd="0" destOrd="0" presId="urn:microsoft.com/office/officeart/2005/8/layout/hList9"/>
    <dgm:cxn modelId="{05C78F61-3153-49BF-B556-E4B98302AAD2}" type="presParOf" srcId="{69A2EF26-5D7A-408B-86DD-69E2EC3308E9}" destId="{86896387-C403-426F-B5B1-0321AC6AB251}" srcOrd="1" destOrd="0" presId="urn:microsoft.com/office/officeart/2005/8/layout/hList9"/>
    <dgm:cxn modelId="{8D4D6915-12B8-4765-AB7C-4A0D93053992}" type="presParOf" srcId="{B125834C-BF48-4F3A-BDC8-9429A448C951}" destId="{437E9AA3-44E9-43C0-B40B-DB6D5D7D1DB1}" srcOrd="7" destOrd="0" presId="urn:microsoft.com/office/officeart/2005/8/layout/hList9"/>
    <dgm:cxn modelId="{8FC19A11-1966-41BD-AF00-A548C10AF6D6}" type="presParOf" srcId="{B125834C-BF48-4F3A-BDC8-9429A448C951}" destId="{B3C262B9-4868-4F64-BF47-59CEB30D93E4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1FE867-D4B2-4297-A697-05E73888053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6E39468-032C-4A0F-A6E0-2DD2A7F2B4A5}">
      <dgm:prSet phldrT="[Texto]" custT="1"/>
      <dgm:spPr/>
      <dgm:t>
        <a:bodyPr/>
        <a:lstStyle/>
        <a:p>
          <a:r>
            <a:rPr lang="pt-BR" sz="1400" dirty="0"/>
            <a:t>Funcionamento da balança</a:t>
          </a:r>
        </a:p>
      </dgm:t>
    </dgm:pt>
    <dgm:pt modelId="{EEC9EE10-A533-4689-BEF7-86DA77F3F051}" type="parTrans" cxnId="{EEE48850-357A-4F20-B9F5-324111001134}">
      <dgm:prSet/>
      <dgm:spPr/>
      <dgm:t>
        <a:bodyPr/>
        <a:lstStyle/>
        <a:p>
          <a:endParaRPr lang="pt-BR" sz="1400"/>
        </a:p>
      </dgm:t>
    </dgm:pt>
    <dgm:pt modelId="{0956E343-0244-4684-919E-CD5B7BC6B77A}" type="sibTrans" cxnId="{EEE48850-357A-4F20-B9F5-324111001134}">
      <dgm:prSet/>
      <dgm:spPr/>
      <dgm:t>
        <a:bodyPr/>
        <a:lstStyle/>
        <a:p>
          <a:endParaRPr lang="pt-BR" sz="1400"/>
        </a:p>
      </dgm:t>
    </dgm:pt>
    <dgm:pt modelId="{3A577BE5-2971-4B4F-8D44-C7D2CE017400}">
      <dgm:prSet phldrT="[Texto]" custT="1"/>
      <dgm:spPr/>
      <dgm:t>
        <a:bodyPr/>
        <a:lstStyle/>
        <a:p>
          <a:r>
            <a:rPr lang="pt-BR" sz="1400"/>
            <a:t>Equilíbrio dos pratos</a:t>
          </a:r>
        </a:p>
      </dgm:t>
    </dgm:pt>
    <dgm:pt modelId="{95555CF9-C58A-4901-B362-BE20DC4F8476}" type="parTrans" cxnId="{A069EC05-377D-450B-9008-EB446883D259}">
      <dgm:prSet/>
      <dgm:spPr/>
      <dgm:t>
        <a:bodyPr/>
        <a:lstStyle/>
        <a:p>
          <a:endParaRPr lang="pt-BR" sz="1400"/>
        </a:p>
      </dgm:t>
    </dgm:pt>
    <dgm:pt modelId="{8A5F95AF-81EE-4DEA-8DCB-EE7040A7DFB7}" type="sibTrans" cxnId="{A069EC05-377D-450B-9008-EB446883D259}">
      <dgm:prSet/>
      <dgm:spPr/>
      <dgm:t>
        <a:bodyPr/>
        <a:lstStyle/>
        <a:p>
          <a:endParaRPr lang="pt-BR" sz="1400"/>
        </a:p>
      </dgm:t>
    </dgm:pt>
    <dgm:pt modelId="{E6D016D4-D436-424E-B922-F317DD554E92}">
      <dgm:prSet phldrT="[Texto]" custT="1"/>
      <dgm:spPr/>
      <dgm:t>
        <a:bodyPr/>
        <a:lstStyle/>
        <a:p>
          <a:r>
            <a:rPr lang="pt-BR" sz="1400"/>
            <a:t>Massas iguais nos pratos</a:t>
          </a:r>
        </a:p>
      </dgm:t>
    </dgm:pt>
    <dgm:pt modelId="{563BE965-AAC1-4E05-9009-934DAB72947B}" type="parTrans" cxnId="{98453131-1A21-4A2C-8F68-AEFBE79CD720}">
      <dgm:prSet/>
      <dgm:spPr/>
      <dgm:t>
        <a:bodyPr/>
        <a:lstStyle/>
        <a:p>
          <a:endParaRPr lang="pt-BR" sz="1400"/>
        </a:p>
      </dgm:t>
    </dgm:pt>
    <dgm:pt modelId="{8C99CF63-FD12-4F91-AFEA-3848663B6CA1}" type="sibTrans" cxnId="{98453131-1A21-4A2C-8F68-AEFBE79CD720}">
      <dgm:prSet/>
      <dgm:spPr/>
      <dgm:t>
        <a:bodyPr/>
        <a:lstStyle/>
        <a:p>
          <a:endParaRPr lang="pt-BR" sz="1400"/>
        </a:p>
      </dgm:t>
    </dgm:pt>
    <dgm:pt modelId="{38E1AAAB-F84B-4242-A6A9-91A909A8D876}" type="pres">
      <dgm:prSet presAssocID="{AD1FE867-D4B2-4297-A697-05E738880534}" presName="Name0" presStyleCnt="0">
        <dgm:presLayoutVars>
          <dgm:dir/>
          <dgm:animLvl val="lvl"/>
          <dgm:resizeHandles val="exact"/>
        </dgm:presLayoutVars>
      </dgm:prSet>
      <dgm:spPr/>
    </dgm:pt>
    <dgm:pt modelId="{CEBD82D7-4445-487F-8483-5DA5C69F3966}" type="pres">
      <dgm:prSet presAssocID="{66E39468-032C-4A0F-A6E0-2DD2A7F2B4A5}" presName="parTxOnly" presStyleLbl="node1" presStyleIdx="0" presStyleCnt="3" custScaleX="100909">
        <dgm:presLayoutVars>
          <dgm:chMax val="0"/>
          <dgm:chPref val="0"/>
          <dgm:bulletEnabled val="1"/>
        </dgm:presLayoutVars>
      </dgm:prSet>
      <dgm:spPr/>
    </dgm:pt>
    <dgm:pt modelId="{FB63C8C9-80BF-45E4-B65F-4D5178735E71}" type="pres">
      <dgm:prSet presAssocID="{0956E343-0244-4684-919E-CD5B7BC6B77A}" presName="parTxOnlySpace" presStyleCnt="0"/>
      <dgm:spPr/>
    </dgm:pt>
    <dgm:pt modelId="{DF220957-CD9F-47F2-90C7-5BDB2D6E4415}" type="pres">
      <dgm:prSet presAssocID="{3A577BE5-2971-4B4F-8D44-C7D2CE017400}" presName="parTxOnly" presStyleLbl="node1" presStyleIdx="1" presStyleCnt="3" custScaleX="80536">
        <dgm:presLayoutVars>
          <dgm:chMax val="0"/>
          <dgm:chPref val="0"/>
          <dgm:bulletEnabled val="1"/>
        </dgm:presLayoutVars>
      </dgm:prSet>
      <dgm:spPr/>
    </dgm:pt>
    <dgm:pt modelId="{F2EFC216-D854-4356-BC60-C2C2979CC1C3}" type="pres">
      <dgm:prSet presAssocID="{8A5F95AF-81EE-4DEA-8DCB-EE7040A7DFB7}" presName="parTxOnlySpace" presStyleCnt="0"/>
      <dgm:spPr/>
    </dgm:pt>
    <dgm:pt modelId="{72FE7325-AA64-473D-ADCE-991B947BA908}" type="pres">
      <dgm:prSet presAssocID="{E6D016D4-D436-424E-B922-F317DD554E92}" presName="parTxOnly" presStyleLbl="node1" presStyleIdx="2" presStyleCnt="3" custScaleX="85539">
        <dgm:presLayoutVars>
          <dgm:chMax val="0"/>
          <dgm:chPref val="0"/>
          <dgm:bulletEnabled val="1"/>
        </dgm:presLayoutVars>
      </dgm:prSet>
      <dgm:spPr/>
    </dgm:pt>
  </dgm:ptLst>
  <dgm:cxnLst>
    <dgm:cxn modelId="{A069EC05-377D-450B-9008-EB446883D259}" srcId="{AD1FE867-D4B2-4297-A697-05E738880534}" destId="{3A577BE5-2971-4B4F-8D44-C7D2CE017400}" srcOrd="1" destOrd="0" parTransId="{95555CF9-C58A-4901-B362-BE20DC4F8476}" sibTransId="{8A5F95AF-81EE-4DEA-8DCB-EE7040A7DFB7}"/>
    <dgm:cxn modelId="{98453131-1A21-4A2C-8F68-AEFBE79CD720}" srcId="{AD1FE867-D4B2-4297-A697-05E738880534}" destId="{E6D016D4-D436-424E-B922-F317DD554E92}" srcOrd="2" destOrd="0" parTransId="{563BE965-AAC1-4E05-9009-934DAB72947B}" sibTransId="{8C99CF63-FD12-4F91-AFEA-3848663B6CA1}"/>
    <dgm:cxn modelId="{EEE48850-357A-4F20-B9F5-324111001134}" srcId="{AD1FE867-D4B2-4297-A697-05E738880534}" destId="{66E39468-032C-4A0F-A6E0-2DD2A7F2B4A5}" srcOrd="0" destOrd="0" parTransId="{EEC9EE10-A533-4689-BEF7-86DA77F3F051}" sibTransId="{0956E343-0244-4684-919E-CD5B7BC6B77A}"/>
    <dgm:cxn modelId="{B58A10C9-C886-460C-8749-55B78205D042}" type="presOf" srcId="{3A577BE5-2971-4B4F-8D44-C7D2CE017400}" destId="{DF220957-CD9F-47F2-90C7-5BDB2D6E4415}" srcOrd="0" destOrd="0" presId="urn:microsoft.com/office/officeart/2005/8/layout/chevron1"/>
    <dgm:cxn modelId="{B1068DD4-7F81-44CC-A1AA-D6B79647F12A}" type="presOf" srcId="{AD1FE867-D4B2-4297-A697-05E738880534}" destId="{38E1AAAB-F84B-4242-A6A9-91A909A8D876}" srcOrd="0" destOrd="0" presId="urn:microsoft.com/office/officeart/2005/8/layout/chevron1"/>
    <dgm:cxn modelId="{1B0E08F2-D2BA-4B4C-BF6E-EF998D0D5A3C}" type="presOf" srcId="{66E39468-032C-4A0F-A6E0-2DD2A7F2B4A5}" destId="{CEBD82D7-4445-487F-8483-5DA5C69F3966}" srcOrd="0" destOrd="0" presId="urn:microsoft.com/office/officeart/2005/8/layout/chevron1"/>
    <dgm:cxn modelId="{EF7E6CF8-9C73-4194-A28D-8DA6400C0CBC}" type="presOf" srcId="{E6D016D4-D436-424E-B922-F317DD554E92}" destId="{72FE7325-AA64-473D-ADCE-991B947BA908}" srcOrd="0" destOrd="0" presId="urn:microsoft.com/office/officeart/2005/8/layout/chevron1"/>
    <dgm:cxn modelId="{C9BC04AE-3A19-4C50-9FC2-EFB2715DB318}" type="presParOf" srcId="{38E1AAAB-F84B-4242-A6A9-91A909A8D876}" destId="{CEBD82D7-4445-487F-8483-5DA5C69F3966}" srcOrd="0" destOrd="0" presId="urn:microsoft.com/office/officeart/2005/8/layout/chevron1"/>
    <dgm:cxn modelId="{0919E6A7-6AEE-4126-BD02-892CC2A192B6}" type="presParOf" srcId="{38E1AAAB-F84B-4242-A6A9-91A909A8D876}" destId="{FB63C8C9-80BF-45E4-B65F-4D5178735E71}" srcOrd="1" destOrd="0" presId="urn:microsoft.com/office/officeart/2005/8/layout/chevron1"/>
    <dgm:cxn modelId="{55566CF0-BFF6-4F9B-B0B5-B31AB5912DBD}" type="presParOf" srcId="{38E1AAAB-F84B-4242-A6A9-91A909A8D876}" destId="{DF220957-CD9F-47F2-90C7-5BDB2D6E4415}" srcOrd="2" destOrd="0" presId="urn:microsoft.com/office/officeart/2005/8/layout/chevron1"/>
    <dgm:cxn modelId="{9F5D976A-6297-4FBC-BF6E-04F45A3B9C5B}" type="presParOf" srcId="{38E1AAAB-F84B-4242-A6A9-91A909A8D876}" destId="{F2EFC216-D854-4356-BC60-C2C2979CC1C3}" srcOrd="3" destOrd="0" presId="urn:microsoft.com/office/officeart/2005/8/layout/chevron1"/>
    <dgm:cxn modelId="{438027DB-C7DB-4762-9914-47CA5B46C740}" type="presParOf" srcId="{38E1AAAB-F84B-4242-A6A9-91A909A8D876}" destId="{72FE7325-AA64-473D-ADCE-991B947BA90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A19F0-B05D-47B9-831E-0D60E51BCF7E}">
      <dsp:nvSpPr>
        <dsp:cNvPr id="0" name=""/>
        <dsp:cNvSpPr/>
      </dsp:nvSpPr>
      <dsp:spPr>
        <a:xfrm>
          <a:off x="0" y="1327"/>
          <a:ext cx="5482440" cy="8391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kern="1200" dirty="0"/>
            <a:t>1. Atualmente, o papel é feito com a celulose presente nos vegetais. A  celulose vem da madeira de árvores cultivadas em grande escala, como o pinheiro e o eucalipto, e que são chamadas popularmente de árvores de reflorestamento.</a:t>
          </a:r>
        </a:p>
      </dsp:txBody>
      <dsp:txXfrm>
        <a:off x="40962" y="42289"/>
        <a:ext cx="5400516" cy="757185"/>
      </dsp:txXfrm>
    </dsp:sp>
    <dsp:sp modelId="{2524A8CE-1998-4042-AE88-23DE1CD71C0D}">
      <dsp:nvSpPr>
        <dsp:cNvPr id="0" name=""/>
        <dsp:cNvSpPr/>
      </dsp:nvSpPr>
      <dsp:spPr>
        <a:xfrm>
          <a:off x="0" y="854780"/>
          <a:ext cx="5482440" cy="8391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2. Ao chegar à fábrica, a árvore é descascada e picada. Essa é a primeira </a:t>
          </a:r>
          <a:r>
            <a:rPr lang="pt-BR" sz="1400" b="1" kern="1200" dirty="0"/>
            <a:t>transformação </a:t>
          </a:r>
          <a:r>
            <a:rPr lang="pt-BR" sz="1400" kern="1200" dirty="0"/>
            <a:t>que ocorre com a madeira.</a:t>
          </a:r>
        </a:p>
      </dsp:txBody>
      <dsp:txXfrm>
        <a:off x="40962" y="895742"/>
        <a:ext cx="5400516" cy="757185"/>
      </dsp:txXfrm>
    </dsp:sp>
    <dsp:sp modelId="{FE81DD50-2145-4EFC-A19B-FACECD6724D9}">
      <dsp:nvSpPr>
        <dsp:cNvPr id="0" name=""/>
        <dsp:cNvSpPr/>
      </dsp:nvSpPr>
      <dsp:spPr>
        <a:xfrm>
          <a:off x="0" y="1708233"/>
          <a:ext cx="5482440" cy="8391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3. Os pedaços de madeira são cozidos em água. Durante esse processo, são adicionados alguns produtos químicos que </a:t>
          </a:r>
          <a:r>
            <a:rPr lang="pt-BR" sz="1400" b="1" kern="1200" dirty="0"/>
            <a:t>transformam </a:t>
          </a:r>
          <a:r>
            <a:rPr lang="pt-BR" sz="1400" kern="1200" dirty="0"/>
            <a:t>a madeira  em uma polpa de celulose branca.</a:t>
          </a:r>
        </a:p>
      </dsp:txBody>
      <dsp:txXfrm>
        <a:off x="40962" y="1749195"/>
        <a:ext cx="5400516" cy="757185"/>
      </dsp:txXfrm>
    </dsp:sp>
    <dsp:sp modelId="{FD117574-1D1E-4CDC-ABE8-0BAD3B0BF14F}">
      <dsp:nvSpPr>
        <dsp:cNvPr id="0" name=""/>
        <dsp:cNvSpPr/>
      </dsp:nvSpPr>
      <dsp:spPr>
        <a:xfrm>
          <a:off x="0" y="2561686"/>
          <a:ext cx="5482440" cy="8391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4. A polpa de celulose úmida passa por diversos processos, nos quais são retirados impurezas e resíduos.</a:t>
          </a:r>
        </a:p>
      </dsp:txBody>
      <dsp:txXfrm>
        <a:off x="40962" y="2602648"/>
        <a:ext cx="5400516" cy="757185"/>
      </dsp:txXfrm>
    </dsp:sp>
    <dsp:sp modelId="{45BEFA74-253A-4B89-A086-D13DAE0ADE10}">
      <dsp:nvSpPr>
        <dsp:cNvPr id="0" name=""/>
        <dsp:cNvSpPr/>
      </dsp:nvSpPr>
      <dsp:spPr>
        <a:xfrm>
          <a:off x="0" y="3415139"/>
          <a:ext cx="5482440" cy="8391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5. Em seguida, a polpa de celulose é prensada sobre uma esteira e forma uma grande folha de papel.</a:t>
          </a:r>
        </a:p>
      </dsp:txBody>
      <dsp:txXfrm>
        <a:off x="40962" y="3456101"/>
        <a:ext cx="5400516" cy="757185"/>
      </dsp:txXfrm>
    </dsp:sp>
    <dsp:sp modelId="{9B32C90F-673A-49CB-A2CE-6C4BBADE4D28}">
      <dsp:nvSpPr>
        <dsp:cNvPr id="0" name=""/>
        <dsp:cNvSpPr/>
      </dsp:nvSpPr>
      <dsp:spPr>
        <a:xfrm>
          <a:off x="0" y="4268592"/>
          <a:ext cx="5482440" cy="8391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6. Após secar, o papel passa por outras prensagens, para posteriormente ser enrolado em grandes bobinas; depois, folhas serão cortadas no tamanho adequado para o uso e empacotadas.</a:t>
          </a:r>
        </a:p>
      </dsp:txBody>
      <dsp:txXfrm>
        <a:off x="40962" y="4309554"/>
        <a:ext cx="5400516" cy="757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881DD-1169-4357-B78C-6513317D398A}">
      <dsp:nvSpPr>
        <dsp:cNvPr id="0" name=""/>
        <dsp:cNvSpPr/>
      </dsp:nvSpPr>
      <dsp:spPr>
        <a:xfrm>
          <a:off x="1147108" y="894555"/>
          <a:ext cx="3854939" cy="812952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Massa</a:t>
          </a:r>
        </a:p>
      </dsp:txBody>
      <dsp:txXfrm>
        <a:off x="1763898" y="894555"/>
        <a:ext cx="3238148" cy="812952"/>
      </dsp:txXfrm>
    </dsp:sp>
    <dsp:sp modelId="{4D87C0D9-DA5D-4686-A849-85337784C940}">
      <dsp:nvSpPr>
        <dsp:cNvPr id="0" name=""/>
        <dsp:cNvSpPr/>
      </dsp:nvSpPr>
      <dsp:spPr>
        <a:xfrm>
          <a:off x="1147108" y="1707507"/>
          <a:ext cx="3854939" cy="812952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23294"/>
              <a:satOff val="-3805"/>
              <a:lumOff val="-4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Volume</a:t>
          </a:r>
        </a:p>
      </dsp:txBody>
      <dsp:txXfrm>
        <a:off x="1763898" y="1707507"/>
        <a:ext cx="3238148" cy="812952"/>
      </dsp:txXfrm>
    </dsp:sp>
    <dsp:sp modelId="{979057DC-8B37-43B9-B96F-BFDED13402FA}">
      <dsp:nvSpPr>
        <dsp:cNvPr id="0" name=""/>
        <dsp:cNvSpPr/>
      </dsp:nvSpPr>
      <dsp:spPr>
        <a:xfrm>
          <a:off x="2206585" y="176720"/>
          <a:ext cx="1445063" cy="8125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Gerais</a:t>
          </a:r>
        </a:p>
      </dsp:txBody>
      <dsp:txXfrm>
        <a:off x="2418210" y="295714"/>
        <a:ext cx="1021813" cy="574557"/>
      </dsp:txXfrm>
    </dsp:sp>
    <dsp:sp modelId="{0BEF1A81-E5AF-4898-8A1F-ED9C48E9A6C6}">
      <dsp:nvSpPr>
        <dsp:cNvPr id="0" name=""/>
        <dsp:cNvSpPr/>
      </dsp:nvSpPr>
      <dsp:spPr>
        <a:xfrm>
          <a:off x="5807150" y="327456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Densidade</a:t>
          </a:r>
        </a:p>
      </dsp:txBody>
      <dsp:txXfrm>
        <a:off x="6423940" y="327456"/>
        <a:ext cx="3238148" cy="812952"/>
      </dsp:txXfrm>
    </dsp:sp>
    <dsp:sp modelId="{EF365774-8047-4B2A-89A8-CDE52D50E01F}">
      <dsp:nvSpPr>
        <dsp:cNvPr id="0" name=""/>
        <dsp:cNvSpPr/>
      </dsp:nvSpPr>
      <dsp:spPr>
        <a:xfrm>
          <a:off x="5807150" y="1140408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Propriedade magnética</a:t>
          </a:r>
        </a:p>
      </dsp:txBody>
      <dsp:txXfrm>
        <a:off x="6423940" y="1140408"/>
        <a:ext cx="3238148" cy="812952"/>
      </dsp:txXfrm>
    </dsp:sp>
    <dsp:sp modelId="{40498D8F-9AEA-407C-A04C-6A4C8CCB7769}">
      <dsp:nvSpPr>
        <dsp:cNvPr id="0" name=""/>
        <dsp:cNvSpPr/>
      </dsp:nvSpPr>
      <dsp:spPr>
        <a:xfrm>
          <a:off x="5807150" y="1953360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Solubilidade</a:t>
          </a:r>
        </a:p>
      </dsp:txBody>
      <dsp:txXfrm>
        <a:off x="6423940" y="1953360"/>
        <a:ext cx="3238148" cy="812952"/>
      </dsp:txXfrm>
    </dsp:sp>
    <dsp:sp modelId="{9339DDBE-50C7-4E69-B461-B158F35656DC}">
      <dsp:nvSpPr>
        <dsp:cNvPr id="0" name=""/>
        <dsp:cNvSpPr/>
      </dsp:nvSpPr>
      <dsp:spPr>
        <a:xfrm>
          <a:off x="5807150" y="2766312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5616468"/>
              <a:satOff val="-19027"/>
              <a:lumOff val="-24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Temperatura de fusão</a:t>
          </a:r>
        </a:p>
      </dsp:txBody>
      <dsp:txXfrm>
        <a:off x="6423940" y="2766312"/>
        <a:ext cx="3238148" cy="812952"/>
      </dsp:txXfrm>
    </dsp:sp>
    <dsp:sp modelId="{8F02BEF6-46F9-4AFF-9BDA-59B2335E23D5}">
      <dsp:nvSpPr>
        <dsp:cNvPr id="0" name=""/>
        <dsp:cNvSpPr/>
      </dsp:nvSpPr>
      <dsp:spPr>
        <a:xfrm>
          <a:off x="5807150" y="3579264"/>
          <a:ext cx="3854939" cy="812952"/>
        </a:xfrm>
        <a:prstGeom prst="rect">
          <a:avLst/>
        </a:prstGeom>
        <a:solidFill>
          <a:srgbClr val="CFE5D0">
            <a:alpha val="90000"/>
          </a:srgb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Temperatura de ebulição</a:t>
          </a:r>
        </a:p>
      </dsp:txBody>
      <dsp:txXfrm>
        <a:off x="6423940" y="3579264"/>
        <a:ext cx="3238148" cy="812952"/>
      </dsp:txXfrm>
    </dsp:sp>
    <dsp:sp modelId="{B3C262B9-4868-4F64-BF47-59CEB30D93E4}">
      <dsp:nvSpPr>
        <dsp:cNvPr id="0" name=""/>
        <dsp:cNvSpPr/>
      </dsp:nvSpPr>
      <dsp:spPr>
        <a:xfrm>
          <a:off x="7075463" y="0"/>
          <a:ext cx="1575233" cy="575436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Específicas</a:t>
          </a:r>
        </a:p>
      </dsp:txBody>
      <dsp:txXfrm>
        <a:off x="7306151" y="84271"/>
        <a:ext cx="1113857" cy="4068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D82D7-4445-487F-8483-5DA5C69F3966}">
      <dsp:nvSpPr>
        <dsp:cNvPr id="0" name=""/>
        <dsp:cNvSpPr/>
      </dsp:nvSpPr>
      <dsp:spPr>
        <a:xfrm>
          <a:off x="606" y="199986"/>
          <a:ext cx="2018626" cy="800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Funcionamento da balança</a:t>
          </a:r>
        </a:p>
      </dsp:txBody>
      <dsp:txXfrm>
        <a:off x="400694" y="199986"/>
        <a:ext cx="1218450" cy="800176"/>
      </dsp:txXfrm>
    </dsp:sp>
    <dsp:sp modelId="{DF220957-CD9F-47F2-90C7-5BDB2D6E4415}">
      <dsp:nvSpPr>
        <dsp:cNvPr id="0" name=""/>
        <dsp:cNvSpPr/>
      </dsp:nvSpPr>
      <dsp:spPr>
        <a:xfrm>
          <a:off x="1819188" y="199986"/>
          <a:ext cx="1611076" cy="800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Equilíbrio dos pratos</a:t>
          </a:r>
        </a:p>
      </dsp:txBody>
      <dsp:txXfrm>
        <a:off x="2219276" y="199986"/>
        <a:ext cx="810900" cy="800176"/>
      </dsp:txXfrm>
    </dsp:sp>
    <dsp:sp modelId="{72FE7325-AA64-473D-ADCE-991B947BA908}">
      <dsp:nvSpPr>
        <dsp:cNvPr id="0" name=""/>
        <dsp:cNvSpPr/>
      </dsp:nvSpPr>
      <dsp:spPr>
        <a:xfrm>
          <a:off x="3230220" y="199986"/>
          <a:ext cx="1711158" cy="800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Massas iguais nos pratos</a:t>
          </a:r>
        </a:p>
      </dsp:txBody>
      <dsp:txXfrm>
        <a:off x="3630308" y="199986"/>
        <a:ext cx="910982" cy="800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C360-31CD-344C-81BE-5E05ED850A2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AE7DA-E315-C241-AF9A-6E20595B075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96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705E6-57F5-47C5-9560-CBFFEDD1809A}" type="datetimeFigureOut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0311-50A4-4CC1-BF09-F1641263EB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418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c7b04498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c7b04498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E3470-A11F-4050-8EA5-73F891888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5C0838-7E25-46AF-AA06-90AB21E40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A2E287-EE76-406F-88D3-BF13BAF1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406A-57BF-304D-9551-8FE6BB8A5849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A60DA1-E66C-41A4-9034-F03EFE85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C45089-4E9E-4C57-B323-97C47629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62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F8EE8-69FD-4E11-ABBA-56C79BE7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9463957-21FD-4C7F-B735-2813AC052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AD960D-A388-4FB0-9095-0639B157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E5AF-2FE8-2F40-BAA5-6B099B804ED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55C951-3564-47AC-BEEC-19873F05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649FFE-6FB1-47C1-918E-8F151444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22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A02574-7D42-4705-93BE-F6049E7EC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E2090D-402B-44C4-8F31-D69B30349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A55A48-002B-4B7C-9602-30D79F9A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9D78-182D-6648-8259-CC8BC131476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BCF3BB-F7E9-47D6-B550-5BDE1C95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9DAF90-0A8F-4928-BAFE-D28FFFFE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4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EFACC-B61F-4727-87EE-765F00B8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CFA8CD-2275-402C-BCA6-66B66BCA5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15D672-57A9-41DB-917D-8CD69EE4F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F1-807E-EC47-9AFF-F4A21A279BA8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2C0502-7EE1-4CEF-B064-F40040EC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32C2B3-3571-4B05-8F61-4DE9EDB4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81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22507-AAB2-47E1-99AB-6FBF9FC5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B52884-0705-4F37-83AC-6A2F9BD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0E5B7C-587D-4538-9843-C5AEFDDC5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0DB1-86C0-134B-9D81-AEC84A0B800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7B6D83-D3EC-4443-A28A-C5C25617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9D1F01-FE84-4B85-9FD9-3F90B294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52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C3F62-54DB-44B2-8ADD-DEB08DE5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4B83A6-35E1-4EDB-827B-B4115EE3C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E0000EA-8B1F-418D-B737-D80DEF811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8BDFCD-2D5E-47B5-A984-51ACCEEC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19001-A9AA-E44E-A0CD-A2797AE4FBB3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59C6B6-B091-40AF-B68C-5E2243FE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3D6CE7-0CB9-472A-B10E-53EF5869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25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0A42E-D508-4C46-91E6-09BC4B36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F2509E-B975-446B-92CA-6A3B2C1B4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6ABE9A-F895-466C-9CD1-0E7AF1CB1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2301133-6997-4D92-9639-3AF077F18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F8C39F-C268-416C-866A-5A52F7ED0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32A59A4-62A4-4199-AA8B-4C613771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DEFA-C8E9-6845-9A18-8E1D814B2F1D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907203D-81A5-4DAF-AE1F-E32C5D15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C2FA5DA-E609-4AB1-B62E-226BB6BA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69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E2B42-5F8E-4041-AB6F-FFB4D10B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A86932-F6D6-41BB-A70E-4A2AAFAD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8F05-55C6-F948-BB7E-E3F0C2EE4940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91D648-76ED-447D-AF82-B98DF850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C451FCD-F5C7-4CC7-AA04-7D2DFDB3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5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D06000-7AE1-4751-B456-1B421345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7DF1-C1B3-7E41-AF55-89F54CF86645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4C5D03D-4F5A-4B6F-9F58-ED4AD630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E3596D-2CF9-4F06-84A5-851248BC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00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FA6A7-4974-46CB-9B1F-649F00C4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68D222-4146-46F6-BC9F-A6A396B17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778D5B-5728-4633-B893-6CB402692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A200D2-32A8-4E1B-87CB-B052C3F6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BB-BF2E-0A44-886C-A831B5F43200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276172-6CF3-4090-BE99-8E9CA5B0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BF6C42-5105-4229-A775-77B05046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38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E78A1-C9C9-4AE3-9517-7B83D75F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AA3D8D-FAD5-4531-8774-93D4E77C5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8FEC02-2059-41E2-9FD1-D170C174A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204A31-11DE-4683-98F2-C2F13190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31FE-1BE5-124C-83C7-8EAE8D1DECC4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803212-178C-4E55-8E17-3D5B9397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14EAE9-AED6-46C2-A534-F590325B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7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C0AEA75-2DBF-4D24-B674-2BE54CD0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D573DF-742A-46ED-AD42-38B4CB356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360C0C-E957-4365-892A-8800968D1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FAED8-8B77-9645-AE96-48E8BBF940B8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389AFE-0470-44CF-97CB-7046DFAE1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FEAA57-5B35-441E-9094-64ABEF89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AB50B-E209-4EB3-9871-25D595475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05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135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1"/>
          <a:stretch/>
        </p:blipFill>
        <p:spPr>
          <a:xfrm>
            <a:off x="0" y="0"/>
            <a:ext cx="9362114" cy="685800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53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52528F9-DE36-F573-35B9-B0E9AA42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89" y="2343621"/>
            <a:ext cx="2798366" cy="163238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7336924-711E-024F-FA08-4FA6FD4A7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01" y="4728968"/>
            <a:ext cx="3062754" cy="177560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BF01D6-B537-424C-82DA-067A8FEB7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5" y="1437470"/>
            <a:ext cx="6416610" cy="909720"/>
          </a:xfrm>
        </p:spPr>
        <p:txBody>
          <a:bodyPr>
            <a:normAutofit/>
          </a:bodyPr>
          <a:lstStyle/>
          <a:p>
            <a:r>
              <a:rPr lang="pt-BR" sz="1800" b="1" dirty="0"/>
              <a:t>Temperatura de fusão: </a:t>
            </a:r>
            <a:r>
              <a:rPr lang="pt-BR" sz="1800" dirty="0"/>
              <a:t>temperatura específica, sob determinada pressão, em que determinado material passa do estado sólido para o líquido.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A608CCC-2A99-40B2-BFB0-7238C6A01F25}"/>
              </a:ext>
            </a:extLst>
          </p:cNvPr>
          <p:cNvSpPr txBox="1">
            <a:spLocks/>
          </p:cNvSpPr>
          <p:nvPr/>
        </p:nvSpPr>
        <p:spPr>
          <a:xfrm>
            <a:off x="381005" y="3802588"/>
            <a:ext cx="6416610" cy="96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Temperatura de ebulição:</a:t>
            </a:r>
            <a:r>
              <a:rPr lang="pt-BR" sz="1800" dirty="0"/>
              <a:t> temperatura específica, sob determinada pressão, em que determinado material passa do estado líquido para o gasoso.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3EAD83F-B112-41B2-B51D-B5B30D1FC140}"/>
              </a:ext>
            </a:extLst>
          </p:cNvPr>
          <p:cNvSpPr/>
          <p:nvPr/>
        </p:nvSpPr>
        <p:spPr>
          <a:xfrm>
            <a:off x="6779919" y="1341071"/>
            <a:ext cx="46957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cs typeface="Calibri" panose="020F0502020204030204" pitchFamily="34" charset="0"/>
              </a:rPr>
              <a:t>Todos os materiais possuem temperatura de fusão e ebulição, mas cada material muda de estado físico a temperaturas diferentes, como mostra a tabela a seguir.</a:t>
            </a:r>
            <a:r>
              <a:rPr lang="pt-BR"/>
              <a:t> Dizemos, então, que as </a:t>
            </a:r>
            <a:r>
              <a:rPr lang="pt-BR" b="1"/>
              <a:t>temperaturas de fusão </a:t>
            </a:r>
            <a:r>
              <a:rPr lang="pt-BR"/>
              <a:t>e </a:t>
            </a:r>
            <a:r>
              <a:rPr lang="pt-BR" b="1"/>
              <a:t>de ebulição </a:t>
            </a:r>
            <a:r>
              <a:rPr lang="pt-BR"/>
              <a:t>são </a:t>
            </a:r>
            <a:r>
              <a:rPr lang="pt-BR" b="1"/>
              <a:t>propriedades específicas dos materiais</a:t>
            </a:r>
            <a:r>
              <a:rPr lang="pt-BR"/>
              <a:t>.</a:t>
            </a:r>
            <a:endParaRPr lang="pt-BR"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41EA768-5717-4B36-898B-F3A47A30EF89}"/>
              </a:ext>
            </a:extLst>
          </p:cNvPr>
          <p:cNvSpPr txBox="1"/>
          <p:nvPr/>
        </p:nvSpPr>
        <p:spPr>
          <a:xfrm>
            <a:off x="3597326" y="5430639"/>
            <a:ext cx="25180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/>
              <a:t>Quando a água está em ebulição, são observadas bolhas. Essas bolhas surgem quando a água passa do estado líquido para o gasoso.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10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22C3216-29F7-4B77-8F5E-959A0AEBD02E}"/>
              </a:ext>
            </a:extLst>
          </p:cNvPr>
          <p:cNvSpPr txBox="1"/>
          <p:nvPr/>
        </p:nvSpPr>
        <p:spPr>
          <a:xfrm>
            <a:off x="3589310" y="2960734"/>
            <a:ext cx="2498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Gelo derretendo, ou seja, água passando do estado sólido para o líquido.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D000044-F2A9-54C5-742F-83AA9FB71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105" y="3410709"/>
            <a:ext cx="4673610" cy="175854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79726E14-F220-E897-5283-6E22EB4C58E9}"/>
              </a:ext>
            </a:extLst>
          </p:cNvPr>
          <p:cNvSpPr txBox="1"/>
          <p:nvPr/>
        </p:nvSpPr>
        <p:spPr>
          <a:xfrm>
            <a:off x="6802105" y="5227733"/>
            <a:ext cx="4763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*Temperaturas de fusão e ebulição ao nível do mar.</a:t>
            </a:r>
          </a:p>
          <a:p>
            <a:pPr algn="l"/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Fonte dos dados: MASSA, Luciano. Tabelas. </a:t>
            </a:r>
            <a:r>
              <a:rPr lang="pt-BR" sz="1200" b="1" i="0" u="none" strike="noStrike" baseline="0" dirty="0">
                <a:solidFill>
                  <a:srgbClr val="2F2F2E"/>
                </a:solidFill>
                <a:latin typeface="FrutigerLTStd-Bold"/>
              </a:rPr>
              <a:t>Instituto de Física da UFRGS</a:t>
            </a:r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. Porto Alegre, [2019?]. Disponível em: http://www.if.ufrgs.br/</a:t>
            </a:r>
            <a:r>
              <a:rPr lang="pt-BR" sz="1200" b="0" i="0" u="none" strike="noStrike" baseline="0" dirty="0" err="1">
                <a:solidFill>
                  <a:srgbClr val="2F2F2E"/>
                </a:solidFill>
                <a:latin typeface="FrutigerLTStd-Light"/>
              </a:rPr>
              <a:t>cref</a:t>
            </a:r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/</a:t>
            </a:r>
            <a:r>
              <a:rPr lang="pt-BR" sz="1200" b="0" i="0" u="none" strike="noStrike" baseline="0" dirty="0" err="1">
                <a:solidFill>
                  <a:srgbClr val="2F2F2E"/>
                </a:solidFill>
                <a:latin typeface="FrutigerLTStd-Light"/>
              </a:rPr>
              <a:t>amees</a:t>
            </a:r>
            <a:r>
              <a:rPr lang="pt-BR" sz="1200" b="0" i="0" u="none" strike="noStrike" baseline="0" dirty="0">
                <a:solidFill>
                  <a:srgbClr val="2F2F2E"/>
                </a:solidFill>
                <a:latin typeface="FrutigerLTStd-Light"/>
              </a:rPr>
              <a:t>/tabela.html. Acesso em: 6 jul. 2022.</a:t>
            </a:r>
            <a:endParaRPr lang="pt-BR" sz="12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31C6045-7EE1-F73B-13F6-6F2E0046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77" y="446819"/>
            <a:ext cx="11547446" cy="939567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Outras propriedades específicas dos materiais</a:t>
            </a:r>
          </a:p>
        </p:txBody>
      </p:sp>
    </p:spTree>
    <p:extLst>
      <p:ext uri="{BB962C8B-B14F-4D97-AF65-F5344CB8AC3E}">
        <p14:creationId xmlns:p14="http://schemas.microsoft.com/office/powerpoint/2010/main" val="289240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82912"/>
            <a:ext cx="9144000" cy="1139941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r>
              <a:rPr lang="pt-BR" sz="4800" dirty="0">
                <a:latin typeface="+mn-lt"/>
              </a:rPr>
              <a:t>Apresentação 1</a:t>
            </a:r>
            <a:r>
              <a:rPr lang="pt-BR" sz="4800" b="1" dirty="0">
                <a:latin typeface="+mn-lt"/>
              </a:rPr>
              <a:t> </a:t>
            </a:r>
            <a:r>
              <a:rPr lang="pt-BR" sz="4800" dirty="0"/>
              <a:t>– </a:t>
            </a:r>
            <a:r>
              <a:rPr lang="pt-BR" sz="4800" b="1" dirty="0">
                <a:latin typeface="+mn-lt"/>
              </a:rPr>
              <a:t>MATERIAIS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5252"/>
            <a:ext cx="9144000" cy="1381262"/>
          </a:xfrm>
        </p:spPr>
        <p:txBody>
          <a:bodyPr>
            <a:noAutofit/>
          </a:bodyPr>
          <a:lstStyle/>
          <a:p>
            <a:r>
              <a:rPr lang="pt-BR" sz="4000" b="1" dirty="0"/>
              <a:t>Transformações físicas e químicas</a:t>
            </a:r>
          </a:p>
          <a:p>
            <a:r>
              <a:rPr lang="pt-BR" sz="4000" b="1" dirty="0"/>
              <a:t>Propriedades gerais e específicas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17770" y="6356350"/>
            <a:ext cx="336030" cy="365125"/>
          </a:xfrm>
        </p:spPr>
        <p:txBody>
          <a:bodyPr/>
          <a:lstStyle/>
          <a:p>
            <a:fld id="{8E4AB50B-E209-4EB3-9871-25D5954752C7}" type="slidenum">
              <a:rPr lang="pt-BR" smtClean="0"/>
              <a:t>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9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5C45E-3B43-449E-AC63-ACF7BD88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4361"/>
            <a:ext cx="10718800" cy="986648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+mn-lt"/>
              </a:rPr>
              <a:t>Transformações dos materiais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C75F5B-D8A9-4309-8FF7-4C5D5C2FA5CC}"/>
              </a:ext>
            </a:extLst>
          </p:cNvPr>
          <p:cNvSpPr txBox="1"/>
          <p:nvPr/>
        </p:nvSpPr>
        <p:spPr>
          <a:xfrm>
            <a:off x="430682" y="2129919"/>
            <a:ext cx="329850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Transformação física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não forma novos materiais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F82E533-F61B-4202-BD05-E6F93E29AE40}"/>
              </a:ext>
            </a:extLst>
          </p:cNvPr>
          <p:cNvSpPr txBox="1"/>
          <p:nvPr/>
        </p:nvSpPr>
        <p:spPr>
          <a:xfrm>
            <a:off x="7726869" y="2129919"/>
            <a:ext cx="381868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Transformação  química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forma novos materiais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F446811-D69F-4DD7-A465-1EFA547F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41" y="3737613"/>
            <a:ext cx="2512694" cy="2503555"/>
          </a:xfrm>
          <a:prstGeom prst="ellipse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FF2DCA8-43C3-4D4B-9396-25507A438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896" y="3852176"/>
            <a:ext cx="3577181" cy="2346909"/>
          </a:xfrm>
          <a:prstGeom prst="ellipse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690E986-33FA-4D60-80C4-0846253FC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912" y="1425839"/>
            <a:ext cx="3499982" cy="227660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7DDF863-1B07-4463-BA1F-404709178470}"/>
              </a:ext>
            </a:extLst>
          </p:cNvPr>
          <p:cNvSpPr txBox="1"/>
          <p:nvPr/>
        </p:nvSpPr>
        <p:spPr>
          <a:xfrm>
            <a:off x="4607715" y="3849444"/>
            <a:ext cx="2701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Madeira em formato de toras.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319878A4-638D-4C81-9834-B475DA1B83C7}"/>
              </a:ext>
            </a:extLst>
          </p:cNvPr>
          <p:cNvSpPr/>
          <p:nvPr/>
        </p:nvSpPr>
        <p:spPr>
          <a:xfrm rot="8832107">
            <a:off x="3148500" y="3634275"/>
            <a:ext cx="860939" cy="358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D59E2A29-2CDD-4A33-A67A-C5698770914B}"/>
              </a:ext>
            </a:extLst>
          </p:cNvPr>
          <p:cNvSpPr/>
          <p:nvPr/>
        </p:nvSpPr>
        <p:spPr>
          <a:xfrm rot="2139019">
            <a:off x="7236440" y="3610237"/>
            <a:ext cx="860939" cy="358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D7BA24B-8482-41D2-AC76-C871B0A2D0ED}"/>
              </a:ext>
            </a:extLst>
          </p:cNvPr>
          <p:cNvSpPr txBox="1"/>
          <p:nvPr/>
        </p:nvSpPr>
        <p:spPr>
          <a:xfrm>
            <a:off x="763528" y="6252424"/>
            <a:ext cx="263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Madeira em formato de cavacos.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820DEB3-2FDD-48A0-930F-2DCA49A9BA5B}"/>
              </a:ext>
            </a:extLst>
          </p:cNvPr>
          <p:cNvSpPr txBox="1"/>
          <p:nvPr/>
        </p:nvSpPr>
        <p:spPr>
          <a:xfrm>
            <a:off x="8610600" y="6241168"/>
            <a:ext cx="1715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Madeira queimando.</a:t>
            </a:r>
          </a:p>
        </p:txBody>
      </p:sp>
      <p:sp>
        <p:nvSpPr>
          <p:cNvPr id="32" name="Seta: para Baixo 31">
            <a:extLst>
              <a:ext uri="{FF2B5EF4-FFF2-40B4-BE49-F238E27FC236}">
                <a16:creationId xmlns:a16="http://schemas.microsoft.com/office/drawing/2014/main" id="{91F46A1E-17AE-44CE-99D3-70A7A902827F}"/>
              </a:ext>
            </a:extLst>
          </p:cNvPr>
          <p:cNvSpPr/>
          <p:nvPr/>
        </p:nvSpPr>
        <p:spPr>
          <a:xfrm>
            <a:off x="1778466" y="2507776"/>
            <a:ext cx="218114" cy="444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Baixo 32">
            <a:extLst>
              <a:ext uri="{FF2B5EF4-FFF2-40B4-BE49-F238E27FC236}">
                <a16:creationId xmlns:a16="http://schemas.microsoft.com/office/drawing/2014/main" id="{FD09DEE1-5250-47A0-8EB5-BA449B167B6D}"/>
              </a:ext>
            </a:extLst>
          </p:cNvPr>
          <p:cNvSpPr/>
          <p:nvPr/>
        </p:nvSpPr>
        <p:spPr>
          <a:xfrm>
            <a:off x="9757690" y="2507776"/>
            <a:ext cx="218114" cy="444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3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73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C68CD-426B-4A34-913C-1B5D12AC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474979"/>
            <a:ext cx="11516264" cy="1414205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+mn-lt"/>
              </a:rPr>
              <a:t>Evidências de transformações químicas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357EBB6-BF0A-48D4-9742-5914F389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17" y="3083734"/>
            <a:ext cx="2508472" cy="19855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A48FAD0-4F9A-4C59-BF46-4D8115C1CAED}"/>
              </a:ext>
            </a:extLst>
          </p:cNvPr>
          <p:cNvSpPr txBox="1"/>
          <p:nvPr/>
        </p:nvSpPr>
        <p:spPr>
          <a:xfrm>
            <a:off x="927843" y="5141873"/>
            <a:ext cx="245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Tecido colorido manchado</a:t>
            </a:r>
          </a:p>
          <a:p>
            <a:r>
              <a:rPr lang="pt-BR" sz="1400" dirty="0"/>
              <a:t>por alvejante.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4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AE89A41-CF86-5A99-3439-9BB522E9FF6B}"/>
              </a:ext>
            </a:extLst>
          </p:cNvPr>
          <p:cNvGrpSpPr/>
          <p:nvPr/>
        </p:nvGrpSpPr>
        <p:grpSpPr>
          <a:xfrm>
            <a:off x="4496122" y="2058646"/>
            <a:ext cx="2838852" cy="3501678"/>
            <a:chOff x="3835304" y="1744558"/>
            <a:chExt cx="2838852" cy="3501678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2EA99D6-4828-4987-9901-AD4E75383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3524" y="2768382"/>
              <a:ext cx="1662412" cy="1985569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05D49D0-325B-4C43-847C-B73CFC48944D}"/>
                </a:ext>
              </a:extLst>
            </p:cNvPr>
            <p:cNvSpPr txBox="1"/>
            <p:nvPr/>
          </p:nvSpPr>
          <p:spPr>
            <a:xfrm>
              <a:off x="3835304" y="4938459"/>
              <a:ext cx="2838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Comprimido efervescente em água.</a:t>
              </a:r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4CEDEC4B-E349-5D30-B90E-EE0AE69A8C63}"/>
                </a:ext>
              </a:extLst>
            </p:cNvPr>
            <p:cNvGrpSpPr/>
            <p:nvPr/>
          </p:nvGrpSpPr>
          <p:grpSpPr>
            <a:xfrm>
              <a:off x="3900719" y="1744558"/>
              <a:ext cx="2693048" cy="812952"/>
              <a:chOff x="1340221" y="1707507"/>
              <a:chExt cx="3854939" cy="812952"/>
            </a:xfrm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04128FF2-8C31-1B69-8CE5-971C2AB3058E}"/>
                  </a:ext>
                </a:extLst>
              </p:cNvPr>
              <p:cNvSpPr/>
              <p:nvPr/>
            </p:nvSpPr>
            <p:spPr>
              <a:xfrm>
                <a:off x="1340221" y="1707507"/>
                <a:ext cx="3854939" cy="812952"/>
              </a:xfrm>
              <a:prstGeom prst="rect">
                <a:avLst/>
              </a:prstGeom>
              <a:solidFill>
                <a:srgbClr val="CFE5D0">
                  <a:alpha val="90000"/>
                </a:srgbClr>
              </a:solidFill>
            </p:spPr>
            <p:style>
              <a:lnRef idx="2">
                <a:schemeClr val="accent5">
                  <a:tint val="40000"/>
                  <a:alpha val="90000"/>
                  <a:hueOff val="-1123294"/>
                  <a:satOff val="-3805"/>
                  <a:lumOff val="-488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1123294"/>
                  <a:satOff val="-3805"/>
                  <a:lumOff val="-488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1123294"/>
                  <a:satOff val="-3805"/>
                  <a:lumOff val="-488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F30DC3ED-44E5-A1CE-5C23-7D2445A8C32E}"/>
                  </a:ext>
                </a:extLst>
              </p:cNvPr>
              <p:cNvSpPr txBox="1"/>
              <p:nvPr/>
            </p:nvSpPr>
            <p:spPr>
              <a:xfrm>
                <a:off x="1957012" y="1707507"/>
                <a:ext cx="3238148" cy="8129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8016" rIns="128016" bIns="128016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dirty="0"/>
                  <a:t>Liberação de gases</a:t>
                </a:r>
                <a:endParaRPr lang="pt-BR" sz="1800" kern="1200" dirty="0"/>
              </a:p>
            </p:txBody>
          </p:sp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DE371F2-1D09-EA7C-0132-CC381942D3B9}"/>
              </a:ext>
            </a:extLst>
          </p:cNvPr>
          <p:cNvGrpSpPr/>
          <p:nvPr/>
        </p:nvGrpSpPr>
        <p:grpSpPr>
          <a:xfrm>
            <a:off x="7827582" y="2058646"/>
            <a:ext cx="3311545" cy="3480719"/>
            <a:chOff x="7875338" y="2460208"/>
            <a:chExt cx="3311545" cy="3480719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82DDCC7-5565-46AD-9C5A-C59AB0F4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6751" y="3471313"/>
              <a:ext cx="3201968" cy="2050281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4A36159-E1FB-4FC0-877B-E71ED3CA6E3F}"/>
                </a:ext>
              </a:extLst>
            </p:cNvPr>
            <p:cNvSpPr txBox="1"/>
            <p:nvPr/>
          </p:nvSpPr>
          <p:spPr>
            <a:xfrm>
              <a:off x="7875338" y="5633150"/>
              <a:ext cx="1887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Papel queimando.</a:t>
              </a: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99FA9486-4CA3-0077-E8C8-12F58896B8CD}"/>
                </a:ext>
              </a:extLst>
            </p:cNvPr>
            <p:cNvGrpSpPr/>
            <p:nvPr/>
          </p:nvGrpSpPr>
          <p:grpSpPr>
            <a:xfrm>
              <a:off x="7908588" y="2460208"/>
              <a:ext cx="3278295" cy="812952"/>
              <a:chOff x="5807150" y="2766312"/>
              <a:chExt cx="3854939" cy="812952"/>
            </a:xfrm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21F8857-FEED-DA43-994B-536BA4B07BB8}"/>
                  </a:ext>
                </a:extLst>
              </p:cNvPr>
              <p:cNvSpPr/>
              <p:nvPr/>
            </p:nvSpPr>
            <p:spPr>
              <a:xfrm>
                <a:off x="5807150" y="2766312"/>
                <a:ext cx="3854939" cy="812952"/>
              </a:xfrm>
              <a:prstGeom prst="rect">
                <a:avLst/>
              </a:prstGeom>
              <a:solidFill>
                <a:srgbClr val="CFE5D0">
                  <a:alpha val="89804"/>
                </a:srgbClr>
              </a:solidFill>
            </p:spPr>
            <p:style>
              <a:lnRef idx="2">
                <a:schemeClr val="accent5">
                  <a:tint val="40000"/>
                  <a:alpha val="90000"/>
                  <a:hueOff val="-5616468"/>
                  <a:satOff val="-19027"/>
                  <a:lumOff val="-2440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5616468"/>
                  <a:satOff val="-19027"/>
                  <a:lumOff val="-2440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5616468"/>
                  <a:satOff val="-19027"/>
                  <a:lumOff val="-244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05C6DF35-EF4D-E480-2DBF-1EF6776E3BB7}"/>
                  </a:ext>
                </a:extLst>
              </p:cNvPr>
              <p:cNvSpPr txBox="1"/>
              <p:nvPr/>
            </p:nvSpPr>
            <p:spPr>
              <a:xfrm>
                <a:off x="6394912" y="2766312"/>
                <a:ext cx="3238148" cy="81295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8016" rIns="128016" bIns="128016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dirty="0"/>
                  <a:t>Variação na t</a:t>
                </a:r>
                <a:r>
                  <a:rPr lang="pt-BR" sz="1800" kern="1200" dirty="0"/>
                  <a:t>emperatura </a:t>
                </a:r>
              </a:p>
            </p:txBody>
          </p:sp>
        </p:grp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6E40CF8-7BF3-5F0A-975B-30F2CCA1D78C}"/>
              </a:ext>
            </a:extLst>
          </p:cNvPr>
          <p:cNvGrpSpPr/>
          <p:nvPr/>
        </p:nvGrpSpPr>
        <p:grpSpPr>
          <a:xfrm>
            <a:off x="1004990" y="2058646"/>
            <a:ext cx="2508472" cy="812952"/>
            <a:chOff x="5807150" y="327456"/>
            <a:chExt cx="3854939" cy="812952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054FB6B1-0E22-2051-C621-5266E2AA7996}"/>
                </a:ext>
              </a:extLst>
            </p:cNvPr>
            <p:cNvSpPr/>
            <p:nvPr/>
          </p:nvSpPr>
          <p:spPr>
            <a:xfrm>
              <a:off x="5807150" y="327456"/>
              <a:ext cx="3854939" cy="812952"/>
            </a:xfrm>
            <a:prstGeom prst="rect">
              <a:avLst/>
            </a:prstGeom>
            <a:solidFill>
              <a:srgbClr val="CFE5D0">
                <a:alpha val="9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2246587"/>
                <a:satOff val="-7611"/>
                <a:lumOff val="-976"/>
                <a:alphaOff val="0"/>
              </a:schemeClr>
            </a:lnRef>
            <a:fillRef idx="1">
              <a:schemeClr val="accent5">
                <a:tint val="40000"/>
                <a:alpha val="90000"/>
                <a:hueOff val="-2246587"/>
                <a:satOff val="-7611"/>
                <a:lumOff val="-97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2246587"/>
                <a:satOff val="-7611"/>
                <a:lumOff val="-97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37A2AA66-1BF2-B459-1149-B17E2DDAB32C}"/>
                </a:ext>
              </a:extLst>
            </p:cNvPr>
            <p:cNvSpPr txBox="1"/>
            <p:nvPr/>
          </p:nvSpPr>
          <p:spPr>
            <a:xfrm>
              <a:off x="6423940" y="327456"/>
              <a:ext cx="3238148" cy="812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8016" rIns="128016" bIns="12801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800" kern="1200" dirty="0"/>
                <a:t>Mudança de cor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4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197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12F5C6-B722-4F44-93E2-F945EA40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855" y="531409"/>
            <a:ext cx="6855573" cy="874939"/>
          </a:xfrm>
        </p:spPr>
        <p:txBody>
          <a:bodyPr anchor="b">
            <a:normAutofit/>
          </a:bodyPr>
          <a:lstStyle/>
          <a:p>
            <a:r>
              <a:rPr lang="pt-BR" sz="4200" dirty="0">
                <a:latin typeface="+mn-lt"/>
              </a:rPr>
              <a:t>Etapas da produção de papel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3148969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66BB3D4-C7BF-C921-DF0F-C80A944A7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9" r="-1" b="21389"/>
          <a:stretch/>
        </p:blipFill>
        <p:spPr>
          <a:xfrm>
            <a:off x="6386286" y="1633313"/>
            <a:ext cx="5804191" cy="578666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439400" y="6918325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E4AB50B-E209-4EB3-9871-25D5954752C7}" type="slidenum">
              <a:rPr lang="pt-B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pt-BR">
              <a:solidFill>
                <a:srgbClr val="FFFFFF"/>
              </a:solidFill>
            </a:endParaRPr>
          </a:p>
        </p:txBody>
      </p:sp>
      <p:graphicFrame>
        <p:nvGraphicFramePr>
          <p:cNvPr id="9" name="Espaço Reservado para Conteúdo 8">
            <a:extLst>
              <a:ext uri="{FF2B5EF4-FFF2-40B4-BE49-F238E27FC236}">
                <a16:creationId xmlns:a16="http://schemas.microsoft.com/office/drawing/2014/main" id="{581D4932-108A-498B-810E-1363A2F6D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651150"/>
              </p:ext>
            </p:extLst>
          </p:nvPr>
        </p:nvGraphicFramePr>
        <p:xfrm>
          <a:off x="465908" y="1524001"/>
          <a:ext cx="5482441" cy="510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48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61975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1684CD-F084-4EB9-B68A-8DABD7FB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4143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Propriedades dos materiais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91832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E4AB50B-E209-4EB3-9871-25D5954752C7}" type="slidenum">
              <a:rPr lang="pt-BR" smtClean="0"/>
              <a:pPr>
                <a:spcAft>
                  <a:spcPts val="600"/>
                </a:spcAft>
              </a:pPr>
              <a:t>6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E9CA0E5-12A0-416E-B0AF-8F27E88672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075777"/>
              </p:ext>
            </p:extLst>
          </p:nvPr>
        </p:nvGraphicFramePr>
        <p:xfrm>
          <a:off x="836675" y="1962125"/>
          <a:ext cx="10515600" cy="4394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28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ED00-51ED-4716-8004-4652BBF8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50" y="362135"/>
            <a:ext cx="11464750" cy="1085850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Propriedades gerais dos materiais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7DE22E-D018-4F5C-9CBA-32892BDC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3" y="1883957"/>
            <a:ext cx="4959097" cy="615077"/>
          </a:xfrm>
        </p:spPr>
        <p:txBody>
          <a:bodyPr numCol="1">
            <a:normAutofit/>
          </a:bodyPr>
          <a:lstStyle/>
          <a:p>
            <a:r>
              <a:rPr lang="pt-BR" sz="1800" dirty="0"/>
              <a:t>Massa: é aquilo que pode ser medido, por exemplo, por meio de uma balança.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spcBef>
                <a:spcPts val="0"/>
              </a:spcBef>
              <a:buNone/>
            </a:pPr>
            <a:endParaRPr lang="pt-BR" sz="1800" dirty="0"/>
          </a:p>
          <a:p>
            <a:pPr marL="0" indent="0">
              <a:spcBef>
                <a:spcPts val="0"/>
              </a:spcBef>
              <a:buNone/>
            </a:pPr>
            <a:endParaRPr lang="pt-BR" sz="1800" dirty="0"/>
          </a:p>
          <a:p>
            <a:pPr marL="0" indent="0">
              <a:spcBef>
                <a:spcPts val="0"/>
              </a:spcBef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F6708DE-5991-4439-A3C0-2EC7FD24E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95119"/>
              </p:ext>
            </p:extLst>
          </p:nvPr>
        </p:nvGraphicFramePr>
        <p:xfrm>
          <a:off x="643766" y="4653158"/>
          <a:ext cx="4941985" cy="120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8ED90D32-1A5B-4B50-9E86-D63BE0DE8506}"/>
              </a:ext>
            </a:extLst>
          </p:cNvPr>
          <p:cNvSpPr txBox="1"/>
          <p:nvPr/>
        </p:nvSpPr>
        <p:spPr>
          <a:xfrm>
            <a:off x="876204" y="5814655"/>
            <a:ext cx="433587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Unidades de medida da </a:t>
            </a:r>
            <a:r>
              <a:rPr lang="pt-BR" b="1" dirty="0"/>
              <a:t>massa</a:t>
            </a:r>
            <a:r>
              <a:rPr lang="pt-BR" dirty="0"/>
              <a:t>:</a:t>
            </a:r>
          </a:p>
          <a:p>
            <a:pPr algn="ctr"/>
            <a:r>
              <a:rPr lang="pt-BR" dirty="0"/>
              <a:t>grama (</a:t>
            </a:r>
            <a:r>
              <a:rPr lang="pt-BR" b="1" dirty="0"/>
              <a:t>g</a:t>
            </a:r>
            <a:r>
              <a:rPr lang="pt-BR" dirty="0"/>
              <a:t>) e quilograma (</a:t>
            </a:r>
            <a:r>
              <a:rPr lang="pt-BR" b="1" dirty="0"/>
              <a:t>kg</a:t>
            </a:r>
            <a:r>
              <a:rPr lang="pt-BR" dirty="0"/>
              <a:t>), cuja relação é</a:t>
            </a:r>
          </a:p>
          <a:p>
            <a:pPr algn="ctr"/>
            <a:r>
              <a:rPr lang="pt-BR" dirty="0"/>
              <a:t>1 kg = 1 000 g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A12464F-1A5A-4829-BCD8-C16372254578}"/>
              </a:ext>
            </a:extLst>
          </p:cNvPr>
          <p:cNvSpPr/>
          <p:nvPr/>
        </p:nvSpPr>
        <p:spPr>
          <a:xfrm>
            <a:off x="6474603" y="5142684"/>
            <a:ext cx="4899200" cy="8322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71347A-8063-47B3-AEFD-EB248E2E7919}"/>
              </a:ext>
            </a:extLst>
          </p:cNvPr>
          <p:cNvSpPr txBox="1"/>
          <p:nvPr/>
        </p:nvSpPr>
        <p:spPr>
          <a:xfrm>
            <a:off x="6385560" y="5123826"/>
            <a:ext cx="5077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/>
              <a:t>Unidades de medida do </a:t>
            </a:r>
            <a:r>
              <a:rPr lang="pt-BR" b="1"/>
              <a:t>volume</a:t>
            </a:r>
            <a:r>
              <a:rPr lang="pt-BR"/>
              <a:t>:</a:t>
            </a:r>
          </a:p>
          <a:p>
            <a:pPr algn="ctr"/>
            <a:r>
              <a:rPr lang="pt-BR"/>
              <a:t>centímetro cúbico (</a:t>
            </a:r>
            <a:r>
              <a:rPr lang="pt-BR" b="1"/>
              <a:t>cm</a:t>
            </a:r>
            <a:r>
              <a:rPr lang="pt-BR" b="1" baseline="30000"/>
              <a:t>3</a:t>
            </a:r>
            <a:r>
              <a:rPr lang="pt-BR"/>
              <a:t>), metro cúbico (</a:t>
            </a:r>
            <a:r>
              <a:rPr lang="pt-BR" b="1"/>
              <a:t>m</a:t>
            </a:r>
            <a:r>
              <a:rPr lang="pt-BR" b="1" baseline="30000"/>
              <a:t>3</a:t>
            </a:r>
            <a:r>
              <a:rPr lang="pt-BR"/>
              <a:t>), litro (</a:t>
            </a:r>
            <a:r>
              <a:rPr lang="pt-BR" b="1"/>
              <a:t>L</a:t>
            </a:r>
            <a:r>
              <a:rPr lang="pt-BR"/>
              <a:t>) e mililitro (</a:t>
            </a:r>
            <a:r>
              <a:rPr lang="pt-BR" b="1" err="1"/>
              <a:t>mL</a:t>
            </a:r>
            <a:r>
              <a:rPr lang="pt-BR"/>
              <a:t>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7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ACD79B-D91E-B4F5-0C36-4C392808ED9E}"/>
              </a:ext>
            </a:extLst>
          </p:cNvPr>
          <p:cNvSpPr txBox="1"/>
          <p:nvPr/>
        </p:nvSpPr>
        <p:spPr>
          <a:xfrm>
            <a:off x="847342" y="3182372"/>
            <a:ext cx="16305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/>
              <a:t>Note que o peso-padrão que equilibra a balança tem massa igual a 1 quilograma.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8A3F8EB-853C-58C1-AD95-BADEB8ABCDC0}"/>
              </a:ext>
            </a:extLst>
          </p:cNvPr>
          <p:cNvSpPr txBox="1"/>
          <p:nvPr/>
        </p:nvSpPr>
        <p:spPr>
          <a:xfrm>
            <a:off x="6385560" y="4555434"/>
            <a:ext cx="4941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/>
              <a:t>Um cubo de aresta 1 cm tem volume de 1 cm</a:t>
            </a:r>
            <a:r>
              <a:rPr lang="pt-BR" sz="1400" baseline="30000" dirty="0"/>
              <a:t>3</a:t>
            </a:r>
            <a:r>
              <a:rPr lang="pt-BR" sz="1400" dirty="0"/>
              <a:t> , e um cubo de aresta 1 m tem volume de 1</a:t>
            </a:r>
            <a:r>
              <a:rPr lang="pt-BR" sz="1400" b="1" dirty="0"/>
              <a:t> </a:t>
            </a:r>
            <a:r>
              <a:rPr lang="pt-BR" sz="1400" dirty="0"/>
              <a:t>m</a:t>
            </a:r>
            <a:r>
              <a:rPr lang="pt-BR" sz="1400" baseline="30000" dirty="0"/>
              <a:t>3</a:t>
            </a:r>
            <a:r>
              <a:rPr lang="pt-BR" sz="1400" dirty="0"/>
              <a:t> 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2A41F5-CAC3-EE72-4FEF-FD5022083A9A}"/>
              </a:ext>
            </a:extLst>
          </p:cNvPr>
          <p:cNvSpPr txBox="1"/>
          <p:nvPr/>
        </p:nvSpPr>
        <p:spPr>
          <a:xfrm>
            <a:off x="6368448" y="1894268"/>
            <a:ext cx="4959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/>
              <a:t>Volume: indica a quantidade de espaço ocupada por um material.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5919057F-5CC0-4A45-B8D4-7EC09DA31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513" y="2585660"/>
            <a:ext cx="2966238" cy="202776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30DCC318-B21E-E396-8A2F-B588A8A74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4825" y="2647230"/>
            <a:ext cx="2714625" cy="165735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4C4D2A58-22A4-321C-201A-74E5A11E6E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4947" y="2587833"/>
            <a:ext cx="2333625" cy="1676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88E3F44-B100-C6D5-94FC-226A14C12E3E}"/>
              </a:ext>
            </a:extLst>
          </p:cNvPr>
          <p:cNvSpPr txBox="1"/>
          <p:nvPr/>
        </p:nvSpPr>
        <p:spPr>
          <a:xfrm>
            <a:off x="847342" y="1310825"/>
            <a:ext cx="97292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800" dirty="0">
                <a:latin typeface="+mn-lt"/>
              </a:rPr>
              <a:t>As propriedades gerais se aplicam a qualquer tipo de material, por exemplo, </a:t>
            </a:r>
            <a:r>
              <a:rPr lang="pt-BR" sz="1800" b="1" dirty="0">
                <a:latin typeface="+mn-lt"/>
              </a:rPr>
              <a:t>massa</a:t>
            </a:r>
            <a:r>
              <a:rPr lang="pt-BR" sz="1800" dirty="0">
                <a:latin typeface="+mn-lt"/>
              </a:rPr>
              <a:t> e </a:t>
            </a:r>
            <a:r>
              <a:rPr lang="pt-BR" sz="1800" b="1" dirty="0">
                <a:latin typeface="+mn-lt"/>
              </a:rPr>
              <a:t>volume</a:t>
            </a:r>
            <a:r>
              <a:rPr lang="pt-BR" sz="1800" dirty="0">
                <a:latin typeface="+mn-lt"/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6795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613B5-A9A5-436C-A064-19F21978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20" y="510965"/>
            <a:ext cx="11547446" cy="939567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Propriedades específicas dos materiais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1C9B78-7636-43C6-9FDA-E3A91DEA8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1" y="1794581"/>
            <a:ext cx="5717842" cy="399191"/>
          </a:xfrm>
        </p:spPr>
        <p:txBody>
          <a:bodyPr numCol="1">
            <a:normAutofit/>
          </a:bodyPr>
          <a:lstStyle/>
          <a:p>
            <a:r>
              <a:rPr lang="pt-BR" sz="1800" b="1" dirty="0"/>
              <a:t>Densidade: </a:t>
            </a:r>
            <a:r>
              <a:rPr lang="pt-BR" sz="1800" dirty="0"/>
              <a:t>relação entre massa e volume.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2409F8B-A4B5-43F4-8553-056891DD9B7B}"/>
              </a:ext>
            </a:extLst>
          </p:cNvPr>
          <p:cNvSpPr/>
          <p:nvPr/>
        </p:nvSpPr>
        <p:spPr>
          <a:xfrm>
            <a:off x="6194524" y="1794581"/>
            <a:ext cx="5717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Outra maneira de demonstrar a densidade de um</a:t>
            </a:r>
          </a:p>
          <a:p>
            <a:r>
              <a:rPr lang="pt-BR" dirty="0"/>
              <a:t>material é compará-la com a densidade de outro material. Isso pode ser feito mergulhando-se sólidos em líquidos.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92A5563-C002-46A6-96C5-126C98D55CF0}"/>
              </a:ext>
            </a:extLst>
          </p:cNvPr>
          <p:cNvSpPr/>
          <p:nvPr/>
        </p:nvSpPr>
        <p:spPr>
          <a:xfrm>
            <a:off x="7231081" y="5163052"/>
            <a:ext cx="3830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latin typeface="FrutigerLTStd-Cn"/>
              </a:rPr>
              <a:t>Quando os mesmos cubos são colocados na água, o cubo de alumínio afunda, e o de madeira flutua.</a:t>
            </a:r>
            <a:endParaRPr lang="pt-BR" sz="14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4583348-6A30-4BC9-9DB3-B556BB049C03}"/>
              </a:ext>
            </a:extLst>
          </p:cNvPr>
          <p:cNvSpPr/>
          <p:nvPr/>
        </p:nvSpPr>
        <p:spPr>
          <a:xfrm>
            <a:off x="2106283" y="5808230"/>
            <a:ext cx="7979434" cy="7863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5F7FF0E-4D12-4851-96BD-09405270AA28}"/>
              </a:ext>
            </a:extLst>
          </p:cNvPr>
          <p:cNvSpPr txBox="1"/>
          <p:nvPr/>
        </p:nvSpPr>
        <p:spPr>
          <a:xfrm>
            <a:off x="2052765" y="5817264"/>
            <a:ext cx="817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/>
              <a:t>Unidades de medida da </a:t>
            </a:r>
            <a:r>
              <a:rPr lang="pt-BR" b="1"/>
              <a:t>densidade</a:t>
            </a:r>
            <a:r>
              <a:rPr lang="pt-BR"/>
              <a:t>: </a:t>
            </a:r>
          </a:p>
          <a:p>
            <a:pPr algn="ctr"/>
            <a:r>
              <a:rPr lang="pt-BR"/>
              <a:t>quilograma por metro cúbico (</a:t>
            </a:r>
            <a:r>
              <a:rPr lang="pt-BR" b="1"/>
              <a:t>kg/m³</a:t>
            </a:r>
            <a:r>
              <a:rPr lang="pt-BR"/>
              <a:t>) ou grama por centímetro cúbico (</a:t>
            </a:r>
            <a:r>
              <a:rPr lang="pt-BR" b="1"/>
              <a:t>g/cm³</a:t>
            </a:r>
            <a:r>
              <a:rPr lang="pt-BR"/>
              <a:t>).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912838" y="6356350"/>
            <a:ext cx="440961" cy="365125"/>
          </a:xfrm>
        </p:spPr>
        <p:txBody>
          <a:bodyPr/>
          <a:lstStyle/>
          <a:p>
            <a:fld id="{8E4AB50B-E209-4EB3-9871-25D5954752C7}" type="slidenum">
              <a:rPr lang="pt-BR" smtClean="0"/>
              <a:t>8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5D70D7E-73CD-34B6-0E91-FA9305B1D0E4}"/>
              </a:ext>
            </a:extLst>
          </p:cNvPr>
          <p:cNvSpPr txBox="1"/>
          <p:nvPr/>
        </p:nvSpPr>
        <p:spPr>
          <a:xfrm>
            <a:off x="777239" y="4572216"/>
            <a:ext cx="55349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400" dirty="0"/>
              <a:t>Dois cubos maciços com o mesmo volume e constituídos por materiais com densidades diferentes apresentam massas diferentes: a massa do cubo de alumínio é 2 700 g, e a massa do cubo de madeira é 400 g. Portanto, a densidade do cubo de alumínio também é maior do que a densidade do cubo de madeira.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6DBDA4B9-AD87-5741-C086-938DE5C0B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1" b="94989" l="650" r="97399">
                        <a14:foregroundMark x1="16515" y1="9339" x2="29779" y2="9567"/>
                        <a14:foregroundMark x1="70091" y1="11390" x2="79194" y2="79043"/>
                        <a14:foregroundMark x1="92978" y1="48292" x2="37061" y2="49886"/>
                        <a14:foregroundMark x1="37061" y1="49886" x2="36671" y2="49658"/>
                        <a14:foregroundMark x1="38101" y1="47380" x2="46944" y2="48064"/>
                        <a14:foregroundMark x1="46944" y1="48064" x2="86346" y2="45558"/>
                        <a14:foregroundMark x1="86346" y1="45558" x2="96619" y2="49203"/>
                        <a14:foregroundMark x1="96619" y1="49203" x2="87906" y2="48975"/>
                        <a14:foregroundMark x1="38101" y1="45558" x2="46034" y2="46469"/>
                        <a14:foregroundMark x1="46034" y1="46469" x2="83355" y2="44419"/>
                        <a14:foregroundMark x1="83355" y1="44419" x2="97399" y2="47380"/>
                        <a14:foregroundMark x1="97399" y1="47380" x2="97789" y2="47836"/>
                        <a14:foregroundMark x1="97659" y1="49431" x2="43693" y2="51936"/>
                        <a14:foregroundMark x1="43693" y1="51936" x2="38362" y2="49431"/>
                        <a14:foregroundMark x1="45904" y1="48519" x2="97139" y2="53303"/>
                        <a14:foregroundMark x1="88166" y1="81549" x2="66710" y2="89066"/>
                        <a14:foregroundMark x1="68921" y1="94533" x2="90507" y2="88155"/>
                        <a14:foregroundMark x1="90507" y1="88155" x2="96619" y2="83827"/>
                        <a14:foregroundMark x1="96619" y1="83827" x2="96619" y2="83827"/>
                        <a14:foregroundMark x1="48244" y1="84738" x2="21847" y2="94989"/>
                        <a14:foregroundMark x1="12094" y1="68109" x2="26008" y2="68109"/>
                        <a14:foregroundMark x1="12354" y1="68793" x2="20546" y2="92711"/>
                        <a14:foregroundMark x1="5332" y1="70159" x2="3381" y2="89749"/>
                        <a14:foregroundMark x1="1821" y1="87472" x2="1821" y2="71071"/>
                        <a14:foregroundMark x1="780" y1="69932" x2="7542" y2="71298"/>
                        <a14:foregroundMark x1="7542" y1="71298" x2="5982" y2="87699"/>
                        <a14:foregroundMark x1="5982" y1="87699" x2="1040" y2="76993"/>
                        <a14:foregroundMark x1="1040" y1="76993" x2="1560" y2="69021"/>
                        <a14:foregroundMark x1="12224" y1="58998" x2="14564" y2="86105"/>
                        <a14:foregroundMark x1="14564" y1="86105" x2="20806" y2="93850"/>
                        <a14:foregroundMark x1="20806" y1="93850" x2="31209" y2="95900"/>
                        <a14:foregroundMark x1="31209" y1="95900" x2="44863" y2="92711"/>
                        <a14:foregroundMark x1="44863" y1="92711" x2="55137" y2="78360"/>
                        <a14:foregroundMark x1="55137" y1="78360" x2="49675" y2="44191"/>
                        <a14:foregroundMark x1="49675" y1="44191" x2="38622" y2="12301"/>
                        <a14:foregroundMark x1="38622" y1="12301" x2="28609" y2="3189"/>
                        <a14:foregroundMark x1="28609" y1="3189" x2="18986" y2="7289"/>
                        <a14:foregroundMark x1="18986" y1="7289" x2="14174" y2="16401"/>
                        <a14:foregroundMark x1="14174" y1="16401" x2="10273" y2="66515"/>
                        <a14:foregroundMark x1="60728" y1="8428" x2="60078" y2="84738"/>
                        <a14:foregroundMark x1="60078" y1="84738" x2="68531" y2="96128"/>
                        <a14:foregroundMark x1="68531" y1="96128" x2="80104" y2="98861"/>
                        <a14:foregroundMark x1="80104" y1="98861" x2="91678" y2="91800"/>
                        <a14:foregroundMark x1="91678" y1="91800" x2="97269" y2="80638"/>
                        <a14:foregroundMark x1="97269" y1="80638" x2="97529" y2="67882"/>
                        <a14:foregroundMark x1="97529" y1="67882" x2="94668" y2="48975"/>
                        <a14:foregroundMark x1="94668" y1="48975" x2="89727" y2="35080"/>
                        <a14:foregroundMark x1="89727" y1="35080" x2="72952" y2="11617"/>
                        <a14:foregroundMark x1="72952" y1="11617" x2="66710" y2="8428"/>
                        <a14:foregroundMark x1="66710" y1="8428" x2="61508" y2="8884"/>
                        <a14:foregroundMark x1="80364" y1="64009" x2="78414" y2="57631"/>
                        <a14:foregroundMark x1="14694" y1="7062" x2="18336" y2="19362"/>
                        <a14:foregroundMark x1="18336" y1="19362" x2="18336" y2="19362"/>
                        <a14:foregroundMark x1="13004" y1="18679" x2="18075" y2="6150"/>
                        <a14:foregroundMark x1="18075" y1="6150" x2="21977" y2="50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575" y="2443724"/>
            <a:ext cx="3720585" cy="21239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18E7E0A-5933-510A-BCF2-D3EA16976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2" b="96214" l="1109" r="98448">
                        <a14:foregroundMark x1="1109" y1="8686" x2="9534" y2="81069"/>
                        <a14:foregroundMark x1="9534" y1="81069" x2="24169" y2="94432"/>
                        <a14:foregroundMark x1="24169" y1="94432" x2="74058" y2="98218"/>
                        <a14:foregroundMark x1="74058" y1="98218" x2="92683" y2="83296"/>
                        <a14:foregroundMark x1="92683" y1="83296" x2="99557" y2="37194"/>
                        <a14:foregroundMark x1="99557" y1="37194" x2="96674" y2="18263"/>
                        <a14:foregroundMark x1="96674" y1="18263" x2="83149" y2="4454"/>
                        <a14:foregroundMark x1="83149" y1="4454" x2="9091" y2="3786"/>
                        <a14:foregroundMark x1="9091" y1="3786" x2="1330" y2="8909"/>
                        <a14:foregroundMark x1="7539" y1="14031" x2="11308" y2="64811"/>
                        <a14:foregroundMark x1="11308" y1="64811" x2="28381" y2="90646"/>
                        <a14:foregroundMark x1="28381" y1="90646" x2="47894" y2="91537"/>
                        <a14:foregroundMark x1="47894" y1="91537" x2="73614" y2="88641"/>
                        <a14:foregroundMark x1="73614" y1="88641" x2="90244" y2="53229"/>
                        <a14:foregroundMark x1="90244" y1="53229" x2="89800" y2="24944"/>
                        <a14:foregroundMark x1="76940" y1="16704" x2="80931" y2="52116"/>
                        <a14:foregroundMark x1="80931" y1="52116" x2="58758" y2="60802"/>
                        <a14:foregroundMark x1="58758" y1="60802" x2="15521" y2="27394"/>
                        <a14:foregroundMark x1="15521" y1="27394" x2="29490" y2="13808"/>
                        <a14:foregroundMark x1="29490" y1="13808" x2="81596" y2="4900"/>
                        <a14:foregroundMark x1="81596" y1="4900" x2="87140" y2="27617"/>
                        <a14:foregroundMark x1="87140" y1="27617" x2="86475" y2="41203"/>
                        <a14:foregroundMark x1="95565" y1="6904" x2="95344" y2="23608"/>
                        <a14:foregroundMark x1="98004" y1="30290" x2="98448" y2="1782"/>
                        <a14:foregroundMark x1="94235" y1="86192" x2="73614" y2="96214"/>
                        <a14:foregroundMark x1="73614" y1="96214" x2="36807" y2="913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9874" y="2832742"/>
            <a:ext cx="2264646" cy="225460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B111447-593D-5853-466A-C650F4959F03}"/>
              </a:ext>
            </a:extLst>
          </p:cNvPr>
          <p:cNvSpPr txBox="1"/>
          <p:nvPr/>
        </p:nvSpPr>
        <p:spPr>
          <a:xfrm>
            <a:off x="777239" y="1327716"/>
            <a:ext cx="1028397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800" dirty="0">
                <a:latin typeface="+mn-lt"/>
              </a:rPr>
              <a:t>As propriedades específicas permitem a identificação e a diferenciação de um material em relação a outros.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750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7A9F94F-2B01-469B-8E8E-ED863EBB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10" y="2544160"/>
            <a:ext cx="1763192" cy="26417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1C2D5B2-57AE-4103-817E-8844B0BC0B16}"/>
              </a:ext>
            </a:extLst>
          </p:cNvPr>
          <p:cNvSpPr txBox="1"/>
          <p:nvPr/>
        </p:nvSpPr>
        <p:spPr>
          <a:xfrm>
            <a:off x="3314180" y="4231758"/>
            <a:ext cx="1966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Os clipes, os pregos e os parafusos são feitos de ferro, material que é atraído por ímã.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53C7A96-F3BF-4EEA-A0AE-F4DCB3A15883}"/>
              </a:ext>
            </a:extLst>
          </p:cNvPr>
          <p:cNvSpPr txBox="1"/>
          <p:nvPr/>
        </p:nvSpPr>
        <p:spPr>
          <a:xfrm>
            <a:off x="6692645" y="4782601"/>
            <a:ext cx="168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Figura 1: mistura de água e sal.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10CE48-D9E9-4B0E-97DB-70F61BC6DF01}"/>
              </a:ext>
            </a:extLst>
          </p:cNvPr>
          <p:cNvSpPr txBox="1"/>
          <p:nvPr/>
        </p:nvSpPr>
        <p:spPr>
          <a:xfrm>
            <a:off x="9115899" y="4785326"/>
            <a:ext cx="168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Figura 2: mistura de água e óleo.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EF592E3-EBEA-4C8E-B82A-4A8A13C17614}"/>
              </a:ext>
            </a:extLst>
          </p:cNvPr>
          <p:cNvSpPr txBox="1"/>
          <p:nvPr/>
        </p:nvSpPr>
        <p:spPr>
          <a:xfrm>
            <a:off x="584047" y="1674072"/>
            <a:ext cx="53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52000">
              <a:buFont typeface="Arial" panose="020B0604020202020204" pitchFamily="34" charset="0"/>
              <a:buChar char="•"/>
            </a:pPr>
            <a:r>
              <a:rPr lang="pt-BR" b="1" dirty="0"/>
              <a:t>Propriedade magnética</a:t>
            </a:r>
            <a:r>
              <a:rPr lang="pt-BR" dirty="0"/>
              <a:t>: capacidade que um material tem de ser atraído por um ímã.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7A7E05B-41C2-403A-ADEB-5EDD77192310}"/>
              </a:ext>
            </a:extLst>
          </p:cNvPr>
          <p:cNvSpPr txBox="1"/>
          <p:nvPr/>
        </p:nvSpPr>
        <p:spPr>
          <a:xfrm>
            <a:off x="6074019" y="1713013"/>
            <a:ext cx="5756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0950" indent="-285750">
              <a:buFont typeface="Arial" panose="020B0604020202020204" pitchFamily="34" charset="0"/>
              <a:buChar char="•"/>
            </a:pPr>
            <a:r>
              <a:rPr lang="pt-BR" b="1" dirty="0"/>
              <a:t>Solubilidade</a:t>
            </a:r>
            <a:r>
              <a:rPr lang="pt-BR" dirty="0"/>
              <a:t>: propriedade relacionada à capacidade máxima de um material chamado </a:t>
            </a:r>
            <a:r>
              <a:rPr lang="pt-BR" b="1" dirty="0"/>
              <a:t>soluto</a:t>
            </a:r>
            <a:r>
              <a:rPr lang="pt-BR" dirty="0"/>
              <a:t> de ser diluído em outro material, o </a:t>
            </a:r>
            <a:r>
              <a:rPr lang="pt-BR" b="1" dirty="0"/>
              <a:t>solvente</a:t>
            </a:r>
            <a:r>
              <a:rPr lang="pt-BR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B50B-E209-4EB3-9871-25D5954752C7}" type="slidenum">
              <a:rPr lang="pt-BR" smtClean="0"/>
              <a:t>9</a:t>
            </a:fld>
            <a:endParaRPr lang="pt-BR"/>
          </a:p>
        </p:txBody>
      </p:sp>
      <p:pic>
        <p:nvPicPr>
          <p:cNvPr id="1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0228B10-ABB9-21ED-8397-9A5EB280F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666" y="2674266"/>
            <a:ext cx="3809691" cy="205289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7ADF098-F621-7C3D-1C44-CA59F40E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77" y="446819"/>
            <a:ext cx="11547446" cy="939567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+mn-lt"/>
              </a:rPr>
              <a:t>Outras propriedades específicas dos materiais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A546CC1-CA1C-4982-872D-A55543C0D167}"/>
              </a:ext>
            </a:extLst>
          </p:cNvPr>
          <p:cNvSpPr txBox="1"/>
          <p:nvPr/>
        </p:nvSpPr>
        <p:spPr>
          <a:xfrm>
            <a:off x="838200" y="5402243"/>
            <a:ext cx="4815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Materiais </a:t>
            </a:r>
            <a:r>
              <a:rPr lang="pt-BR" sz="1400" b="1" dirty="0"/>
              <a:t>com propriedade magnética</a:t>
            </a:r>
            <a:r>
              <a:rPr lang="pt-BR" sz="1400" dirty="0"/>
              <a:t>: ferro e todos que tenham esse metal em sua composição.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Materiais </a:t>
            </a:r>
            <a:r>
              <a:rPr lang="pt-BR" sz="1400" b="1" dirty="0"/>
              <a:t>sem propriedade magnética</a:t>
            </a:r>
            <a:r>
              <a:rPr lang="pt-BR" sz="1400" dirty="0"/>
              <a:t>: borracha, madeira, ouro, alumínio, vidro, etc.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98EC951-4501-635C-3DA4-9DF557D68BFA}"/>
              </a:ext>
            </a:extLst>
          </p:cNvPr>
          <p:cNvSpPr txBox="1"/>
          <p:nvPr/>
        </p:nvSpPr>
        <p:spPr>
          <a:xfrm>
            <a:off x="6197970" y="5380735"/>
            <a:ext cx="5137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/>
              <a:t>Figura 1</a:t>
            </a:r>
            <a:r>
              <a:rPr lang="pt-BR" sz="1400" dirty="0"/>
              <a:t>: O sal (soluto) se dissolve na água (solvente). Dizemos que o sal é </a:t>
            </a:r>
            <a:r>
              <a:rPr lang="pt-BR" sz="1400" b="1" dirty="0"/>
              <a:t>solúvel</a:t>
            </a:r>
            <a:r>
              <a:rPr lang="pt-BR" sz="1400" dirty="0"/>
              <a:t> em água.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/>
              <a:t>Figura 2</a:t>
            </a:r>
            <a:r>
              <a:rPr lang="pt-BR" sz="1400" dirty="0"/>
              <a:t>: O óleo não se dissolve em água e, portanto, é </a:t>
            </a:r>
            <a:r>
              <a:rPr lang="pt-BR" sz="1400" b="1" dirty="0"/>
              <a:t>insolúvel</a:t>
            </a:r>
            <a:r>
              <a:rPr lang="pt-BR" sz="1400" dirty="0"/>
              <a:t> em água.</a:t>
            </a:r>
          </a:p>
        </p:txBody>
      </p:sp>
    </p:spTree>
    <p:extLst>
      <p:ext uri="{BB962C8B-B14F-4D97-AF65-F5344CB8AC3E}">
        <p14:creationId xmlns:p14="http://schemas.microsoft.com/office/powerpoint/2010/main" val="4245487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4518</TotalTime>
  <Words>943</Words>
  <Application>Microsoft Office PowerPoint</Application>
  <PresentationFormat>Widescreen</PresentationFormat>
  <Paragraphs>121</Paragraphs>
  <Slides>10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FrutigerLTStd-Bold</vt:lpstr>
      <vt:lpstr>FrutigerLTStd-Cn</vt:lpstr>
      <vt:lpstr>FrutigerLTStd-Light</vt:lpstr>
      <vt:lpstr>Tema do Office</vt:lpstr>
      <vt:lpstr>Apresentação do PowerPoint</vt:lpstr>
      <vt:lpstr>Apresentação 1 – MATERIAIS</vt:lpstr>
      <vt:lpstr>Transformações dos materiais</vt:lpstr>
      <vt:lpstr>Evidências de transformações químicas</vt:lpstr>
      <vt:lpstr>Etapas da produção de papel</vt:lpstr>
      <vt:lpstr>Propriedades dos materiais</vt:lpstr>
      <vt:lpstr>Propriedades gerais dos materiais</vt:lpstr>
      <vt:lpstr>Propriedades específicas dos materiais</vt:lpstr>
      <vt:lpstr>Outras propriedades específicas dos materiais</vt:lpstr>
      <vt:lpstr>Outras propriedades específicas dos materiais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1 - MATERIAIS</dc:title>
  <dc:creator>Sandra Del Carlo</dc:creator>
  <cp:lastModifiedBy> </cp:lastModifiedBy>
  <cp:revision>17</cp:revision>
  <dcterms:created xsi:type="dcterms:W3CDTF">2019-02-21T17:26:32Z</dcterms:created>
  <dcterms:modified xsi:type="dcterms:W3CDTF">2023-08-04T12:42:56Z</dcterms:modified>
</cp:coreProperties>
</file>