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321" autoAdjust="0"/>
  </p:normalViewPr>
  <p:slideViewPr>
    <p:cSldViewPr snapToGrid="0">
      <p:cViewPr varScale="1">
        <p:scale>
          <a:sx n="68" d="100"/>
          <a:sy n="68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EDF8BA6-604D-4147-831B-2783AF464AD9}"/>
              </a:ext>
            </a:extLst>
          </p:cNvPr>
          <p:cNvSpPr txBox="1"/>
          <p:nvPr/>
        </p:nvSpPr>
        <p:spPr>
          <a:xfrm>
            <a:off x="8526" y="643776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Transmissão dos impulsos nervosos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556D69-EF32-4E4D-84A8-89D8CCBC6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85"/>
          <a:stretch/>
        </p:blipFill>
        <p:spPr>
          <a:xfrm>
            <a:off x="1125895" y="2541319"/>
            <a:ext cx="9940210" cy="325751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6D820D1-A7F6-4D95-B114-68EC2D312EEC}"/>
              </a:ext>
            </a:extLst>
          </p:cNvPr>
          <p:cNvSpPr/>
          <p:nvPr/>
        </p:nvSpPr>
        <p:spPr>
          <a:xfrm>
            <a:off x="1028648" y="1556575"/>
            <a:ext cx="10037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receptores</a:t>
            </a:r>
            <a:r>
              <a:rPr lang="pt-BR" dirty="0">
                <a:solidFill>
                  <a:srgbClr val="2F2F2E"/>
                </a:solidFill>
              </a:rPr>
              <a:t> ou </a:t>
            </a:r>
            <a:r>
              <a:rPr lang="pt-BR" b="1" dirty="0">
                <a:solidFill>
                  <a:srgbClr val="2F2F2E"/>
                </a:solidFill>
              </a:rPr>
              <a:t>órgãos sensoriais </a:t>
            </a:r>
            <a:r>
              <a:rPr lang="pt-BR" dirty="0">
                <a:solidFill>
                  <a:srgbClr val="2F2F2E"/>
                </a:solidFill>
              </a:rPr>
              <a:t>recebem </a:t>
            </a:r>
            <a:r>
              <a:rPr lang="pt-BR" b="1" dirty="0">
                <a:solidFill>
                  <a:srgbClr val="2F2F2E"/>
                </a:solidFill>
              </a:rPr>
              <a:t>estímulos</a:t>
            </a:r>
            <a:r>
              <a:rPr lang="pt-BR" dirty="0">
                <a:solidFill>
                  <a:srgbClr val="2F2F2E"/>
                </a:solidFill>
              </a:rPr>
              <a:t> e os transformam em </a:t>
            </a:r>
            <a:r>
              <a:rPr lang="pt-BR" b="1" dirty="0">
                <a:solidFill>
                  <a:srgbClr val="2F2F2E"/>
                </a:solidFill>
              </a:rPr>
              <a:t>impulsos nervosos</a:t>
            </a:r>
            <a:r>
              <a:rPr lang="pt-BR" dirty="0">
                <a:solidFill>
                  <a:srgbClr val="2F2F2E"/>
                </a:solidFill>
              </a:rPr>
              <a:t>, que são transmitidos pelos nervos até a medula e o encéfalo. Essas informações são processadas, e uma </a:t>
            </a:r>
            <a:r>
              <a:rPr lang="pt-BR" b="1" dirty="0">
                <a:solidFill>
                  <a:srgbClr val="2F2F2E"/>
                </a:solidFill>
              </a:rPr>
              <a:t>resposta</a:t>
            </a:r>
            <a:r>
              <a:rPr lang="pt-BR" dirty="0">
                <a:solidFill>
                  <a:srgbClr val="2F2F2E"/>
                </a:solidFill>
              </a:rPr>
              <a:t> é enviada ao local de sua ação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.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0A6680B-B901-D77D-4F43-E99096E00B34}"/>
              </a:ext>
            </a:extLst>
          </p:cNvPr>
          <p:cNvSpPr txBox="1"/>
          <p:nvPr/>
        </p:nvSpPr>
        <p:spPr>
          <a:xfrm>
            <a:off x="1028648" y="5887609"/>
            <a:ext cx="87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Elaborado com base em: SILVERTHORN, Dee U. </a:t>
            </a:r>
            <a:r>
              <a:rPr lang="pt-BR" sz="1200" b="1" i="0" u="none" strike="noStrike" baseline="0" dirty="0">
                <a:solidFill>
                  <a:srgbClr val="2F2F2E"/>
                </a:solidFill>
                <a:latin typeface="FrutigerLTStd-Bold"/>
              </a:rPr>
              <a:t>Fisiologia humana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Roman"/>
              </a:rPr>
              <a:t>: uma abordagem integrada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. 7. ed. Porto Alegre: Artmed, 2017. p. 291.</a:t>
            </a:r>
            <a:endParaRPr lang="pt-BR" sz="1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72E1488-9AFA-2D53-3C59-72255CB60719}"/>
              </a:ext>
            </a:extLst>
          </p:cNvPr>
          <p:cNvSpPr txBox="1"/>
          <p:nvPr/>
        </p:nvSpPr>
        <p:spPr>
          <a:xfrm>
            <a:off x="1028648" y="6253380"/>
            <a:ext cx="89307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  <a:latin typeface="CiutadellaRounded-Regular"/>
              </a:rPr>
              <a:t>Representação das ações que envolvem a produção de uma resposta a um estímulo sonoro em uma corrida.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99453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629C76-6CCB-4832-8543-9F8FBF90E87C}"/>
              </a:ext>
            </a:extLst>
          </p:cNvPr>
          <p:cNvSpPr txBox="1"/>
          <p:nvPr/>
        </p:nvSpPr>
        <p:spPr>
          <a:xfrm>
            <a:off x="57150" y="585153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Substâncias psicoativas e sistema nervoso</a:t>
            </a:r>
            <a:endParaRPr lang="pt-BR" sz="4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D3B7718-CDAC-4E3F-A989-1C0BA67EFD02}"/>
              </a:ext>
            </a:extLst>
          </p:cNvPr>
          <p:cNvSpPr/>
          <p:nvPr/>
        </p:nvSpPr>
        <p:spPr>
          <a:xfrm>
            <a:off x="707572" y="1617691"/>
            <a:ext cx="10776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substâncias que atuam sobre o sistema nervoso central e que modificam o funcionamento do corpo são chamadas </a:t>
            </a:r>
            <a:r>
              <a:rPr lang="pt-BR" b="1" dirty="0"/>
              <a:t>drogas psicoativas </a:t>
            </a:r>
            <a:r>
              <a:rPr lang="pt-BR" dirty="0"/>
              <a:t>e agem sobre os neurotransmissores, alterando a maneira como as pessoas se sentem, pensam e se comportam.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AD19280-7D7D-4D64-9A24-3A9435396A85}"/>
              </a:ext>
            </a:extLst>
          </p:cNvPr>
          <p:cNvSpPr/>
          <p:nvPr/>
        </p:nvSpPr>
        <p:spPr>
          <a:xfrm>
            <a:off x="4499982" y="2785389"/>
            <a:ext cx="278606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/>
              <a:t>Drogas psicoativas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153BB01-ADC8-43A2-809D-8E28E4AB588E}"/>
              </a:ext>
            </a:extLst>
          </p:cNvPr>
          <p:cNvSpPr/>
          <p:nvPr/>
        </p:nvSpPr>
        <p:spPr>
          <a:xfrm>
            <a:off x="1137654" y="3485136"/>
            <a:ext cx="278606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/>
              <a:t>Depressoras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657F8E-4FB7-47F7-AFFB-126F8CF91180}"/>
              </a:ext>
            </a:extLst>
          </p:cNvPr>
          <p:cNvSpPr/>
          <p:nvPr/>
        </p:nvSpPr>
        <p:spPr>
          <a:xfrm>
            <a:off x="4499979" y="3485136"/>
            <a:ext cx="278606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/>
              <a:t>Estimulantes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AE2501-3755-427C-A428-CCB041611FF8}"/>
              </a:ext>
            </a:extLst>
          </p:cNvPr>
          <p:cNvSpPr/>
          <p:nvPr/>
        </p:nvSpPr>
        <p:spPr>
          <a:xfrm>
            <a:off x="8162342" y="3485136"/>
            <a:ext cx="278606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/>
              <a:t>Perturbadoras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90D4D4FE-9BC7-467B-BC90-0D249E3657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7886" y="2921204"/>
            <a:ext cx="1822090" cy="502378"/>
          </a:xfrm>
          <a:prstGeom prst="bentConnector3">
            <a:avLst>
              <a:gd name="adj1" fmla="val 100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EE42ACE6-023F-4AB8-9166-1D8AB10C47C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286045" y="2939278"/>
            <a:ext cx="2436453" cy="484256"/>
          </a:xfrm>
          <a:prstGeom prst="bentConnector3">
            <a:avLst>
              <a:gd name="adj1" fmla="val 997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670E5A1-1952-4632-ABA4-27D44DC1ACC9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5893011" y="3093166"/>
            <a:ext cx="3" cy="391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49EFA0DB-9DAA-4B19-8696-C190CC687638}"/>
              </a:ext>
            </a:extLst>
          </p:cNvPr>
          <p:cNvCxnSpPr>
            <a:stCxn id="6" idx="2"/>
          </p:cNvCxnSpPr>
          <p:nvPr/>
        </p:nvCxnSpPr>
        <p:spPr>
          <a:xfrm flipH="1">
            <a:off x="2530685" y="3792913"/>
            <a:ext cx="1" cy="64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82785B02-7DB3-4F94-9AC1-BA2393D363BE}"/>
              </a:ext>
            </a:extLst>
          </p:cNvPr>
          <p:cNvSpPr/>
          <p:nvPr/>
        </p:nvSpPr>
        <p:spPr>
          <a:xfrm>
            <a:off x="881787" y="4436683"/>
            <a:ext cx="3293851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/>
              <a:t>Diminuem a atividade do sistema nervoso central, causando uma diminuição da atividade motora, prejuízo das funções sensoriais (como visão embaralhada e menor sensibilidade à dor) e redução da ansiedade. Exemplo: álcool.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02030A0D-1B4A-4987-881E-353BD4A65F30}"/>
              </a:ext>
            </a:extLst>
          </p:cNvPr>
          <p:cNvCxnSpPr/>
          <p:nvPr/>
        </p:nvCxnSpPr>
        <p:spPr>
          <a:xfrm flipH="1">
            <a:off x="5909677" y="3817143"/>
            <a:ext cx="1" cy="58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A5DD456F-998E-4537-A147-C3F1E56B916C}"/>
              </a:ext>
            </a:extLst>
          </p:cNvPr>
          <p:cNvSpPr/>
          <p:nvPr/>
        </p:nvSpPr>
        <p:spPr>
          <a:xfrm>
            <a:off x="4594063" y="4397630"/>
            <a:ext cx="278606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/>
              <a:t>Aumentam a atividade do sistema nervoso central, causando insônia e agitação. Exemplos: cocaína, </a:t>
            </a:r>
            <a:r>
              <a:rPr lang="pt-BR" sz="1700" i="1"/>
              <a:t>crack</a:t>
            </a:r>
            <a:r>
              <a:rPr lang="pt-BR" sz="1700"/>
              <a:t>, cafeína.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187F8141-1BB8-4940-95EC-4592AFEA75B3}"/>
              </a:ext>
            </a:extLst>
          </p:cNvPr>
          <p:cNvCxnSpPr/>
          <p:nvPr/>
        </p:nvCxnSpPr>
        <p:spPr>
          <a:xfrm flipH="1">
            <a:off x="9719677" y="3795994"/>
            <a:ext cx="1" cy="58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438B1587-E2DD-4B5B-B876-5DBCD4AFCC95}"/>
              </a:ext>
            </a:extLst>
          </p:cNvPr>
          <p:cNvSpPr/>
          <p:nvPr/>
        </p:nvSpPr>
        <p:spPr>
          <a:xfrm>
            <a:off x="8059946" y="4422277"/>
            <a:ext cx="329385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/>
              <a:t>Provocam alterações no funcionamento do sistema nervoso central, causando delírios e alucinações. São chamadas de alucinógenos. Exemplo: maconha.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11</a:t>
            </a:fld>
            <a:endParaRPr lang="pt-BR"/>
          </a:p>
        </p:txBody>
      </p:sp>
      <p:pic>
        <p:nvPicPr>
          <p:cNvPr id="2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56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49841"/>
            <a:ext cx="9144000" cy="196496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 dirty="0">
                <a:latin typeface="+mn-lt"/>
              </a:rPr>
              <a:t>Apresentação 6 –</a:t>
            </a:r>
            <a:r>
              <a:rPr lang="pt-BR" sz="4800" b="1" dirty="0">
                <a:latin typeface="+mn-lt"/>
              </a:rPr>
              <a:t> SERES VIVOS: MOVIMENTO E COORDENAÇÃO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602" y="3429000"/>
            <a:ext cx="10144795" cy="2498959"/>
          </a:xfrm>
        </p:spPr>
        <p:txBody>
          <a:bodyPr>
            <a:noAutofit/>
          </a:bodyPr>
          <a:lstStyle/>
          <a:p>
            <a:pPr lvl="0"/>
            <a:r>
              <a:rPr lang="pt-BR" sz="4000" b="1" dirty="0"/>
              <a:t>Locomoção (ossos e músculos)</a:t>
            </a:r>
          </a:p>
          <a:p>
            <a:pPr lvl="0"/>
            <a:r>
              <a:rPr lang="pt-BR" sz="4000" b="1" dirty="0"/>
              <a:t>Interpretação dos estímulos: sistema nervoso</a:t>
            </a:r>
          </a:p>
          <a:p>
            <a:r>
              <a:rPr lang="pt-BR" sz="4000" b="1" dirty="0"/>
              <a:t>Influência de substâncias psicoativas no funcionamento do sistema nervoso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15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89A8DA7-7281-42AA-89DB-BDCEB9F6BF85}"/>
              </a:ext>
            </a:extLst>
          </p:cNvPr>
          <p:cNvSpPr txBox="1"/>
          <p:nvPr/>
        </p:nvSpPr>
        <p:spPr>
          <a:xfrm>
            <a:off x="57150" y="646062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Ossos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0D8C30-96ED-4E75-AB38-EB215519A5AA}"/>
              </a:ext>
            </a:extLst>
          </p:cNvPr>
          <p:cNvSpPr/>
          <p:nvPr/>
        </p:nvSpPr>
        <p:spPr>
          <a:xfrm>
            <a:off x="566809" y="2413337"/>
            <a:ext cx="21000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</a:t>
            </a:r>
            <a:r>
              <a:rPr lang="pt-BR" b="1" dirty="0"/>
              <a:t>ossos</a:t>
            </a:r>
            <a:r>
              <a:rPr lang="pt-BR" dirty="0"/>
              <a:t> sustentam e apoiam a fixação dos músculos, protegem órgãos internos e auxiliam na execução de movimentos.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33E7007-F672-7FDC-F215-401A48FF5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0" b="8138"/>
          <a:stretch/>
        </p:blipFill>
        <p:spPr>
          <a:xfrm>
            <a:off x="2810968" y="1394857"/>
            <a:ext cx="7079723" cy="532267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B3A3898-2250-443A-A059-B5095C34155E}"/>
              </a:ext>
            </a:extLst>
          </p:cNvPr>
          <p:cNvSpPr/>
          <p:nvPr/>
        </p:nvSpPr>
        <p:spPr>
          <a:xfrm>
            <a:off x="9598808" y="3635631"/>
            <a:ext cx="168328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Em um ser humano adulto há 206 ossos.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F241549-BE1B-BBA8-4183-019BBA641828}"/>
              </a:ext>
            </a:extLst>
          </p:cNvPr>
          <p:cNvSpPr txBox="1"/>
          <p:nvPr/>
        </p:nvSpPr>
        <p:spPr>
          <a:xfrm>
            <a:off x="8250833" y="5682589"/>
            <a:ext cx="2739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TORTORA, Gerard J.; DERRICKSON, Bryan.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Princípios de anatomia e fisiologia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14. ed. Rio de Janeiro: Guanabara Koogan, 2016. Livro digital não paginado.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A9FF448-CD6E-D07C-BC55-4A7BF8041862}"/>
              </a:ext>
            </a:extLst>
          </p:cNvPr>
          <p:cNvSpPr txBox="1"/>
          <p:nvPr/>
        </p:nvSpPr>
        <p:spPr>
          <a:xfrm>
            <a:off x="922471" y="5584805"/>
            <a:ext cx="18884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sistema esquelético humano, com destaque para alguns ossos.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3377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FAC186-353D-487F-B4B7-725BDEC7247F}"/>
              </a:ext>
            </a:extLst>
          </p:cNvPr>
          <p:cNvSpPr txBox="1"/>
          <p:nvPr/>
        </p:nvSpPr>
        <p:spPr>
          <a:xfrm>
            <a:off x="57150" y="634252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Formação e estrutura dos ossos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26E496C-C2D8-841E-6ACF-C2A5BE50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763" y="2304420"/>
            <a:ext cx="5762138" cy="427366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C28A301-0656-4B1D-AC47-4C7AB6EDC492}"/>
              </a:ext>
            </a:extLst>
          </p:cNvPr>
          <p:cNvSpPr/>
          <p:nvPr/>
        </p:nvSpPr>
        <p:spPr>
          <a:xfrm>
            <a:off x="2279197" y="4048522"/>
            <a:ext cx="200841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/>
              <a:t>1) Um molde de cartilagem é gradativamente substituído pelo tecido ósseo. 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EDC9E8E-2C56-48D5-A40D-E40B846E0E5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287610" y="4371688"/>
            <a:ext cx="706113" cy="323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57B0C9C-C97C-43DB-C8F1-095B30E56F68}"/>
              </a:ext>
            </a:extLst>
          </p:cNvPr>
          <p:cNvGrpSpPr/>
          <p:nvPr/>
        </p:nvGrpSpPr>
        <p:grpSpPr>
          <a:xfrm>
            <a:off x="5562403" y="1596125"/>
            <a:ext cx="2359286" cy="2080136"/>
            <a:chOff x="5123865" y="1370508"/>
            <a:chExt cx="2359286" cy="2080136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F7748CD-4293-4F11-9548-8149A4BEDA24}"/>
                </a:ext>
              </a:extLst>
            </p:cNvPr>
            <p:cNvSpPr/>
            <p:nvPr/>
          </p:nvSpPr>
          <p:spPr>
            <a:xfrm>
              <a:off x="5123865" y="1370508"/>
              <a:ext cx="2359286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200"/>
                <a:t>2) O modelo de cartilagem cresce, e o processo de ossificação se inicia no centro do molde.</a:t>
              </a:r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693A067C-A64A-4CF2-BD83-CD4C923669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2848" y="2035500"/>
              <a:ext cx="1649" cy="1415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7CE1708A-71BA-E16E-D70C-7B0AF41DF3A9}"/>
              </a:ext>
            </a:extLst>
          </p:cNvPr>
          <p:cNvSpPr/>
          <p:nvPr/>
        </p:nvSpPr>
        <p:spPr>
          <a:xfrm>
            <a:off x="434874" y="1814527"/>
            <a:ext cx="2507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formação dos </a:t>
            </a:r>
            <a:r>
              <a:rPr lang="pt-BR" b="1" dirty="0"/>
              <a:t>ossos</a:t>
            </a:r>
            <a:r>
              <a:rPr lang="pt-BR" dirty="0"/>
              <a:t> no ser humano ocorre durante o desenvolvimento do feto e continua após o nascimento e segue as etapas esquematizadas na imagem.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75D23ED-27D2-A1FB-9DB1-832639A66E9F}"/>
              </a:ext>
            </a:extLst>
          </p:cNvPr>
          <p:cNvSpPr txBox="1"/>
          <p:nvPr/>
        </p:nvSpPr>
        <p:spPr>
          <a:xfrm>
            <a:off x="9351028" y="4001860"/>
            <a:ext cx="1781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>
                <a:solidFill>
                  <a:srgbClr val="2F2F2E"/>
                </a:solidFill>
                <a:latin typeface="FrutigerLTStd-Light"/>
              </a:rPr>
              <a:t>Elaborado com base em: TORTORA, Gerard J.; DERRICKSON, Bryan. </a:t>
            </a:r>
            <a:r>
              <a:rPr lang="pt-BR" sz="1200" b="1" i="0" u="none" strike="noStrike" baseline="0">
                <a:solidFill>
                  <a:srgbClr val="2F2F2E"/>
                </a:solidFill>
                <a:latin typeface="FrutigerLTStd-Bold"/>
              </a:rPr>
              <a:t>Princípios de anatomia e</a:t>
            </a:r>
          </a:p>
          <a:p>
            <a:pPr algn="l"/>
            <a:r>
              <a:rPr lang="pt-BR" sz="1200" b="1" i="0" u="none" strike="noStrike" baseline="0">
                <a:solidFill>
                  <a:srgbClr val="2F2F2E"/>
                </a:solidFill>
                <a:latin typeface="FrutigerLTStd-Bold"/>
              </a:rPr>
              <a:t>fisiologia</a:t>
            </a:r>
            <a:r>
              <a:rPr lang="pt-BR" sz="1200" b="0" i="0" u="none" strike="noStrike" baseline="0">
                <a:solidFill>
                  <a:srgbClr val="2F2F2E"/>
                </a:solidFill>
                <a:latin typeface="FrutigerLTStd-Light"/>
              </a:rPr>
              <a:t>. 14. ed. Rio de Janeiro: Guanabara Koogan, 2016. Livro digital não paginado.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8AA7FCF-0F12-EB2F-DFB4-DAA2032B911C}"/>
              </a:ext>
            </a:extLst>
          </p:cNvPr>
          <p:cNvSpPr txBox="1"/>
          <p:nvPr/>
        </p:nvSpPr>
        <p:spPr>
          <a:xfrm>
            <a:off x="9351028" y="5833130"/>
            <a:ext cx="2002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  <a:latin typeface="CiutadellaRounded-Regular"/>
              </a:rPr>
              <a:t>Representação da formação do fêmur.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97006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29F9C37-CF71-48D5-978D-185805518E55}"/>
              </a:ext>
            </a:extLst>
          </p:cNvPr>
          <p:cNvSpPr txBox="1"/>
          <p:nvPr/>
        </p:nvSpPr>
        <p:spPr>
          <a:xfrm>
            <a:off x="57150" y="561975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Músculos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3E2E7B6-1ABB-082C-9759-73D8A7683C21}"/>
              </a:ext>
            </a:extLst>
          </p:cNvPr>
          <p:cNvSpPr/>
          <p:nvPr/>
        </p:nvSpPr>
        <p:spPr>
          <a:xfrm>
            <a:off x="422149" y="2305000"/>
            <a:ext cx="26587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</a:t>
            </a:r>
            <a:r>
              <a:rPr lang="pt-BR" b="1" dirty="0"/>
              <a:t>músculos</a:t>
            </a:r>
            <a:r>
              <a:rPr lang="pt-BR" dirty="0"/>
              <a:t> têm capacidade de </a:t>
            </a:r>
            <a:r>
              <a:rPr lang="pt-BR" b="1" dirty="0"/>
              <a:t>contração</a:t>
            </a:r>
            <a:r>
              <a:rPr lang="pt-BR" dirty="0"/>
              <a:t> e </a:t>
            </a:r>
            <a:r>
              <a:rPr lang="pt-BR" b="1" dirty="0"/>
              <a:t>relaxamento</a:t>
            </a:r>
            <a:r>
              <a:rPr lang="pt-BR" dirty="0"/>
              <a:t>. Essa propriedade é essencial para a execução dos movimentos.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Ao contrair: o músculo reduz de tamanho.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Ao relaxar: o músculo retorna ao seu tamanho original.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44009F8-B443-D200-CBAE-3AEF963C5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" b="2279"/>
          <a:stretch/>
        </p:blipFill>
        <p:spPr>
          <a:xfrm>
            <a:off x="3156190" y="1255671"/>
            <a:ext cx="6367949" cy="5531387"/>
          </a:xfrm>
          <a:prstGeom prst="rect">
            <a:avLst/>
          </a:prstGeom>
          <a:effectLst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AD82C5-E54C-9D94-D86E-D5E04156A0FF}"/>
              </a:ext>
            </a:extLst>
          </p:cNvPr>
          <p:cNvSpPr txBox="1"/>
          <p:nvPr/>
        </p:nvSpPr>
        <p:spPr>
          <a:xfrm>
            <a:off x="9599475" y="3351351"/>
            <a:ext cx="19424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Elaborado com base em: TORTORA, Gerard J.; DERRICKSON, Bryan. Princípios de anatomia e fisiologia. 14. ed. Rio de Janeiro: Guanabara Koogan, 2016. Livro digital não paginado.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439D733-ACB5-3C5D-C720-0A548BC6CFC6}"/>
              </a:ext>
            </a:extLst>
          </p:cNvPr>
          <p:cNvSpPr txBox="1"/>
          <p:nvPr/>
        </p:nvSpPr>
        <p:spPr>
          <a:xfrm>
            <a:off x="9599475" y="5336660"/>
            <a:ext cx="19424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  <a:latin typeface="CiutadellaRounded-Regular"/>
              </a:rPr>
              <a:t>Representação do sistema muscular humano, com destaque para alguns músculos.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8238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32969C-B509-4A4E-B879-B1C8C258D1EF}"/>
              </a:ext>
            </a:extLst>
          </p:cNvPr>
          <p:cNvSpPr txBox="1"/>
          <p:nvPr/>
        </p:nvSpPr>
        <p:spPr>
          <a:xfrm>
            <a:off x="57150" y="617282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Articulações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641E6C-BFF9-42CA-B619-12FB900D59D9}"/>
              </a:ext>
            </a:extLst>
          </p:cNvPr>
          <p:cNvSpPr/>
          <p:nvPr/>
        </p:nvSpPr>
        <p:spPr>
          <a:xfrm>
            <a:off x="767083" y="1618568"/>
            <a:ext cx="30947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Articulações</a:t>
            </a:r>
            <a:r>
              <a:rPr lang="pt-BR" dirty="0"/>
              <a:t> são pontos de encontro entre os ossos. </a:t>
            </a:r>
          </a:p>
          <a:p>
            <a:r>
              <a:rPr lang="pt-BR" dirty="0"/>
              <a:t>Elas podem: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ser imóveis;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permitir movimento restrito;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permitir movimento amplo.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A45B7B-634B-489F-831D-44B1E7B7DCAF}"/>
              </a:ext>
            </a:extLst>
          </p:cNvPr>
          <p:cNvSpPr/>
          <p:nvPr/>
        </p:nvSpPr>
        <p:spPr>
          <a:xfrm>
            <a:off x="2388636" y="4516456"/>
            <a:ext cx="172596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b="1"/>
              <a:t>Ligamento</a:t>
            </a:r>
            <a:r>
              <a:rPr lang="pt-BR" sz="1200"/>
              <a:t> – ajuda a</a:t>
            </a:r>
          </a:p>
          <a:p>
            <a:r>
              <a:rPr lang="pt-BR" sz="1200"/>
              <a:t>manter os ossos unidos e estabilizados.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B4346C7-961D-4AC3-94F9-E58EBD449B86}"/>
              </a:ext>
            </a:extLst>
          </p:cNvPr>
          <p:cNvSpPr/>
          <p:nvPr/>
        </p:nvSpPr>
        <p:spPr>
          <a:xfrm>
            <a:off x="2388635" y="3861803"/>
            <a:ext cx="172596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b="1"/>
              <a:t>Cartilagem</a:t>
            </a:r>
            <a:r>
              <a:rPr lang="pt-BR" sz="1200"/>
              <a:t> – auxilia na absorção de impactos.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1525988-C855-A6AA-25D7-B1C4B3B19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83"/>
          <a:stretch/>
        </p:blipFill>
        <p:spPr>
          <a:xfrm>
            <a:off x="4620206" y="1497698"/>
            <a:ext cx="6850265" cy="4135977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CBCA046-7D63-486B-9DF0-383F613E7C03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114604" y="3331459"/>
            <a:ext cx="758404" cy="761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62571E9-4210-40B5-9784-0A990F47D7CD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114605" y="3699892"/>
            <a:ext cx="758403" cy="113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0D89EE-7C8E-46D1-790D-609426D585B0}"/>
              </a:ext>
            </a:extLst>
          </p:cNvPr>
          <p:cNvSpPr txBox="1"/>
          <p:nvPr/>
        </p:nvSpPr>
        <p:spPr>
          <a:xfrm>
            <a:off x="4620206" y="5622363"/>
            <a:ext cx="6733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Elaborado com base em: TORTORA, Gerard J.; DERRICKSON, Bryan. </a:t>
            </a:r>
            <a:r>
              <a:rPr lang="pt-BR" sz="1200" b="1" i="0" u="none" strike="noStrike" baseline="0" dirty="0">
                <a:solidFill>
                  <a:srgbClr val="2F2F2E"/>
                </a:solidFill>
                <a:latin typeface="FrutigerLTStd-Bold"/>
              </a:rPr>
              <a:t>Princípios de anatomia e fisiologia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. 14. ed. Rio de Janeiro: Guanabara Koogan, 2016. Livro digital não paginado.</a:t>
            </a:r>
            <a:endParaRPr lang="pt-BR" sz="12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9177C28-337F-EAB7-2E3D-51568AE98453}"/>
              </a:ext>
            </a:extLst>
          </p:cNvPr>
          <p:cNvSpPr txBox="1"/>
          <p:nvPr/>
        </p:nvSpPr>
        <p:spPr>
          <a:xfrm>
            <a:off x="4620206" y="6115345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  <a:latin typeface="CiutadellaRounded-Regular"/>
              </a:rPr>
              <a:t>Representação dos tipos de articulação.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12284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0112E4-A458-441D-A216-0B5779F86EE8}"/>
              </a:ext>
            </a:extLst>
          </p:cNvPr>
          <p:cNvSpPr txBox="1"/>
          <p:nvPr/>
        </p:nvSpPr>
        <p:spPr>
          <a:xfrm>
            <a:off x="57150" y="610249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Movimentos do corpo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6B6655F-B43A-4341-AC3B-290F406F9871}"/>
              </a:ext>
            </a:extLst>
          </p:cNvPr>
          <p:cNvSpPr/>
          <p:nvPr/>
        </p:nvSpPr>
        <p:spPr>
          <a:xfrm>
            <a:off x="612199" y="1727974"/>
            <a:ext cx="320675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A ação conjunta de ossos, músculos e tendões promove os movimentos do corpo.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E4BBAB0-9150-4994-922F-76B1A5A821BA}"/>
              </a:ext>
            </a:extLst>
          </p:cNvPr>
          <p:cNvSpPr/>
          <p:nvPr/>
        </p:nvSpPr>
        <p:spPr>
          <a:xfrm>
            <a:off x="4204179" y="1732632"/>
            <a:ext cx="34874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Os músculos estão fixados nos ossos por meio de </a:t>
            </a:r>
            <a:r>
              <a:rPr lang="pt-BR" b="1" dirty="0">
                <a:solidFill>
                  <a:srgbClr val="2F2F2E"/>
                </a:solidFill>
              </a:rPr>
              <a:t>tendões</a:t>
            </a:r>
            <a:r>
              <a:rPr lang="pt-BR" dirty="0">
                <a:solidFill>
                  <a:srgbClr val="2F2F2E"/>
                </a:solidFill>
              </a:rPr>
              <a:t>, um tipo de tecido conjuntivo. 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8A14966-A434-4E81-AA5F-3DF0DB8EE38B}"/>
              </a:ext>
            </a:extLst>
          </p:cNvPr>
          <p:cNvSpPr/>
          <p:nvPr/>
        </p:nvSpPr>
        <p:spPr>
          <a:xfrm>
            <a:off x="8068441" y="1703278"/>
            <a:ext cx="34874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Enquanto os músculos de um lado da articulação se contraem, os do outro lado relaxam (antagonismo).</a:t>
            </a:r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367FAC62-5BC3-4CD0-89A0-76E08C2D071F}"/>
              </a:ext>
            </a:extLst>
          </p:cNvPr>
          <p:cNvSpPr/>
          <p:nvPr/>
        </p:nvSpPr>
        <p:spPr>
          <a:xfrm>
            <a:off x="3820931" y="2055405"/>
            <a:ext cx="342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F7F5759C-3816-4593-AD95-0D4FA07FC2D5}"/>
              </a:ext>
            </a:extLst>
          </p:cNvPr>
          <p:cNvSpPr/>
          <p:nvPr/>
        </p:nvSpPr>
        <p:spPr>
          <a:xfrm>
            <a:off x="7693580" y="2055405"/>
            <a:ext cx="342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1743AE5-CAA9-B2BF-084C-184CADF38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58"/>
          <a:stretch/>
        </p:blipFill>
        <p:spPr>
          <a:xfrm>
            <a:off x="1633623" y="2651305"/>
            <a:ext cx="8924754" cy="307199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D8E97E8-22EA-0388-3535-CCB3D83BCD38}"/>
              </a:ext>
            </a:extLst>
          </p:cNvPr>
          <p:cNvSpPr txBox="1"/>
          <p:nvPr/>
        </p:nvSpPr>
        <p:spPr>
          <a:xfrm>
            <a:off x="1919875" y="5748000"/>
            <a:ext cx="89247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Elaborado com base em: SILVERTHORN, Dee U. </a:t>
            </a:r>
            <a:r>
              <a:rPr lang="pt-BR" sz="1200" b="1" i="0" u="none" strike="noStrike" baseline="0" dirty="0">
                <a:solidFill>
                  <a:srgbClr val="2F2F2E"/>
                </a:solidFill>
                <a:latin typeface="FrutigerLTStd-Bold"/>
              </a:rPr>
              <a:t>Fisiologia humana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: 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Roman"/>
              </a:rPr>
              <a:t>uma abordagem integrada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. 7. ed. Porto Alegre: Artmed, 2017. p. 379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Roman"/>
              </a:rPr>
              <a:t>.</a:t>
            </a:r>
            <a:endParaRPr lang="pt-BR" sz="12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42F3F79-C022-1634-73F0-211753712892}"/>
              </a:ext>
            </a:extLst>
          </p:cNvPr>
          <p:cNvSpPr txBox="1"/>
          <p:nvPr/>
        </p:nvSpPr>
        <p:spPr>
          <a:xfrm>
            <a:off x="1919875" y="6106176"/>
            <a:ext cx="8813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  <a:latin typeface="CiutadellaRounded-Regular"/>
              </a:rPr>
              <a:t>Representação do movimento do antebraço por meio da contração e do relaxamento dos músculos bíceps e tríceps.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7558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75E483-EE06-4292-8C35-82CEB3608D02}"/>
              </a:ext>
            </a:extLst>
          </p:cNvPr>
          <p:cNvSpPr txBox="1"/>
          <p:nvPr/>
        </p:nvSpPr>
        <p:spPr>
          <a:xfrm>
            <a:off x="0" y="646444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Organização do sistema nervoso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91C572-ECFF-4F0F-B02B-E3670602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94" y="2073513"/>
            <a:ext cx="3132198" cy="459337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568EA64-661D-4142-8CC2-5ED2F39B4B36}"/>
              </a:ext>
            </a:extLst>
          </p:cNvPr>
          <p:cNvSpPr/>
          <p:nvPr/>
        </p:nvSpPr>
        <p:spPr>
          <a:xfrm>
            <a:off x="7929245" y="1487782"/>
            <a:ext cx="1362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Encéfalo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07FA246-1876-43CA-8077-83E87E54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684" y="3926004"/>
            <a:ext cx="3074634" cy="2556515"/>
          </a:xfrm>
          <a:prstGeom prst="rect">
            <a:avLst/>
          </a:prstGeom>
        </p:spPr>
      </p:pic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2EF60811-E93C-45EC-8A2D-9325408779A7}"/>
              </a:ext>
            </a:extLst>
          </p:cNvPr>
          <p:cNvCxnSpPr>
            <a:cxnSpLocks/>
          </p:cNvCxnSpPr>
          <p:nvPr/>
        </p:nvCxnSpPr>
        <p:spPr>
          <a:xfrm flipV="1">
            <a:off x="2698230" y="1657640"/>
            <a:ext cx="5245620" cy="649570"/>
          </a:xfrm>
          <a:prstGeom prst="bentConnector3">
            <a:avLst>
              <a:gd name="adj1" fmla="val -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DDF0E21-6228-4B8B-A73E-7949CFCDE0C0}"/>
              </a:ext>
            </a:extLst>
          </p:cNvPr>
          <p:cNvCxnSpPr>
            <a:cxnSpLocks/>
          </p:cNvCxnSpPr>
          <p:nvPr/>
        </p:nvCxnSpPr>
        <p:spPr>
          <a:xfrm>
            <a:off x="1903751" y="3429000"/>
            <a:ext cx="1184223" cy="88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3A499D1-DE3A-6A67-77AF-F1DE098C1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414" y="1783861"/>
            <a:ext cx="6142376" cy="416130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E83FD4-F68E-33EC-7102-E6D6F8A6CE9E}"/>
              </a:ext>
            </a:extLst>
          </p:cNvPr>
          <p:cNvSpPr txBox="1"/>
          <p:nvPr/>
        </p:nvSpPr>
        <p:spPr>
          <a:xfrm>
            <a:off x="5838436" y="5961851"/>
            <a:ext cx="5544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/>
              <a:t>Elaborado com base em: TORTORA, Gerard Joseph; GRABOWSKI, Sandra Reynolds. </a:t>
            </a:r>
            <a:r>
              <a:rPr lang="pt-BR" sz="1200" b="1" i="0" u="none" strike="noStrike" baseline="0" dirty="0"/>
              <a:t>Corpo humano</a:t>
            </a:r>
            <a:r>
              <a:rPr lang="pt-BR" sz="1200" b="0" i="0" u="none" strike="noStrike" baseline="0" dirty="0"/>
              <a:t>: fundamentos </a:t>
            </a:r>
            <a:r>
              <a:rPr lang="it-IT" sz="1200" b="0" i="0" u="none" strike="noStrike" baseline="0" dirty="0"/>
              <a:t>de anatomia e fisiologia. 10. ed. </a:t>
            </a:r>
            <a:r>
              <a:rPr lang="pt-BR" sz="1200" b="0" i="0" u="none" strike="noStrike" baseline="0" dirty="0"/>
              <a:t>Porto Alegre: Artmed, 2017. p. 237, 255 e 262.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7769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ADF6590-5CAD-4481-AC9E-53A2FBD0001C}"/>
              </a:ext>
            </a:extLst>
          </p:cNvPr>
          <p:cNvSpPr txBox="1"/>
          <p:nvPr/>
        </p:nvSpPr>
        <p:spPr>
          <a:xfrm>
            <a:off x="57150" y="561975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Funcionamento do sistema nervoso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1877A0E-4420-4D53-A17A-73D773B1A420}"/>
              </a:ext>
            </a:extLst>
          </p:cNvPr>
          <p:cNvSpPr/>
          <p:nvPr/>
        </p:nvSpPr>
        <p:spPr>
          <a:xfrm>
            <a:off x="607752" y="1728601"/>
            <a:ext cx="4533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F2F2E"/>
                </a:solidFill>
              </a:rPr>
              <a:t>Neurônios </a:t>
            </a:r>
            <a:r>
              <a:rPr lang="pt-BR" dirty="0">
                <a:solidFill>
                  <a:srgbClr val="2F2F2E"/>
                </a:solidFill>
              </a:rPr>
              <a:t>são células capazes de receber os estímulos e enviar respostas, ou seja, são</a:t>
            </a:r>
          </a:p>
          <a:p>
            <a:r>
              <a:rPr lang="pt-BR" dirty="0">
                <a:solidFill>
                  <a:srgbClr val="2F2F2E"/>
                </a:solidFill>
              </a:rPr>
              <a:t>células de comunicação.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5EE11FF-7EEA-85B3-C78C-5C7884BF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52" y="2877536"/>
            <a:ext cx="4831995" cy="23295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FECD2B7-3EBD-561F-6C82-9CFABB476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04914"/>
            <a:ext cx="5810160" cy="410081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8999E3-3498-F107-15B7-FB6FCD263845}"/>
              </a:ext>
            </a:extLst>
          </p:cNvPr>
          <p:cNvSpPr txBox="1"/>
          <p:nvPr/>
        </p:nvSpPr>
        <p:spPr>
          <a:xfrm>
            <a:off x="543510" y="5342804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FrutigerLTStd-Light"/>
              </a:rPr>
              <a:t>Elaborado com base em: TORTORA, Gerard Joseph; GRABOWSKI, Sandra Reynolds. </a:t>
            </a:r>
            <a:r>
              <a:rPr lang="pt-BR" sz="1200" b="1" i="0" u="none" strike="noStrike" baseline="0" dirty="0">
                <a:latin typeface="FrutigerLTStd-Bold"/>
              </a:rPr>
              <a:t>Corpo humano</a:t>
            </a:r>
            <a:r>
              <a:rPr lang="pt-BR" sz="1200" b="0" i="0" u="none" strike="noStrike" baseline="0" dirty="0">
                <a:latin typeface="FrutigerLTStd-Light"/>
              </a:rPr>
              <a:t>: fundamentos de anatomia e fisiologia. 10. ed. Porto Alegre: Artmed, 2017. p. 248.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0601589-753C-3580-2781-20DCB631BEC3}"/>
              </a:ext>
            </a:extLst>
          </p:cNvPr>
          <p:cNvSpPr txBox="1"/>
          <p:nvPr/>
        </p:nvSpPr>
        <p:spPr>
          <a:xfrm>
            <a:off x="543510" y="5898147"/>
            <a:ext cx="7326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latin typeface="DINNextLTPro-Regular"/>
              </a:rPr>
              <a:t>Representação de um neurônio (à esquerda) e da comunicação entre dois neurônios (à direita), com detalhe para a sinapse e a liberação de neurotransmissores.</a:t>
            </a:r>
            <a:endParaRPr lang="pt-BR" sz="1400" dirty="0">
              <a:latin typeface="DINNextLTPro-Regular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72C93F1-CB97-4FC2-AE38-E5AE2FA45F44}"/>
              </a:ext>
            </a:extLst>
          </p:cNvPr>
          <p:cNvSpPr/>
          <p:nvPr/>
        </p:nvSpPr>
        <p:spPr>
          <a:xfrm>
            <a:off x="6024151" y="1486650"/>
            <a:ext cx="5953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Quando um neurônio é estimulado, acontecem mudanças elétricas na membrana plasmática que se propagam rapidamente, formando o </a:t>
            </a:r>
            <a:r>
              <a:rPr lang="pt-BR" b="1" dirty="0">
                <a:solidFill>
                  <a:srgbClr val="2F2F2E"/>
                </a:solidFill>
              </a:rPr>
              <a:t>impulso nervoso</a:t>
            </a:r>
            <a:r>
              <a:rPr lang="pt-BR" dirty="0">
                <a:solidFill>
                  <a:srgbClr val="2F2F2E"/>
                </a:solidFill>
              </a:rPr>
              <a:t>. Entre os neurônios são liberados </a:t>
            </a:r>
            <a:r>
              <a:rPr lang="pt-BR" b="1" dirty="0">
                <a:solidFill>
                  <a:srgbClr val="2F2F2E"/>
                </a:solidFill>
              </a:rPr>
              <a:t>neurotransmissores</a:t>
            </a:r>
            <a:r>
              <a:rPr lang="pt-BR" dirty="0">
                <a:solidFill>
                  <a:srgbClr val="2F2F2E"/>
                </a:solidFill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5379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906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CiutadellaRounded-Regular</vt:lpstr>
      <vt:lpstr>DINNextLTPro-Regular</vt:lpstr>
      <vt:lpstr>FrutigerLTStd-Bold</vt:lpstr>
      <vt:lpstr>FrutigerLTStd-Light</vt:lpstr>
      <vt:lpstr>FrutigerLTStd-Roman</vt:lpstr>
      <vt:lpstr>Tema do Office</vt:lpstr>
      <vt:lpstr>Apresentação do PowerPoint</vt:lpstr>
      <vt:lpstr>Apresentação 6 – SERES VIVOS: MOVIMENTO E COORDENAÇÃO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2023-08-04T13:07:10Z</dcterms:modified>
</cp:coreProperties>
</file>