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293" r:id="rId3"/>
    <p:sldId id="294" r:id="rId4"/>
    <p:sldId id="295" r:id="rId5"/>
    <p:sldId id="296" r:id="rId6"/>
    <p:sldId id="328" r:id="rId7"/>
    <p:sldId id="336" r:id="rId8"/>
    <p:sldId id="298" r:id="rId9"/>
    <p:sldId id="299" r:id="rId10"/>
    <p:sldId id="300" r:id="rId11"/>
    <p:sldId id="301" r:id="rId12"/>
    <p:sldId id="30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22" clrIdx="0"/>
  <p:cmAuthor id="2" name="FREELA -- Cecilia Farias de Souza" initials="F-CFdS" lastIdx="4" clrIdx="1"/>
  <p:cmAuthor id="3" name="Lilian Semenichin Nogueira" initials="LSN" lastIdx="17" clrIdx="2"/>
  <p:cmAuthor id="4" name="Marcia Takeuch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5D0"/>
    <a:srgbClr val="601353"/>
    <a:srgbClr val="FFFFFF"/>
    <a:srgbClr val="62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4D3FF-AD1B-66DF-E3F5-241A248F7154}" v="4" dt="2023-05-08T17:38:55.932"/>
    <p1510:client id="{9B186402-D305-424F-9E23-13C2D861E8FF}" v="548" dt="2023-05-08T14:08:57.503"/>
    <p1510:client id="{CC76338C-E49A-4FD4-8B73-B81FAC2BE02C}" v="5901" dt="2023-05-08T17:33:04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1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E39468-032C-4A0F-A6E0-2DD2A7F2B4A5}">
      <dgm:prSet phldrT="[Texto]" custT="1"/>
      <dgm:spPr/>
      <dgm:t>
        <a:bodyPr/>
        <a:lstStyle/>
        <a:p>
          <a:r>
            <a:rPr lang="pt-BR" sz="1600"/>
            <a:t>Estímulo do ambiente</a:t>
          </a:r>
        </a:p>
      </dgm:t>
    </dgm:pt>
    <dgm:pt modelId="{EEC9EE10-A533-4689-BEF7-86DA77F3F051}" type="parTrans" cxnId="{EEE48850-357A-4F20-B9F5-324111001134}">
      <dgm:prSet/>
      <dgm:spPr/>
      <dgm:t>
        <a:bodyPr/>
        <a:lstStyle/>
        <a:p>
          <a:endParaRPr lang="pt-BR"/>
        </a:p>
      </dgm:t>
    </dgm:pt>
    <dgm:pt modelId="{0956E343-0244-4684-919E-CD5B7BC6B77A}" type="sibTrans" cxnId="{EEE48850-357A-4F20-B9F5-324111001134}">
      <dgm:prSet/>
      <dgm:spPr/>
      <dgm:t>
        <a:bodyPr/>
        <a:lstStyle/>
        <a:p>
          <a:endParaRPr lang="pt-BR"/>
        </a:p>
      </dgm:t>
    </dgm:pt>
    <dgm:pt modelId="{3A577BE5-2971-4B4F-8D44-C7D2CE017400}">
      <dgm:prSet phldrT="[Texto]" custT="1"/>
      <dgm:spPr/>
      <dgm:t>
        <a:bodyPr/>
        <a:lstStyle/>
        <a:p>
          <a:r>
            <a:rPr lang="pt-BR" sz="1600"/>
            <a:t>Percepção do estímulo pelos órgãos sensoriais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/>
      <dgm:t>
        <a:bodyPr/>
        <a:lstStyle/>
        <a:p>
          <a:r>
            <a:rPr lang="pt-BR" sz="1600"/>
            <a:t>Interpretação pelo sistema nervoso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CEBD82D7-4445-487F-8483-5DA5C69F3966}" type="pres">
      <dgm:prSet presAssocID="{66E39468-032C-4A0F-A6E0-2DD2A7F2B4A5}" presName="parTxOnly" presStyleLbl="node1" presStyleIdx="0" presStyleCnt="3" custScaleX="89597">
        <dgm:presLayoutVars>
          <dgm:chMax val="0"/>
          <dgm:chPref val="0"/>
          <dgm:bulletEnabled val="1"/>
        </dgm:presLayoutVars>
      </dgm:prSet>
      <dgm:spPr/>
    </dgm:pt>
    <dgm:pt modelId="{FB63C8C9-80BF-45E4-B65F-4D5178735E71}" type="pres">
      <dgm:prSet presAssocID="{0956E343-0244-4684-919E-CD5B7BC6B77A}" presName="parTxOnlySpace" presStyleCnt="0"/>
      <dgm:spPr/>
    </dgm:pt>
    <dgm:pt modelId="{DF220957-CD9F-47F2-90C7-5BDB2D6E4415}" type="pres">
      <dgm:prSet presAssocID="{3A577BE5-2971-4B4F-8D44-C7D2CE017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1" destOrd="0" parTransId="{95555CF9-C58A-4901-B362-BE20DC4F8476}" sibTransId="{8A5F95AF-81EE-4DEA-8DCB-EE7040A7DFB7}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EEE48850-357A-4F20-B9F5-324111001134}" srcId="{AD1FE867-D4B2-4297-A697-05E738880534}" destId="{66E39468-032C-4A0F-A6E0-2DD2A7F2B4A5}" srcOrd="0" destOrd="0" parTransId="{EEC9EE10-A533-4689-BEF7-86DA77F3F051}" sibTransId="{0956E343-0244-4684-919E-CD5B7BC6B77A}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1B0E08F2-D2BA-4B4C-BF6E-EF998D0D5A3C}" type="presOf" srcId="{66E39468-032C-4A0F-A6E0-2DD2A7F2B4A5}" destId="{CEBD82D7-4445-487F-8483-5DA5C69F396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C9BC04AE-3A19-4C50-9FC2-EFB2715DB318}" type="presParOf" srcId="{38E1AAAB-F84B-4242-A6A9-91A909A8D876}" destId="{CEBD82D7-4445-487F-8483-5DA5C69F3966}" srcOrd="0" destOrd="0" presId="urn:microsoft.com/office/officeart/2005/8/layout/chevron1"/>
    <dgm:cxn modelId="{0919E6A7-6AEE-4126-BD02-892CC2A192B6}" type="presParOf" srcId="{38E1AAAB-F84B-4242-A6A9-91A909A8D876}" destId="{FB63C8C9-80BF-45E4-B65F-4D5178735E71}" srcOrd="1" destOrd="0" presId="urn:microsoft.com/office/officeart/2005/8/layout/chevron1"/>
    <dgm:cxn modelId="{55566CF0-BFF6-4F9B-B0B5-B31AB5912DBD}" type="presParOf" srcId="{38E1AAAB-F84B-4242-A6A9-91A909A8D876}" destId="{DF220957-CD9F-47F2-90C7-5BDB2D6E4415}" srcOrd="2" destOrd="0" presId="urn:microsoft.com/office/officeart/2005/8/layout/chevron1"/>
    <dgm:cxn modelId="{9F5D976A-6297-4FBC-BF6E-04F45A3B9C5B}" type="presParOf" srcId="{38E1AAAB-F84B-4242-A6A9-91A909A8D876}" destId="{F2EFC216-D854-4356-BC60-C2C2979CC1C3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E39468-032C-4A0F-A6E0-2DD2A7F2B4A5}">
      <dgm:prSet phldrT="[Texto]" custT="1"/>
      <dgm:spPr/>
      <dgm:t>
        <a:bodyPr/>
        <a:lstStyle/>
        <a:p>
          <a:r>
            <a:rPr lang="pt-BR" sz="1600"/>
            <a:t>Estímulo do ambiente</a:t>
          </a:r>
        </a:p>
      </dgm:t>
    </dgm:pt>
    <dgm:pt modelId="{EEC9EE10-A533-4689-BEF7-86DA77F3F051}" type="parTrans" cxnId="{EEE48850-357A-4F20-B9F5-324111001134}">
      <dgm:prSet/>
      <dgm:spPr/>
      <dgm:t>
        <a:bodyPr/>
        <a:lstStyle/>
        <a:p>
          <a:endParaRPr lang="pt-BR"/>
        </a:p>
      </dgm:t>
    </dgm:pt>
    <dgm:pt modelId="{0956E343-0244-4684-919E-CD5B7BC6B77A}" type="sibTrans" cxnId="{EEE48850-357A-4F20-B9F5-324111001134}">
      <dgm:prSet/>
      <dgm:spPr/>
      <dgm:t>
        <a:bodyPr/>
        <a:lstStyle/>
        <a:p>
          <a:endParaRPr lang="pt-BR"/>
        </a:p>
      </dgm:t>
    </dgm:pt>
    <dgm:pt modelId="{3A577BE5-2971-4B4F-8D44-C7D2CE017400}">
      <dgm:prSet phldrT="[Texto]" custT="1"/>
      <dgm:spPr/>
      <dgm:t>
        <a:bodyPr/>
        <a:lstStyle/>
        <a:p>
          <a:r>
            <a:rPr lang="pt-BR" sz="1600"/>
            <a:t>Receptores sensoriais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/>
      <dgm:t>
        <a:bodyPr/>
        <a:lstStyle/>
        <a:p>
          <a:r>
            <a:rPr lang="pt-BR" sz="1600"/>
            <a:t>Células sensitivas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CEBD82D7-4445-487F-8483-5DA5C69F3966}" type="pres">
      <dgm:prSet presAssocID="{66E39468-032C-4A0F-A6E0-2DD2A7F2B4A5}" presName="parTxOnly" presStyleLbl="node1" presStyleIdx="0" presStyleCnt="3" custScaleX="89597">
        <dgm:presLayoutVars>
          <dgm:chMax val="0"/>
          <dgm:chPref val="0"/>
          <dgm:bulletEnabled val="1"/>
        </dgm:presLayoutVars>
      </dgm:prSet>
      <dgm:spPr/>
    </dgm:pt>
    <dgm:pt modelId="{FB63C8C9-80BF-45E4-B65F-4D5178735E71}" type="pres">
      <dgm:prSet presAssocID="{0956E343-0244-4684-919E-CD5B7BC6B77A}" presName="parTxOnlySpace" presStyleCnt="0"/>
      <dgm:spPr/>
    </dgm:pt>
    <dgm:pt modelId="{DF220957-CD9F-47F2-90C7-5BDB2D6E4415}" type="pres">
      <dgm:prSet presAssocID="{3A577BE5-2971-4B4F-8D44-C7D2CE017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1" destOrd="0" parTransId="{95555CF9-C58A-4901-B362-BE20DC4F8476}" sibTransId="{8A5F95AF-81EE-4DEA-8DCB-EE7040A7DFB7}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EEE48850-357A-4F20-B9F5-324111001134}" srcId="{AD1FE867-D4B2-4297-A697-05E738880534}" destId="{66E39468-032C-4A0F-A6E0-2DD2A7F2B4A5}" srcOrd="0" destOrd="0" parTransId="{EEC9EE10-A533-4689-BEF7-86DA77F3F051}" sibTransId="{0956E343-0244-4684-919E-CD5B7BC6B77A}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1B0E08F2-D2BA-4B4C-BF6E-EF998D0D5A3C}" type="presOf" srcId="{66E39468-032C-4A0F-A6E0-2DD2A7F2B4A5}" destId="{CEBD82D7-4445-487F-8483-5DA5C69F396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C9BC04AE-3A19-4C50-9FC2-EFB2715DB318}" type="presParOf" srcId="{38E1AAAB-F84B-4242-A6A9-91A909A8D876}" destId="{CEBD82D7-4445-487F-8483-5DA5C69F3966}" srcOrd="0" destOrd="0" presId="urn:microsoft.com/office/officeart/2005/8/layout/chevron1"/>
    <dgm:cxn modelId="{0919E6A7-6AEE-4126-BD02-892CC2A192B6}" type="presParOf" srcId="{38E1AAAB-F84B-4242-A6A9-91A909A8D876}" destId="{FB63C8C9-80BF-45E4-B65F-4D5178735E71}" srcOrd="1" destOrd="0" presId="urn:microsoft.com/office/officeart/2005/8/layout/chevron1"/>
    <dgm:cxn modelId="{55566CF0-BFF6-4F9B-B0B5-B31AB5912DBD}" type="presParOf" srcId="{38E1AAAB-F84B-4242-A6A9-91A909A8D876}" destId="{DF220957-CD9F-47F2-90C7-5BDB2D6E4415}" srcOrd="2" destOrd="0" presId="urn:microsoft.com/office/officeart/2005/8/layout/chevron1"/>
    <dgm:cxn modelId="{9F5D976A-6297-4FBC-BF6E-04F45A3B9C5B}" type="presParOf" srcId="{38E1AAAB-F84B-4242-A6A9-91A909A8D876}" destId="{F2EFC216-D854-4356-BC60-C2C2979CC1C3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2D7-4445-487F-8483-5DA5C69F3966}">
      <dsp:nvSpPr>
        <dsp:cNvPr id="0" name=""/>
        <dsp:cNvSpPr/>
      </dsp:nvSpPr>
      <dsp:spPr>
        <a:xfrm>
          <a:off x="3210" y="648684"/>
          <a:ext cx="2482789" cy="1108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Estímulo do ambiente</a:t>
          </a:r>
        </a:p>
      </dsp:txBody>
      <dsp:txXfrm>
        <a:off x="557423" y="648684"/>
        <a:ext cx="1374364" cy="1108425"/>
      </dsp:txXfrm>
    </dsp:sp>
    <dsp:sp modelId="{DF220957-CD9F-47F2-90C7-5BDB2D6E4415}">
      <dsp:nvSpPr>
        <dsp:cNvPr id="0" name=""/>
        <dsp:cNvSpPr/>
      </dsp:nvSpPr>
      <dsp:spPr>
        <a:xfrm>
          <a:off x="2208893" y="648684"/>
          <a:ext cx="2771063" cy="1108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Percepção do estímulo pelos órgãos sensoriais</a:t>
          </a:r>
        </a:p>
      </dsp:txBody>
      <dsp:txXfrm>
        <a:off x="2763106" y="648684"/>
        <a:ext cx="1662638" cy="1108425"/>
      </dsp:txXfrm>
    </dsp:sp>
    <dsp:sp modelId="{72FE7325-AA64-473D-ADCE-991B947BA908}">
      <dsp:nvSpPr>
        <dsp:cNvPr id="0" name=""/>
        <dsp:cNvSpPr/>
      </dsp:nvSpPr>
      <dsp:spPr>
        <a:xfrm>
          <a:off x="4702851" y="648684"/>
          <a:ext cx="2771063" cy="1108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Interpretação pelo sistema nervoso</a:t>
          </a:r>
        </a:p>
      </dsp:txBody>
      <dsp:txXfrm>
        <a:off x="5257064" y="648684"/>
        <a:ext cx="1662638" cy="1108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2D7-4445-487F-8483-5DA5C69F3966}">
      <dsp:nvSpPr>
        <dsp:cNvPr id="0" name=""/>
        <dsp:cNvSpPr/>
      </dsp:nvSpPr>
      <dsp:spPr>
        <a:xfrm>
          <a:off x="3030" y="614612"/>
          <a:ext cx="2343626" cy="10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Estímulo do ambiente</a:t>
          </a:r>
        </a:p>
      </dsp:txBody>
      <dsp:txXfrm>
        <a:off x="526179" y="614612"/>
        <a:ext cx="1297329" cy="1046297"/>
      </dsp:txXfrm>
    </dsp:sp>
    <dsp:sp modelId="{DF220957-CD9F-47F2-90C7-5BDB2D6E4415}">
      <dsp:nvSpPr>
        <dsp:cNvPr id="0" name=""/>
        <dsp:cNvSpPr/>
      </dsp:nvSpPr>
      <dsp:spPr>
        <a:xfrm>
          <a:off x="2085083" y="614612"/>
          <a:ext cx="2615742" cy="10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Receptores sensoriais</a:t>
          </a:r>
        </a:p>
      </dsp:txBody>
      <dsp:txXfrm>
        <a:off x="2608232" y="614612"/>
        <a:ext cx="1569445" cy="1046297"/>
      </dsp:txXfrm>
    </dsp:sp>
    <dsp:sp modelId="{72FE7325-AA64-473D-ADCE-991B947BA908}">
      <dsp:nvSpPr>
        <dsp:cNvPr id="0" name=""/>
        <dsp:cNvSpPr/>
      </dsp:nvSpPr>
      <dsp:spPr>
        <a:xfrm>
          <a:off x="4439251" y="614612"/>
          <a:ext cx="2615742" cy="10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Células sensitivas</a:t>
          </a:r>
        </a:p>
      </dsp:txBody>
      <dsp:txXfrm>
        <a:off x="4962400" y="614612"/>
        <a:ext cx="1569445" cy="1046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C360-31CD-344C-81BE-5E05ED850A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AE7DA-E315-C241-AF9A-6E20595B07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05E6-57F5-47C5-9560-CBFFEDD1809A}" type="datetimeFigureOut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B0311-50A4-4CC1-BF09-F1641263EB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4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4E3470-A11F-4050-8EA5-73F891888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C0838-7E25-46AF-AA06-90AB21E40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A2E287-EE76-406F-88D3-BF13BAF1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406A-57BF-304D-9551-8FE6BB8A584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A60DA1-E66C-41A4-9034-F03EFE85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C45089-4E9E-4C57-B323-97C47629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6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F8EE8-69FD-4E11-ABBA-56C79BE7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463957-21FD-4C7F-B735-2813AC052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AD960D-A388-4FB0-9095-0639B157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E5AF-2FE8-2F40-BAA5-6B099B804ED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5C951-3564-47AC-BEEC-19873F05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649FFE-6FB1-47C1-918E-8F151444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22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A02574-7D42-4705-93BE-F6049E7EC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E2090D-402B-44C4-8F31-D69B3034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55A48-002B-4B7C-9602-30D79F9A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9D78-182D-6648-8259-CC8BC131476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BCF3BB-F7E9-47D6-B550-5BDE1C95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DAF90-0A8F-4928-BAFE-D28FFFF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24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FACC-B61F-4727-87EE-765F00B8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FA8CD-2275-402C-BCA6-66B66BCA5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5D672-57A9-41DB-917D-8CD69EE4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66BF1-807E-EC47-9AFF-F4A21A279BA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2C0502-7EE1-4CEF-B064-F400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32C2B3-3571-4B05-8F61-4DE9EDB4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922507-AAB2-47E1-99AB-6FBF9FC5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B52884-0705-4F37-83AC-6A2F9BD4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0E5B7C-587D-4538-9843-C5AEFDDC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0DB1-86C0-134B-9D81-AEC84A0B800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7B6D83-D3EC-4443-A28A-C5C25617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D1F01-FE84-4B85-9FD9-3F90B294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52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C3F62-54DB-44B2-8ADD-DEB08DE5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B83A6-35E1-4EDB-827B-B4115EE3C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0000EA-8B1F-418D-B737-D80DEF811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8BDFCD-2D5E-47B5-A984-51ACCEEC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9001-A9AA-E44E-A0CD-A2797AE4FBB3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9C6B6-B091-40AF-B68C-5E2243FE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3D6CE7-0CB9-472A-B10E-53EF586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25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0A42E-D508-4C46-91E6-09BC4B36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2509E-B975-446B-92CA-6A3B2C1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16ABE9A-F895-466C-9CD1-0E7AF1C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301133-6997-4D92-9639-3AF077F18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F8C39F-C268-416C-866A-5A52F7ED0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A59A4-62A4-4199-AA8B-4C613771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DEFA-C8E9-6845-9A18-8E1D814B2F1D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07203D-81A5-4DAF-AE1F-E32C5D15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C2FA5DA-E609-4AB1-B62E-226BB6BA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6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E2B42-5F8E-4041-AB6F-FFB4D10B5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A86932-F6D6-41BB-A70E-4A2AAFAD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8F05-55C6-F948-BB7E-E3F0C2EE4940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91D648-76ED-447D-AF82-B98DF850F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1FCD-F5C7-4CC7-AA04-7D2DFDB3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D06000-7AE1-4751-B456-1B4213458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7DF1-C1B3-7E41-AF55-89F54CF86645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C5D03D-4F5A-4B6F-9F58-ED4AD6307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8E3596D-2CF9-4F06-84A5-851248BC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00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FA6A7-4974-46CB-9B1F-649F00C4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68D222-4146-46F6-BC9F-A6A396B1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778D5B-5728-4633-B893-6CB402692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A200D2-32A8-4E1B-87CB-B052C3F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20BB-BF2E-0A44-886C-A831B5F43200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276172-6CF3-4090-BE99-8E9CA5B0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BF6C42-5105-4229-A775-77B05046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3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E78A1-C9C9-4AE3-9517-7B83D75F0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AA3D8D-FAD5-4531-8774-93D4E77C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8FEC02-2059-41E2-9FD1-D170C174A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204A31-11DE-4683-98F2-C2F13190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31FE-1BE5-124C-83C7-8EAE8D1DECC4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803212-178C-4E55-8E17-3D5B9397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14EAE9-AED6-46C2-A534-F590325B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C0AEA75-2DBF-4D24-B674-2BE54CD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D573DF-742A-46ED-AD42-38B4CB35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360C0C-E957-4365-892A-8800968D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FAED8-8B77-9645-AE96-48E8BBF940B8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89AFE-0470-44CF-97CB-7046DFAE1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EAA57-5B35-441E-9094-64ABEF89D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AB50B-E209-4EB3-9871-25D5954752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0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1"/>
          <a:stretch/>
        </p:blipFill>
        <p:spPr>
          <a:xfrm>
            <a:off x="0" y="0"/>
            <a:ext cx="9362114" cy="685800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53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62DFEA2-F270-431D-AD29-421104F8BDAB}"/>
              </a:ext>
            </a:extLst>
          </p:cNvPr>
          <p:cNvSpPr txBox="1"/>
          <p:nvPr/>
        </p:nvSpPr>
        <p:spPr>
          <a:xfrm>
            <a:off x="57150" y="560697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Audição e equilíbrio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A0C643-C43F-4EDB-97AE-B8A5512A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352" y="1391693"/>
            <a:ext cx="6209195" cy="532978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7CA36A-4588-48DD-95E6-D4C21339DD8C}"/>
              </a:ext>
            </a:extLst>
          </p:cNvPr>
          <p:cNvSpPr txBox="1"/>
          <p:nvPr/>
        </p:nvSpPr>
        <p:spPr>
          <a:xfrm>
            <a:off x="10235566" y="5402243"/>
            <a:ext cx="150410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Esquema da orelha em corte, indicando suas principais partes.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5724A1-BCC4-4F87-A9A6-014C8CCD3017}"/>
              </a:ext>
            </a:extLst>
          </p:cNvPr>
          <p:cNvSpPr txBox="1"/>
          <p:nvPr/>
        </p:nvSpPr>
        <p:spPr>
          <a:xfrm>
            <a:off x="10088361" y="3361477"/>
            <a:ext cx="187379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 sz="1200" dirty="0"/>
              <a:t>Elaborado com base em: TORTORA, Gerard Joseph; GRABOWSKI, Sandra Reynolds. </a:t>
            </a:r>
            <a:r>
              <a:rPr lang="pt-BR" sz="1200" b="1" dirty="0"/>
              <a:t>Corpo humano</a:t>
            </a:r>
            <a:r>
              <a:rPr lang="pt-BR" sz="1200" dirty="0"/>
              <a:t>:</a:t>
            </a:r>
          </a:p>
          <a:p>
            <a:pPr algn="l"/>
            <a:r>
              <a:rPr lang="pt-BR" sz="1200" dirty="0"/>
              <a:t>fundamentos de anatomia e fisiologia. 10. ed. Porto Alegre: Artmed, 2017. p. 311.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324CAEC-C5AF-4F2C-B18D-BD2B85B4243C}"/>
              </a:ext>
            </a:extLst>
          </p:cNvPr>
          <p:cNvSpPr/>
          <p:nvPr/>
        </p:nvSpPr>
        <p:spPr>
          <a:xfrm>
            <a:off x="758926" y="1464704"/>
            <a:ext cx="3667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</a:t>
            </a:r>
            <a:r>
              <a:rPr lang="pt-BR" b="1" dirty="0"/>
              <a:t>orelhas</a:t>
            </a:r>
            <a:r>
              <a:rPr lang="pt-BR" dirty="0"/>
              <a:t> são os órgãos dos sentidos responsáveis: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pela </a:t>
            </a:r>
            <a:r>
              <a:rPr lang="pt-BR" b="1" dirty="0"/>
              <a:t>audição</a:t>
            </a:r>
            <a:r>
              <a:rPr lang="pt-BR" dirty="0"/>
              <a:t> (captam estímulos de ondas sonoras);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pelo </a:t>
            </a:r>
            <a:r>
              <a:rPr lang="pt-BR" b="1" dirty="0"/>
              <a:t>equilíbrio</a:t>
            </a:r>
            <a:r>
              <a:rPr lang="pt-BR" dirty="0"/>
              <a:t> (promovem a percepção da posição do corpo).</a:t>
            </a:r>
            <a:endParaRPr lang="pt-BR" dirty="0">
              <a:solidFill>
                <a:srgbClr val="2F2F2E"/>
              </a:solidFill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3B2EE36-F4DF-46DF-9F2A-7ACA6DC06BDE}"/>
              </a:ext>
            </a:extLst>
          </p:cNvPr>
          <p:cNvGrpSpPr/>
          <p:nvPr/>
        </p:nvGrpSpPr>
        <p:grpSpPr>
          <a:xfrm>
            <a:off x="758926" y="3460302"/>
            <a:ext cx="2771141" cy="2941669"/>
            <a:chOff x="1452925" y="3284259"/>
            <a:chExt cx="3033330" cy="3417629"/>
          </a:xfrm>
        </p:grpSpPr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41D943F4-3421-4BAD-85FC-AE00416047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6595" y="3526708"/>
              <a:ext cx="4" cy="35212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3F360E4C-0740-4EF5-AA0F-6D454FAB867C}"/>
                </a:ext>
              </a:extLst>
            </p:cNvPr>
            <p:cNvGrpSpPr/>
            <p:nvPr/>
          </p:nvGrpSpPr>
          <p:grpSpPr>
            <a:xfrm>
              <a:off x="1452925" y="3376523"/>
              <a:ext cx="3033330" cy="3325365"/>
              <a:chOff x="1668274" y="3405235"/>
              <a:chExt cx="3033330" cy="3325365"/>
            </a:xfrm>
          </p:grpSpPr>
          <p:cxnSp>
            <p:nvCxnSpPr>
              <p:cNvPr id="22" name="Conector de Seta Reta 21">
                <a:extLst>
                  <a:ext uri="{FF2B5EF4-FFF2-40B4-BE49-F238E27FC236}">
                    <a16:creationId xmlns:a16="http://schemas.microsoft.com/office/drawing/2014/main" id="{D773E4CA-EE0B-4B39-8684-4CFB37A10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234" y="6031312"/>
                <a:ext cx="0" cy="35212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>
                <a:extLst>
                  <a:ext uri="{FF2B5EF4-FFF2-40B4-BE49-F238E27FC236}">
                    <a16:creationId xmlns:a16="http://schemas.microsoft.com/office/drawing/2014/main" id="{486B5BAF-9615-45DF-B07A-71BED3A95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234" y="5447624"/>
                <a:ext cx="0" cy="35212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9E4DC226-BEB9-4A77-A7A2-C2FD7BD5B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26234" y="4877336"/>
                <a:ext cx="0" cy="35212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>
                <a:extLst>
                  <a:ext uri="{FF2B5EF4-FFF2-40B4-BE49-F238E27FC236}">
                    <a16:creationId xmlns:a16="http://schemas.microsoft.com/office/drawing/2014/main" id="{78C2215E-5E33-43C2-98A1-2FF86C421C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34716" y="4240694"/>
                <a:ext cx="4" cy="35212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EE4C3254-0F58-4101-8934-6057ECE2A1DF}"/>
                  </a:ext>
                </a:extLst>
              </p:cNvPr>
              <p:cNvSpPr/>
              <p:nvPr/>
            </p:nvSpPr>
            <p:spPr>
              <a:xfrm>
                <a:off x="2482135" y="3902140"/>
                <a:ext cx="2219469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Meato acústico externo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34ECBF2B-159D-48EB-9D2C-2B1480701E21}"/>
                  </a:ext>
                </a:extLst>
              </p:cNvPr>
              <p:cNvSpPr/>
              <p:nvPr/>
            </p:nvSpPr>
            <p:spPr>
              <a:xfrm>
                <a:off x="2482135" y="4592816"/>
                <a:ext cx="2219463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Membrana timpânica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662897F0-3618-430B-AA2C-11E1B050F204}"/>
                  </a:ext>
                </a:extLst>
              </p:cNvPr>
              <p:cNvSpPr/>
              <p:nvPr/>
            </p:nvSpPr>
            <p:spPr>
              <a:xfrm>
                <a:off x="2482134" y="5229458"/>
                <a:ext cx="2219457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Ossículos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4D3326F8-902E-4AB8-8A64-F100365ACD7F}"/>
                  </a:ext>
                </a:extLst>
              </p:cNvPr>
              <p:cNvSpPr/>
              <p:nvPr/>
            </p:nvSpPr>
            <p:spPr>
              <a:xfrm>
                <a:off x="2482134" y="5804888"/>
                <a:ext cx="2219453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Cóclea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B1908D43-DABD-4145-BE1E-CAB176EFFC4C}"/>
                  </a:ext>
                </a:extLst>
              </p:cNvPr>
              <p:cNvSpPr/>
              <p:nvPr/>
            </p:nvSpPr>
            <p:spPr>
              <a:xfrm>
                <a:off x="2482133" y="6373025"/>
                <a:ext cx="2219445" cy="3575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400"/>
                  <a:t>Encéfalo</a:t>
                </a:r>
                <a:endParaRPr lang="pt-BR" sz="1400">
                  <a:solidFill>
                    <a:srgbClr val="2F2F2E"/>
                  </a:solidFill>
                </a:endParaRPr>
              </a:p>
            </p:txBody>
          </p:sp>
          <p:cxnSp>
            <p:nvCxnSpPr>
              <p:cNvPr id="15" name="Conector de Seta Reta 14">
                <a:extLst>
                  <a:ext uri="{FF2B5EF4-FFF2-40B4-BE49-F238E27FC236}">
                    <a16:creationId xmlns:a16="http://schemas.microsoft.com/office/drawing/2014/main" id="{0ADD50D8-D33B-4D45-87D4-C1BEB3E19E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00582" y="3405235"/>
                <a:ext cx="0" cy="332099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78F02FC1-1400-43AE-845A-8475BDEF2B18}"/>
                  </a:ext>
                </a:extLst>
              </p:cNvPr>
              <p:cNvSpPr/>
              <p:nvPr/>
            </p:nvSpPr>
            <p:spPr>
              <a:xfrm>
                <a:off x="1668274" y="3621602"/>
                <a:ext cx="430887" cy="2804590"/>
              </a:xfrm>
              <a:prstGeom prst="rect">
                <a:avLst/>
              </a:prstGeom>
              <a:ln>
                <a:noFill/>
              </a:ln>
            </p:spPr>
            <p:txBody>
              <a:bodyPr vert="vert270" wrap="square">
                <a:spAutoFit/>
              </a:bodyPr>
              <a:lstStyle/>
              <a:p>
                <a:pPr algn="ctr"/>
                <a:r>
                  <a:rPr lang="pt-BR" sz="1600"/>
                  <a:t>Sentido do estímulo sonoro</a:t>
                </a:r>
                <a:endParaRPr lang="pt-BR" sz="1600">
                  <a:solidFill>
                    <a:srgbClr val="2F2F2E"/>
                  </a:solidFill>
                </a:endParaRPr>
              </a:p>
            </p:txBody>
          </p:sp>
        </p:grp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117BCD3F-E449-47E4-A5B0-0187C8955EC5}"/>
                </a:ext>
              </a:extLst>
            </p:cNvPr>
            <p:cNvSpPr/>
            <p:nvPr/>
          </p:nvSpPr>
          <p:spPr>
            <a:xfrm>
              <a:off x="2266783" y="3284259"/>
              <a:ext cx="2219469" cy="3575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1400"/>
                <a:t>Pavilhão auditivo</a:t>
              </a:r>
              <a:endParaRPr lang="pt-BR" sz="1400">
                <a:solidFill>
                  <a:srgbClr val="2F2F2E"/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10</a:t>
            </a:fld>
            <a:endParaRPr lang="pt-BR"/>
          </a:p>
        </p:txBody>
      </p:sp>
      <p:pic>
        <p:nvPicPr>
          <p:cNvPr id="2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99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B59F33-8CAF-4929-A22F-25CF871ADAC6}"/>
              </a:ext>
            </a:extLst>
          </p:cNvPr>
          <p:cNvSpPr txBox="1"/>
          <p:nvPr/>
        </p:nvSpPr>
        <p:spPr>
          <a:xfrm>
            <a:off x="5068900" y="5982811"/>
            <a:ext cx="4991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/>
              <a:t>Representação da pele humana em corte longitudinal com alguns receptores responsáveis pela percepção de estímulos táteis.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4C264F-6DC1-40B7-95B5-74378E9C757F}"/>
              </a:ext>
            </a:extLst>
          </p:cNvPr>
          <p:cNvSpPr txBox="1"/>
          <p:nvPr/>
        </p:nvSpPr>
        <p:spPr>
          <a:xfrm>
            <a:off x="5068900" y="5535032"/>
            <a:ext cx="56279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pt-BR" sz="1200"/>
              <a:t>Elaborado com base em: SILVERTHORN, Dee U. </a:t>
            </a:r>
            <a:r>
              <a:rPr lang="pt-BR" sz="1200" b="1"/>
              <a:t>Fisiologia humana</a:t>
            </a:r>
            <a:r>
              <a:rPr lang="pt-BR" sz="1200"/>
              <a:t>: uma abordagem integrada. 7. ed. Porto Alegre: Artmed, 2017. p. 86.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A3C60FD-BF7F-4844-A589-E0390533A0B5}"/>
              </a:ext>
            </a:extLst>
          </p:cNvPr>
          <p:cNvSpPr txBox="1"/>
          <p:nvPr/>
        </p:nvSpPr>
        <p:spPr>
          <a:xfrm>
            <a:off x="57150" y="570339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Tato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C81DB93-3DBC-4540-9241-32FE15FA0F6D}"/>
              </a:ext>
            </a:extLst>
          </p:cNvPr>
          <p:cNvSpPr/>
          <p:nvPr/>
        </p:nvSpPr>
        <p:spPr>
          <a:xfrm>
            <a:off x="791340" y="2458678"/>
            <a:ext cx="256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</a:t>
            </a:r>
            <a:r>
              <a:rPr lang="pt-BR" b="1"/>
              <a:t>pele</a:t>
            </a:r>
            <a:r>
              <a:rPr lang="pt-BR"/>
              <a:t> é responsável pela recepção de </a:t>
            </a:r>
            <a:r>
              <a:rPr lang="pt-BR" b="1"/>
              <a:t>estímulos táteis</a:t>
            </a:r>
            <a:r>
              <a:rPr lang="pt-BR"/>
              <a:t>, como o toque, a temperatura (calor e frio) e a dor. </a:t>
            </a:r>
          </a:p>
          <a:p>
            <a:r>
              <a:rPr lang="pt-BR"/>
              <a:t>É o órgão do sentido que possibilita perceber a textura dos objetos e sua temperatura e evitar danos ao corpo.</a:t>
            </a:r>
            <a:endParaRPr lang="pt-BR">
              <a:solidFill>
                <a:srgbClr val="2F2F2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11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3814181-E75B-19D4-43CC-BFEF4B03E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60" y="1349760"/>
            <a:ext cx="6147809" cy="4098539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A13C2BD0-D4E9-4E2E-90FA-0E3129D9ACC6}"/>
              </a:ext>
            </a:extLst>
          </p:cNvPr>
          <p:cNvCxnSpPr>
            <a:cxnSpLocks/>
          </p:cNvCxnSpPr>
          <p:nvPr/>
        </p:nvCxnSpPr>
        <p:spPr>
          <a:xfrm flipV="1">
            <a:off x="5068900" y="2768527"/>
            <a:ext cx="464439" cy="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5734F45-2DE8-43BF-AF26-12F877D8645E}"/>
              </a:ext>
            </a:extLst>
          </p:cNvPr>
          <p:cNvCxnSpPr>
            <a:cxnSpLocks/>
          </p:cNvCxnSpPr>
          <p:nvPr/>
        </p:nvCxnSpPr>
        <p:spPr>
          <a:xfrm>
            <a:off x="5068900" y="3859859"/>
            <a:ext cx="5340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92D3C2E-92FE-4E0B-A2A1-35BC5E0CBB8F}"/>
              </a:ext>
            </a:extLst>
          </p:cNvPr>
          <p:cNvCxnSpPr>
            <a:cxnSpLocks/>
          </p:cNvCxnSpPr>
          <p:nvPr/>
        </p:nvCxnSpPr>
        <p:spPr>
          <a:xfrm>
            <a:off x="5068900" y="5004575"/>
            <a:ext cx="6857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45FA5AA4-44F3-45DC-B7D1-C073BE3C04DF}"/>
              </a:ext>
            </a:extLst>
          </p:cNvPr>
          <p:cNvSpPr/>
          <p:nvPr/>
        </p:nvSpPr>
        <p:spPr>
          <a:xfrm>
            <a:off x="3511391" y="2380538"/>
            <a:ext cx="156119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1200"/>
              <a:t>Camada superficial</a:t>
            </a:r>
          </a:p>
          <a:p>
            <a:r>
              <a:rPr lang="pt-BR" sz="1200"/>
              <a:t>(rica em queratina, confere proteção)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A085223-3745-493F-9A48-237AD4F08805}"/>
              </a:ext>
            </a:extLst>
          </p:cNvPr>
          <p:cNvSpPr/>
          <p:nvPr/>
        </p:nvSpPr>
        <p:spPr>
          <a:xfrm>
            <a:off x="3507701" y="3538746"/>
            <a:ext cx="15611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Camada intermediária</a:t>
            </a:r>
          </a:p>
          <a:p>
            <a:r>
              <a:rPr lang="pt-BR" sz="1200">
                <a:solidFill>
                  <a:schemeClr val="tx1"/>
                </a:solidFill>
              </a:rPr>
              <a:t>(presença de vasos sanguíneos)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FA2568A-FC03-42D0-A132-264677EA0C89}"/>
              </a:ext>
            </a:extLst>
          </p:cNvPr>
          <p:cNvSpPr/>
          <p:nvPr/>
        </p:nvSpPr>
        <p:spPr>
          <a:xfrm>
            <a:off x="3507700" y="4754726"/>
            <a:ext cx="1561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Camada interna</a:t>
            </a:r>
          </a:p>
          <a:p>
            <a:r>
              <a:rPr lang="pt-BR" sz="1200">
                <a:solidFill>
                  <a:schemeClr val="tx1"/>
                </a:solidFill>
              </a:rPr>
              <a:t>(presença de tecido adiposo)</a:t>
            </a:r>
          </a:p>
        </p:txBody>
      </p:sp>
    </p:spTree>
    <p:extLst>
      <p:ext uri="{BB962C8B-B14F-4D97-AF65-F5344CB8AC3E}">
        <p14:creationId xmlns:p14="http://schemas.microsoft.com/office/powerpoint/2010/main" val="338742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49841"/>
            <a:ext cx="9144000" cy="196496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 dirty="0">
                <a:latin typeface="+mn-lt"/>
              </a:rPr>
              <a:t>Apresentação 6 –</a:t>
            </a:r>
            <a:r>
              <a:rPr lang="pt-BR" sz="4800" b="1" dirty="0">
                <a:latin typeface="+mn-lt"/>
              </a:rPr>
              <a:t> SERES VIVOS: MOVIMENTO E COORDENAÇÃO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602" y="3429000"/>
            <a:ext cx="10144795" cy="2498959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Locomoção (ossos e músculos)</a:t>
            </a:r>
          </a:p>
          <a:p>
            <a:pPr lvl="0"/>
            <a:r>
              <a:rPr lang="pt-BR" sz="4000" b="1" dirty="0"/>
              <a:t>Interpretação dos estímulos: sistema nervoso</a:t>
            </a:r>
          </a:p>
          <a:p>
            <a:r>
              <a:rPr lang="pt-BR" sz="4000" b="1" dirty="0"/>
              <a:t>Influência de substâncias psicoativas no funcionamento do sistema nervoso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12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15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502D-7C49-49E9-801A-11E0C0109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5147"/>
            <a:ext cx="9144000" cy="95761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pt-BR" sz="4800" dirty="0">
                <a:latin typeface="+mn-lt"/>
              </a:rPr>
              <a:t>Apresentação 5 –</a:t>
            </a:r>
            <a:r>
              <a:rPr lang="pt-BR" sz="4800" b="1" dirty="0">
                <a:latin typeface="+mn-lt"/>
              </a:rPr>
              <a:t>  OS SENTIDOS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30E5DF-4527-4E24-A515-AF60B9E29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0541"/>
            <a:ext cx="9144000" cy="850041"/>
          </a:xfrm>
        </p:spPr>
        <p:txBody>
          <a:bodyPr>
            <a:normAutofit/>
          </a:bodyPr>
          <a:lstStyle/>
          <a:p>
            <a:pPr lvl="0"/>
            <a:r>
              <a:rPr lang="pt-BR" sz="4000" b="1" dirty="0"/>
              <a:t>A percepção do ambiente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24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DE47AC7-8C32-45C1-B2C9-8FBB0329F807}"/>
              </a:ext>
            </a:extLst>
          </p:cNvPr>
          <p:cNvSpPr txBox="1"/>
          <p:nvPr/>
        </p:nvSpPr>
        <p:spPr>
          <a:xfrm>
            <a:off x="0" y="70736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A percepção do ambiente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A0A070-1907-4FF8-9B32-6C043A61C5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599439"/>
              </p:ext>
            </p:extLst>
          </p:nvPr>
        </p:nvGraphicFramePr>
        <p:xfrm>
          <a:off x="2228850" y="1333360"/>
          <a:ext cx="7477125" cy="240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58DFC9B-11E2-494F-9BF7-A1DE5C1FCDB1}"/>
              </a:ext>
            </a:extLst>
          </p:cNvPr>
          <p:cNvSpPr txBox="1"/>
          <p:nvPr/>
        </p:nvSpPr>
        <p:spPr>
          <a:xfrm>
            <a:off x="57150" y="3359053"/>
            <a:ext cx="120777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Tipos de estímulo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3C570A-33F3-44F8-8147-09F9AA23CAF2}"/>
              </a:ext>
            </a:extLst>
          </p:cNvPr>
          <p:cNvSpPr txBox="1"/>
          <p:nvPr/>
        </p:nvSpPr>
        <p:spPr>
          <a:xfrm>
            <a:off x="5025627" y="3955693"/>
            <a:ext cx="22446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Sonoro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Luminoso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Químico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Pressão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Calor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3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85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4AE4AB-7636-47B5-8353-8081A88F0837}"/>
              </a:ext>
            </a:extLst>
          </p:cNvPr>
          <p:cNvSpPr txBox="1"/>
          <p:nvPr/>
        </p:nvSpPr>
        <p:spPr>
          <a:xfrm>
            <a:off x="57149" y="68228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Captação de estímulos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F216F3-DEF4-4B7B-97B9-C92E0A98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38" y="3001210"/>
            <a:ext cx="11174121" cy="31527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C2EAA34-44BF-49F4-A9C1-17C1985BB3AD}"/>
              </a:ext>
            </a:extLst>
          </p:cNvPr>
          <p:cNvSpPr txBox="1"/>
          <p:nvPr/>
        </p:nvSpPr>
        <p:spPr>
          <a:xfrm>
            <a:off x="57149" y="6153985"/>
            <a:ext cx="9016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TORTORA, G. J.; GRABOWSKI, S. R. </a:t>
            </a:r>
            <a:r>
              <a:rPr lang="pt-BR" sz="1200" b="1" dirty="0"/>
              <a:t>Corpo humano</a:t>
            </a:r>
            <a:r>
              <a:rPr lang="pt-BR" sz="1200" dirty="0"/>
              <a:t>: fundamentos de anatomia e fisiologia. 6. ed. Porto Alegre: Artmed, 2006. p. 291.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87A5C9-1ED9-45BE-83F3-DCFE3243C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827132"/>
              </p:ext>
            </p:extLst>
          </p:nvPr>
        </p:nvGraphicFramePr>
        <p:xfrm>
          <a:off x="2566987" y="1029653"/>
          <a:ext cx="7058025" cy="227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4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14599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84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4B7077-0F23-408E-8282-1205F09468BA}"/>
              </a:ext>
            </a:extLst>
          </p:cNvPr>
          <p:cNvSpPr txBox="1"/>
          <p:nvPr/>
        </p:nvSpPr>
        <p:spPr>
          <a:xfrm>
            <a:off x="57150" y="676806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Visão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746D9E-4A3D-40F1-B535-268168BA2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14" y="1791261"/>
            <a:ext cx="7027532" cy="38721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C4B16B5-013F-4FB4-A797-0C75417B47A4}"/>
              </a:ext>
            </a:extLst>
          </p:cNvPr>
          <p:cNvSpPr txBox="1"/>
          <p:nvPr/>
        </p:nvSpPr>
        <p:spPr>
          <a:xfrm>
            <a:off x="4578424" y="6146440"/>
            <a:ext cx="56761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Esquema do olho humano em corte, indicando suas principais partes.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E5E4B3-6AF3-4674-9470-2AE164A243F8}"/>
              </a:ext>
            </a:extLst>
          </p:cNvPr>
          <p:cNvSpPr txBox="1"/>
          <p:nvPr/>
        </p:nvSpPr>
        <p:spPr>
          <a:xfrm>
            <a:off x="4578424" y="5653281"/>
            <a:ext cx="7550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Elaborado com base em: TORTORA, G. J.; GRABOWSKI, S. R.</a:t>
            </a:r>
          </a:p>
          <a:p>
            <a:r>
              <a:rPr lang="pt-BR" sz="1200" b="1" dirty="0"/>
              <a:t>Corpo humano</a:t>
            </a:r>
            <a:r>
              <a:rPr lang="pt-BR" sz="1200" dirty="0"/>
              <a:t>: fundamentos de anatomia e fisiologia. 6. ed. Porto Alegre: Artmed, 2006. p. 300.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5F52090-C4A1-45AD-9970-0469FBA623C4}"/>
              </a:ext>
            </a:extLst>
          </p:cNvPr>
          <p:cNvSpPr/>
          <p:nvPr/>
        </p:nvSpPr>
        <p:spPr>
          <a:xfrm>
            <a:off x="990492" y="2573187"/>
            <a:ext cx="2878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olhos</a:t>
            </a:r>
            <a:r>
              <a:rPr lang="pt-BR" dirty="0">
                <a:solidFill>
                  <a:srgbClr val="2F2F2E"/>
                </a:solidFill>
              </a:rPr>
              <a:t> são os órgãos responsáveis pelo sentido da </a:t>
            </a:r>
            <a:r>
              <a:rPr lang="pt-BR" b="1" dirty="0">
                <a:solidFill>
                  <a:srgbClr val="2F2F2E"/>
                </a:solidFill>
              </a:rPr>
              <a:t>visão</a:t>
            </a:r>
            <a:r>
              <a:rPr lang="pt-BR" dirty="0">
                <a:solidFill>
                  <a:srgbClr val="2F2F2E"/>
                </a:solidFill>
              </a:rPr>
              <a:t>. Neles, há receptores</a:t>
            </a:r>
          </a:p>
          <a:p>
            <a:r>
              <a:rPr lang="pt-BR" dirty="0">
                <a:solidFill>
                  <a:srgbClr val="2F2F2E"/>
                </a:solidFill>
              </a:rPr>
              <a:t>que captam os estímulos luminosos e nos permitem distinguir as cores, as formas e a posição dos objetos, por exemplo</a:t>
            </a:r>
            <a:r>
              <a:rPr lang="pt-BR" dirty="0">
                <a:solidFill>
                  <a:srgbClr val="2F2F2E"/>
                </a:solidFill>
                <a:latin typeface="FrutigerLTStd-Light"/>
              </a:rPr>
              <a:t>.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5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23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E434DA-B3C2-462E-987D-C36B399467F3}"/>
              </a:ext>
            </a:extLst>
          </p:cNvPr>
          <p:cNvSpPr txBox="1"/>
          <p:nvPr/>
        </p:nvSpPr>
        <p:spPr>
          <a:xfrm>
            <a:off x="57150" y="735419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Formação das imagens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E52A98-F1C8-4172-893C-C1D6DFFF13C7}"/>
              </a:ext>
            </a:extLst>
          </p:cNvPr>
          <p:cNvSpPr txBox="1"/>
          <p:nvPr/>
        </p:nvSpPr>
        <p:spPr>
          <a:xfrm>
            <a:off x="3301014" y="5793605"/>
            <a:ext cx="379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/>
              <a:t>Representação da formação da imagem na retina.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3B3BE33-602F-4CC2-B367-682DEE2F6C72}"/>
              </a:ext>
            </a:extLst>
          </p:cNvPr>
          <p:cNvSpPr/>
          <p:nvPr/>
        </p:nvSpPr>
        <p:spPr>
          <a:xfrm>
            <a:off x="743725" y="2050833"/>
            <a:ext cx="22255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raios de luz </a:t>
            </a:r>
            <a:r>
              <a:rPr lang="pt-BR" dirty="0">
                <a:solidFill>
                  <a:srgbClr val="2F2F2E"/>
                </a:solidFill>
              </a:rPr>
              <a:t>atravessam a córnea, passam pela pupila e atingem a lente do olho (que é uma lente do tipo convergente). Desta forma, sofrem um desvio e convergem para um mesmo ponto, na </a:t>
            </a:r>
            <a:r>
              <a:rPr lang="pt-BR" b="1" dirty="0">
                <a:solidFill>
                  <a:srgbClr val="2F2F2E"/>
                </a:solidFill>
              </a:rPr>
              <a:t>retina</a:t>
            </a:r>
            <a:r>
              <a:rPr lang="pt-BR" dirty="0">
                <a:solidFill>
                  <a:srgbClr val="2F2F2E"/>
                </a:solidFill>
              </a:rPr>
              <a:t>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38D357-FD77-4648-9EFE-D15CDBC9119B}"/>
              </a:ext>
            </a:extLst>
          </p:cNvPr>
          <p:cNvSpPr/>
          <p:nvPr/>
        </p:nvSpPr>
        <p:spPr>
          <a:xfrm>
            <a:off x="9381492" y="2189333"/>
            <a:ext cx="23844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</a:t>
            </a:r>
            <a:r>
              <a:rPr lang="pt-BR" b="1" dirty="0"/>
              <a:t>retina</a:t>
            </a:r>
            <a:r>
              <a:rPr lang="pt-BR" dirty="0"/>
              <a:t>, há </a:t>
            </a:r>
            <a:r>
              <a:rPr lang="pt-BR" b="1" dirty="0"/>
              <a:t>células receptoras </a:t>
            </a:r>
            <a:r>
              <a:rPr lang="pt-BR" dirty="0"/>
              <a:t>que identificam o estímulo luminoso e enviam impulsos nervosos ao encéfalo por meio do </a:t>
            </a:r>
            <a:r>
              <a:rPr lang="pt-BR" b="1" dirty="0"/>
              <a:t>nervo óptico</a:t>
            </a:r>
            <a:r>
              <a:rPr lang="pt-BR" dirty="0"/>
              <a:t>. No encéfalo ocorre a interpretação da imagem.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6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86BFC0E-9CAA-5FF6-DAA0-0B50F86F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82" y="2151047"/>
            <a:ext cx="6253436" cy="293889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B3CF3-CF79-0348-7839-C1E87E76B983}"/>
              </a:ext>
            </a:extLst>
          </p:cNvPr>
          <p:cNvSpPr txBox="1"/>
          <p:nvPr/>
        </p:nvSpPr>
        <p:spPr>
          <a:xfrm>
            <a:off x="3301014" y="518279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>
                <a:latin typeface="Calibri "/>
              </a:rPr>
              <a:t>Elaborado com base em: TORTORA, Gerard Joseph; GRABOWSKI, Sandra Reynolds. </a:t>
            </a:r>
            <a:r>
              <a:rPr lang="pt-BR" sz="1200" b="1" i="0" u="none" strike="noStrike" baseline="0">
                <a:latin typeface="Calibri "/>
              </a:rPr>
              <a:t>Corpo</a:t>
            </a:r>
          </a:p>
          <a:p>
            <a:pPr algn="l"/>
            <a:r>
              <a:rPr lang="pt-BR" sz="1200" b="1" i="0" u="none" strike="noStrike" baseline="0">
                <a:latin typeface="Calibri "/>
              </a:rPr>
              <a:t>humano</a:t>
            </a:r>
            <a:r>
              <a:rPr lang="pt-BR" sz="1200" b="0" i="0" u="none" strike="noStrike" baseline="0">
                <a:latin typeface="Calibri "/>
              </a:rPr>
              <a:t>: fundamentos de anatomia e fisiologia. 10. ed. Porto Alegre: Artmed, 2017. p. 308.</a:t>
            </a:r>
            <a:endParaRPr lang="pt-BR" sz="1200">
              <a:latin typeface="Calibri "/>
            </a:endParaRP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BE6BBFD5-798E-E8DC-8800-15C7D9F72045}"/>
              </a:ext>
            </a:extLst>
          </p:cNvPr>
          <p:cNvCxnSpPr>
            <a:cxnSpLocks/>
          </p:cNvCxnSpPr>
          <p:nvPr/>
        </p:nvCxnSpPr>
        <p:spPr>
          <a:xfrm flipH="1">
            <a:off x="8257592" y="3945176"/>
            <a:ext cx="1123900" cy="42968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8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E434DA-B3C2-462E-987D-C36B399467F3}"/>
              </a:ext>
            </a:extLst>
          </p:cNvPr>
          <p:cNvSpPr txBox="1"/>
          <p:nvPr/>
        </p:nvSpPr>
        <p:spPr>
          <a:xfrm>
            <a:off x="57150" y="643298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Formação das imagens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E52A98-F1C8-4172-893C-C1D6DFFF13C7}"/>
              </a:ext>
            </a:extLst>
          </p:cNvPr>
          <p:cNvSpPr txBox="1"/>
          <p:nvPr/>
        </p:nvSpPr>
        <p:spPr>
          <a:xfrm>
            <a:off x="1621999" y="6125462"/>
            <a:ext cx="908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dirty="0"/>
              <a:t>Representação da formação da imagem em olho de pessoa com miopia (A) e em olho de pessoa com hipermetropia (B). Nos dois casos, é mostrado ao lado direito como ocorre a formação da imagem com o uso de lentes corretivas apropriadas.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3B3BE33-602F-4CC2-B367-682DEE2F6C72}"/>
              </a:ext>
            </a:extLst>
          </p:cNvPr>
          <p:cNvSpPr/>
          <p:nvPr/>
        </p:nvSpPr>
        <p:spPr>
          <a:xfrm>
            <a:off x="278420" y="1555618"/>
            <a:ext cx="25621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F2F2E"/>
                </a:solidFill>
              </a:rPr>
              <a:t>Algumas pessoas têm alterações nos olhos que dificultam o direcionamento correto dos raios de luz à retina. Entre essas alterações estão os que causam os problemas de visão conhecidos por </a:t>
            </a:r>
            <a:r>
              <a:rPr lang="pt-BR" b="1" dirty="0">
                <a:solidFill>
                  <a:srgbClr val="2F2F2E"/>
                </a:solidFill>
              </a:rPr>
              <a:t>miopia</a:t>
            </a:r>
            <a:r>
              <a:rPr lang="pt-BR" dirty="0">
                <a:solidFill>
                  <a:srgbClr val="2F2F2E"/>
                </a:solidFill>
              </a:rPr>
              <a:t> (A) e </a:t>
            </a:r>
            <a:r>
              <a:rPr lang="pt-BR" b="1" dirty="0">
                <a:solidFill>
                  <a:srgbClr val="2F2F2E"/>
                </a:solidFill>
              </a:rPr>
              <a:t>hipermetropia </a:t>
            </a:r>
            <a:r>
              <a:rPr lang="pt-BR" dirty="0">
                <a:solidFill>
                  <a:srgbClr val="2F2F2E"/>
                </a:solidFill>
              </a:rPr>
              <a:t>(B). Para corrigir esses problemas de visão são utilizados diferentes tipos de óculos ou lentes de contato.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E38D357-FD77-4648-9EFE-D15CDBC9119B}"/>
              </a:ext>
            </a:extLst>
          </p:cNvPr>
          <p:cNvSpPr/>
          <p:nvPr/>
        </p:nvSpPr>
        <p:spPr>
          <a:xfrm>
            <a:off x="9483767" y="1782729"/>
            <a:ext cx="2552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</a:t>
            </a:r>
            <a:r>
              <a:rPr lang="pt-BR" b="1" dirty="0"/>
              <a:t>miopia</a:t>
            </a:r>
            <a:r>
              <a:rPr lang="pt-BR" dirty="0"/>
              <a:t>, a imagem é formada à frente da retina. Utiliza-se, portanto, uma lente do tipo </a:t>
            </a:r>
            <a:r>
              <a:rPr lang="pt-BR" b="1" dirty="0"/>
              <a:t>divergente</a:t>
            </a:r>
            <a:r>
              <a:rPr lang="pt-BR" dirty="0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/>
          <a:p>
            <a:fld id="{8E4AB50B-E209-4EB3-9871-25D5954752C7}" type="slidenum">
              <a:rPr lang="pt-BR" smtClean="0"/>
              <a:t>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6B3CF3-CF79-0348-7839-C1E87E76B983}"/>
              </a:ext>
            </a:extLst>
          </p:cNvPr>
          <p:cNvSpPr txBox="1"/>
          <p:nvPr/>
        </p:nvSpPr>
        <p:spPr>
          <a:xfrm>
            <a:off x="2840613" y="5653425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Calibri "/>
              </a:rPr>
              <a:t>Elaborado com base em: </a:t>
            </a:r>
            <a:r>
              <a:rPr lang="pt-BR" sz="1200" dirty="0">
                <a:latin typeface="Calibri "/>
              </a:rPr>
              <a:t>SILVERTHORN, Dee U. Fisiologia humana: uma abordagem integrada.</a:t>
            </a:r>
          </a:p>
          <a:p>
            <a:pPr algn="l"/>
            <a:r>
              <a:rPr lang="pt-BR" sz="1200" dirty="0">
                <a:latin typeface="Calibri "/>
              </a:rPr>
              <a:t>7. ed. Porto Alegre: Artmed, 2017. p. 345.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45E41A-B068-BC20-49CD-DAC61A5CE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31" y="1503714"/>
            <a:ext cx="6732508" cy="400397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41BA4931-7444-DADA-D8A6-11B1E3BE5D53}"/>
              </a:ext>
            </a:extLst>
          </p:cNvPr>
          <p:cNvSpPr/>
          <p:nvPr/>
        </p:nvSpPr>
        <p:spPr>
          <a:xfrm>
            <a:off x="9483768" y="3771669"/>
            <a:ext cx="2552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Na </a:t>
            </a:r>
            <a:r>
              <a:rPr lang="pt-BR" b="1" dirty="0"/>
              <a:t>hipermetropia</a:t>
            </a:r>
            <a:r>
              <a:rPr lang="pt-BR" dirty="0"/>
              <a:t>, a imagem é formada atrás da retina. Utiliza-se, portanto, uma lente do tipo </a:t>
            </a:r>
            <a:r>
              <a:rPr lang="pt-BR" b="1" dirty="0"/>
              <a:t>convergente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33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BE98F7-A413-48FF-8DB5-1526371EDBC8}"/>
              </a:ext>
            </a:extLst>
          </p:cNvPr>
          <p:cNvSpPr txBox="1"/>
          <p:nvPr/>
        </p:nvSpPr>
        <p:spPr>
          <a:xfrm>
            <a:off x="57150" y="590110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Olfato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57631C-FDDF-4FFB-B6FB-ED3E2949CF9A}"/>
              </a:ext>
            </a:extLst>
          </p:cNvPr>
          <p:cNvSpPr txBox="1"/>
          <p:nvPr/>
        </p:nvSpPr>
        <p:spPr>
          <a:xfrm>
            <a:off x="2921543" y="6387664"/>
            <a:ext cx="528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Esquema da cavidade nasal em corte, mostrando o epitélio olfatório.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530FD12-FF2F-4F9A-92AA-C9D2B7F89B81}"/>
              </a:ext>
            </a:extLst>
          </p:cNvPr>
          <p:cNvSpPr/>
          <p:nvPr/>
        </p:nvSpPr>
        <p:spPr>
          <a:xfrm>
            <a:off x="2921543" y="5945637"/>
            <a:ext cx="5892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FrutigerLTStd-Light"/>
              </a:rPr>
              <a:t>Elaborado com base em: TORTORA, Gerard Joseph; GRABOWSKI, Sandra Reynolds. </a:t>
            </a:r>
            <a:r>
              <a:rPr lang="pt-BR" sz="1200" b="1" i="0" u="none" strike="noStrike" baseline="0" dirty="0">
                <a:latin typeface="FrutigerLTStd-Bold"/>
              </a:rPr>
              <a:t>Corpo humano</a:t>
            </a:r>
            <a:r>
              <a:rPr lang="pt-BR" sz="1200" b="0" i="0" u="none" strike="noStrike" baseline="0" dirty="0">
                <a:latin typeface="FrutigerLTStd-Light"/>
              </a:rPr>
              <a:t>: fundamentos de anatomia e fisiologia. 10. ed. Porto Alegre: Artmed, 2017. p. 299.</a:t>
            </a:r>
            <a:endParaRPr lang="pt-BR" sz="12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133892-A2CB-464E-9D02-2901A9D1CA7D}"/>
              </a:ext>
            </a:extLst>
          </p:cNvPr>
          <p:cNvSpPr/>
          <p:nvPr/>
        </p:nvSpPr>
        <p:spPr>
          <a:xfrm>
            <a:off x="628034" y="1163411"/>
            <a:ext cx="2450050" cy="42473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nariz</a:t>
            </a:r>
            <a:r>
              <a:rPr lang="pt-BR" dirty="0"/>
              <a:t> é o órgão responsável pelo sentido do </a:t>
            </a:r>
            <a:r>
              <a:rPr lang="pt-BR" b="1" dirty="0"/>
              <a:t>olfato</a:t>
            </a:r>
            <a:r>
              <a:rPr lang="pt-BR" dirty="0"/>
              <a:t>. Na cavidade nasal, há receptores que são estimulados por partículas odoríferas que estão no ar. Os receptores ficam concentrados em uma região da cavidade nasal,</a:t>
            </a:r>
          </a:p>
          <a:p>
            <a:r>
              <a:rPr lang="pt-BR" dirty="0"/>
              <a:t>chamada </a:t>
            </a:r>
            <a:r>
              <a:rPr lang="pt-BR" b="1" dirty="0"/>
              <a:t>epitélio olfatório</a:t>
            </a:r>
            <a:r>
              <a:rPr lang="pt-BR" dirty="0"/>
              <a:t>.</a:t>
            </a:r>
            <a:endParaRPr lang="pt-BR" dirty="0">
              <a:solidFill>
                <a:srgbClr val="2F2F2E"/>
              </a:solidFill>
            </a:endParaRPr>
          </a:p>
          <a:p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8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1B88E99-60E5-5863-44D6-9C23ED962817}"/>
              </a:ext>
            </a:extLst>
          </p:cNvPr>
          <p:cNvGrpSpPr/>
          <p:nvPr/>
        </p:nvGrpSpPr>
        <p:grpSpPr>
          <a:xfrm>
            <a:off x="685074" y="1273476"/>
            <a:ext cx="9013407" cy="4717056"/>
            <a:chOff x="1123612" y="1427529"/>
            <a:chExt cx="9013407" cy="4717056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A0775F6-F160-4D8D-A896-3852369F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6622" y="1427529"/>
              <a:ext cx="6620397" cy="4706617"/>
            </a:xfrm>
            <a:prstGeom prst="rect">
              <a:avLst/>
            </a:prstGeom>
          </p:spPr>
        </p:pic>
        <p:cxnSp>
          <p:nvCxnSpPr>
            <p:cNvPr id="12" name="Conector de Seta Reta 11">
              <a:extLst>
                <a:ext uri="{FF2B5EF4-FFF2-40B4-BE49-F238E27FC236}">
                  <a16:creationId xmlns:a16="http://schemas.microsoft.com/office/drawing/2014/main" id="{E5FF9C21-350B-7199-66A6-6EA5DFBED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8951" y="4367884"/>
              <a:ext cx="1197631" cy="11303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31FC058-AD40-4419-7424-EA60C26A3732}"/>
                </a:ext>
              </a:extLst>
            </p:cNvPr>
            <p:cNvSpPr txBox="1"/>
            <p:nvPr/>
          </p:nvSpPr>
          <p:spPr>
            <a:xfrm>
              <a:off x="1123612" y="5498254"/>
              <a:ext cx="15053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O ar entra pelo nariz carregando partículas aromáticas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B7078462-487E-40EB-BC8C-C22A4D931DDB}"/>
              </a:ext>
            </a:extLst>
          </p:cNvPr>
          <p:cNvSpPr/>
          <p:nvPr/>
        </p:nvSpPr>
        <p:spPr>
          <a:xfrm>
            <a:off x="9698481" y="2138136"/>
            <a:ext cx="2146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partículas aromáticas presentes no ar inspirado estimulam os </a:t>
            </a:r>
            <a:r>
              <a:rPr lang="pt-BR" b="1" dirty="0"/>
              <a:t>receptores</a:t>
            </a:r>
          </a:p>
          <a:p>
            <a:r>
              <a:rPr lang="pt-BR" b="1" dirty="0"/>
              <a:t>do epitélio olfatório</a:t>
            </a:r>
            <a:r>
              <a:rPr lang="pt-BR" dirty="0"/>
              <a:t>; esses estímulos são interpretados e nos permitem distinguir os odores.</a:t>
            </a:r>
            <a:endParaRPr lang="pt-BR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A2578F-5D20-53B4-17EF-44EC81829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551"/>
          <a:stretch/>
        </p:blipFill>
        <p:spPr>
          <a:xfrm>
            <a:off x="3289824" y="1428069"/>
            <a:ext cx="5438808" cy="414699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7FFD842-9C7C-4EC4-A16B-50FB49215766}"/>
              </a:ext>
            </a:extLst>
          </p:cNvPr>
          <p:cNvSpPr txBox="1"/>
          <p:nvPr/>
        </p:nvSpPr>
        <p:spPr>
          <a:xfrm>
            <a:off x="57150" y="601147"/>
            <a:ext cx="120777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/>
              <a:t>Gustação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836FC8-FAF3-4166-886B-2422F60BD104}"/>
              </a:ext>
            </a:extLst>
          </p:cNvPr>
          <p:cNvSpPr/>
          <p:nvPr/>
        </p:nvSpPr>
        <p:spPr>
          <a:xfrm>
            <a:off x="611471" y="1586515"/>
            <a:ext cx="5687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língua</a:t>
            </a:r>
            <a:r>
              <a:rPr lang="pt-BR" dirty="0"/>
              <a:t> é o órgão responsável pelo sentido da </a:t>
            </a:r>
            <a:r>
              <a:rPr lang="pt-BR" b="1" dirty="0"/>
              <a:t>gustação</a:t>
            </a:r>
            <a:r>
              <a:rPr lang="pt-BR" dirty="0"/>
              <a:t>, também chamado de paladar. </a:t>
            </a:r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D461207-49D4-4CD8-9726-3EEB1C6D1CBA}"/>
              </a:ext>
            </a:extLst>
          </p:cNvPr>
          <p:cNvSpPr/>
          <p:nvPr/>
        </p:nvSpPr>
        <p:spPr>
          <a:xfrm>
            <a:off x="8685044" y="1622698"/>
            <a:ext cx="28954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</a:t>
            </a:r>
            <a:r>
              <a:rPr lang="pt-BR" b="1" dirty="0"/>
              <a:t>papilas gustatórias </a:t>
            </a:r>
            <a:r>
              <a:rPr lang="pt-BR" dirty="0"/>
              <a:t>(ou </a:t>
            </a:r>
            <a:r>
              <a:rPr lang="pt-BR" b="1" dirty="0"/>
              <a:t>linguais</a:t>
            </a:r>
            <a:r>
              <a:rPr lang="pt-BR" dirty="0"/>
              <a:t>) captam estímulos das substâncias químicas dos</a:t>
            </a:r>
          </a:p>
          <a:p>
            <a:r>
              <a:rPr lang="pt-BR" dirty="0"/>
              <a:t>alimentos e permitem distinguir os gostos. </a:t>
            </a:r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B8075D8-838E-4A92-9803-8D8CFA47AF5D}"/>
              </a:ext>
            </a:extLst>
          </p:cNvPr>
          <p:cNvSpPr/>
          <p:nvPr/>
        </p:nvSpPr>
        <p:spPr>
          <a:xfrm>
            <a:off x="8728632" y="3578900"/>
            <a:ext cx="2645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papilas gustatórias detectam os gostos básicos: </a:t>
            </a:r>
            <a:r>
              <a:rPr lang="pt-BR" b="1" dirty="0"/>
              <a:t>doce</a:t>
            </a:r>
            <a:r>
              <a:rPr lang="pt-BR" dirty="0"/>
              <a:t>, </a:t>
            </a:r>
            <a:r>
              <a:rPr lang="pt-BR" b="1" dirty="0"/>
              <a:t>salgado</a:t>
            </a:r>
            <a:r>
              <a:rPr lang="pt-BR" dirty="0"/>
              <a:t>, </a:t>
            </a:r>
            <a:r>
              <a:rPr lang="pt-BR" b="1" dirty="0"/>
              <a:t>ácido</a:t>
            </a:r>
            <a:r>
              <a:rPr lang="pt-BR" dirty="0"/>
              <a:t>, </a:t>
            </a:r>
            <a:r>
              <a:rPr lang="pt-BR" b="1" dirty="0"/>
              <a:t>amargo</a:t>
            </a:r>
            <a:r>
              <a:rPr lang="pt-BR" dirty="0"/>
              <a:t> e </a:t>
            </a:r>
            <a:r>
              <a:rPr lang="pt-BR" b="1" dirty="0"/>
              <a:t>umami</a:t>
            </a:r>
            <a:r>
              <a:rPr lang="pt-BR" dirty="0"/>
              <a:t>.</a:t>
            </a:r>
            <a:endParaRPr lang="pt-BR" dirty="0">
              <a:solidFill>
                <a:srgbClr val="2F2F2E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E54B62F-2F6D-40F1-955A-A9358E1EDBBA}"/>
              </a:ext>
            </a:extLst>
          </p:cNvPr>
          <p:cNvSpPr/>
          <p:nvPr/>
        </p:nvSpPr>
        <p:spPr>
          <a:xfrm>
            <a:off x="644693" y="2950126"/>
            <a:ext cx="229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 substâncias químicas do alimento, dissolvidas na saliva, estimulam as células sensitivas das papilas gustatórias.</a:t>
            </a:r>
            <a:endParaRPr lang="pt-BR" dirty="0">
              <a:solidFill>
                <a:srgbClr val="2F2F2E"/>
              </a:solidFill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FBE3399-4612-40CB-B388-645FB26FAC36}"/>
              </a:ext>
            </a:extLst>
          </p:cNvPr>
          <p:cNvCxnSpPr>
            <a:cxnSpLocks/>
          </p:cNvCxnSpPr>
          <p:nvPr/>
        </p:nvCxnSpPr>
        <p:spPr>
          <a:xfrm>
            <a:off x="2752745" y="3930043"/>
            <a:ext cx="844391" cy="5995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B50B-E209-4EB3-9871-25D5954752C7}" type="slidenum">
              <a:rPr lang="pt-BR" smtClean="0"/>
              <a:t>9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6BDB650-3B8F-AFBB-72B7-70E71A8EEBD8}"/>
              </a:ext>
            </a:extLst>
          </p:cNvPr>
          <p:cNvSpPr txBox="1"/>
          <p:nvPr/>
        </p:nvSpPr>
        <p:spPr>
          <a:xfrm>
            <a:off x="3054319" y="5490689"/>
            <a:ext cx="5969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 dirty="0">
                <a:latin typeface="Calibri "/>
              </a:rPr>
              <a:t>Elaborado com base em: TORTORA, Gerard Joseph; GRABOWSKI, Sandra Reynolds. </a:t>
            </a:r>
            <a:r>
              <a:rPr lang="pt-BR" sz="1200" b="1" i="0" u="none" strike="noStrike" baseline="0" dirty="0">
                <a:latin typeface="Calibri "/>
              </a:rPr>
              <a:t>Corpo humano</a:t>
            </a:r>
            <a:r>
              <a:rPr lang="pt-BR" sz="1200" b="0" i="0" u="none" strike="noStrike" baseline="0" dirty="0">
                <a:latin typeface="Calibri "/>
              </a:rPr>
              <a:t>: fundamentos de anatomia e fisiologia. 10. ed. Porto Alegre: Artmed, 2017. p. 301.</a:t>
            </a:r>
            <a:endParaRPr lang="pt-BR" sz="1200" dirty="0">
              <a:latin typeface="Calibri 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3E3AC6-C5F4-668E-4D8B-71A235163D46}"/>
              </a:ext>
            </a:extLst>
          </p:cNvPr>
          <p:cNvSpPr txBox="1"/>
          <p:nvPr/>
        </p:nvSpPr>
        <p:spPr>
          <a:xfrm>
            <a:off x="3054319" y="5972565"/>
            <a:ext cx="6650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latin typeface="DINNextLTPro-Regular"/>
              </a:rPr>
              <a:t>Esquema da língua, mostrando também uma papila gustatória em corte e as células sensitivas. Embora em menor quantidade, também há papilas gustatórias</a:t>
            </a:r>
          </a:p>
          <a:p>
            <a:pPr algn="l"/>
            <a:r>
              <a:rPr lang="pt-BR" sz="1400" b="0" i="0" u="none" strike="noStrike" baseline="0" dirty="0">
                <a:latin typeface="DINNextLTPro-Regular"/>
              </a:rPr>
              <a:t>no palato (céu da boca), na faringe e na laringe.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5053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4528</TotalTime>
  <Words>1014</Words>
  <Application>Microsoft Office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</vt:lpstr>
      <vt:lpstr>Calibri Light</vt:lpstr>
      <vt:lpstr>DINNextLTPro-Regular</vt:lpstr>
      <vt:lpstr>FrutigerLTStd-Bold</vt:lpstr>
      <vt:lpstr>FrutigerLTStd-Light</vt:lpstr>
      <vt:lpstr>Tema do Office</vt:lpstr>
      <vt:lpstr>Apresentação do PowerPoint</vt:lpstr>
      <vt:lpstr>Apresentação 5 –  OS SENTIDOS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6 – SERES VIVOS: MOVIMENTO E COORDENAÇÃO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1 - MATERIAIS</dc:title>
  <dc:creator>Sandra Del Carlo</dc:creator>
  <cp:lastModifiedBy> </cp:lastModifiedBy>
  <cp:revision>19</cp:revision>
  <dcterms:created xsi:type="dcterms:W3CDTF">2019-02-21T17:26:32Z</dcterms:created>
  <dcterms:modified xsi:type="dcterms:W3CDTF">2023-08-04T13:05:26Z</dcterms:modified>
</cp:coreProperties>
</file>