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9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3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22" clrIdx="0"/>
  <p:cmAuthor id="2" name="FREELA -- Cecilia Farias de Souza" initials="F-CFdS" lastIdx="4" clrIdx="1"/>
  <p:cmAuthor id="3" name="Lilian Semenichin Nogueira" initials="LSN" lastIdx="17" clrIdx="2"/>
  <p:cmAuthor id="4" name="Marcia Takeuchi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5D0"/>
    <a:srgbClr val="601353"/>
    <a:srgbClr val="FFFFFF"/>
    <a:srgbClr val="62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4D3FF-AD1B-66DF-E3F5-241A248F7154}" v="4" dt="2023-05-08T17:38:55.932"/>
    <p1510:client id="{9B186402-D305-424F-9E23-13C2D861E8FF}" v="548" dt="2023-05-08T14:08:57.503"/>
    <p1510:client id="{CC76338C-E49A-4FD4-8B73-B81FAC2BE02C}" v="5901" dt="2023-05-08T17:33:04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21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C360-31CD-344C-81BE-5E05ED850A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AE7DA-E315-C241-AF9A-6E20595B0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96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705E6-57F5-47C5-9560-CBFFEDD1809A}" type="datetimeFigureOut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0311-50A4-4CC1-BF09-F1641263E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418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11DFD-C862-4D76-BB5B-3C21529DF6A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82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E3470-A11F-4050-8EA5-73F891888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5C0838-7E25-46AF-AA06-90AB21E40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A2E287-EE76-406F-88D3-BF13BAF1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06A-57BF-304D-9551-8FE6BB8A5849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A60DA1-E66C-41A4-9034-F03EFE856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C45089-4E9E-4C57-B323-97C47629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62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F8EE8-69FD-4E11-ABBA-56C79BE7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463957-21FD-4C7F-B735-2813AC052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AD960D-A388-4FB0-9095-0639B157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5AF-2FE8-2F40-BAA5-6B099B804ED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55C951-3564-47AC-BEEC-19873F05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649FFE-6FB1-47C1-918E-8F151444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22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A02574-7D42-4705-93BE-F6049E7EC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E2090D-402B-44C4-8F31-D69B30349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A55A48-002B-4B7C-9602-30D79F9A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9D78-182D-6648-8259-CC8BC131476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BCF3BB-F7E9-47D6-B550-5BDE1C95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9DAF90-0A8F-4928-BAFE-D28FFFFE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2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EFACC-B61F-4727-87EE-765F00B8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FA8CD-2275-402C-BCA6-66B66BCA5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15D672-57A9-41DB-917D-8CD69EE4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6BF1-807E-EC47-9AFF-F4A21A279BA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2C0502-7EE1-4CEF-B064-F400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32C2B3-3571-4B05-8F61-4DE9EDB4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81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22507-AAB2-47E1-99AB-6FBF9FC5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B52884-0705-4F37-83AC-6A2F9BD4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0E5B7C-587D-4538-9843-C5AEFDDC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0DB1-86C0-134B-9D81-AEC84A0B800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7B6D83-D3EC-4443-A28A-C5C25617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9D1F01-FE84-4B85-9FD9-3F90B294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52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C3F62-54DB-44B2-8ADD-DEB08DE5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4B83A6-35E1-4EDB-827B-B4115EE3C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0000EA-8B1F-418D-B737-D80DEF811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8BDFCD-2D5E-47B5-A984-51ACCEEC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001-A9AA-E44E-A0CD-A2797AE4FBB3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59C6B6-B091-40AF-B68C-5E2243FE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3D6CE7-0CB9-472A-B10E-53EF5869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25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0A42E-D508-4C46-91E6-09BC4B36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F2509E-B975-446B-92CA-6A3B2C1B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6ABE9A-F895-466C-9CD1-0E7AF1CB1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301133-6997-4D92-9639-3AF077F18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F8C39F-C268-416C-866A-5A52F7ED0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2A59A4-62A4-4199-AA8B-4C613771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DEFA-C8E9-6845-9A18-8E1D814B2F1D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07203D-81A5-4DAF-AE1F-E32C5D15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2FA5DA-E609-4AB1-B62E-226BB6BA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69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E2B42-5F8E-4041-AB6F-FFB4D10B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A86932-F6D6-41BB-A70E-4A2AAFAD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8F05-55C6-F948-BB7E-E3F0C2EE4940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E91D648-76ED-447D-AF82-B98DF850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451FCD-F5C7-4CC7-AA04-7D2DFDB3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5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D06000-7AE1-4751-B456-1B4213458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7DF1-C1B3-7E41-AF55-89F54CF86645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C5D03D-4F5A-4B6F-9F58-ED4AD630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E3596D-2CF9-4F06-84A5-851248BC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00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FA6A7-4974-46CB-9B1F-649F00C4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68D222-4146-46F6-BC9F-A6A396B17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778D5B-5728-4633-B893-6CB402692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A200D2-32A8-4E1B-87CB-B052C3F6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20BB-BF2E-0A44-886C-A831B5F43200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276172-6CF3-4090-BE99-8E9CA5B0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BF6C42-5105-4229-A775-77B05046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38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E78A1-C9C9-4AE3-9517-7B83D75F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9AA3D8D-FAD5-4531-8774-93D4E77C5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8FEC02-2059-41E2-9FD1-D170C174A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204A31-11DE-4683-98F2-C2F13190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31FE-1BE5-124C-83C7-8EAE8D1DECC4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803212-178C-4E55-8E17-3D5B9397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4EAE9-AED6-46C2-A534-F590325B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C0AEA75-2DBF-4D24-B674-2BE54CD0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D573DF-742A-46ED-AD42-38B4CB356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360C0C-E957-4365-892A-8800968D1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FAED8-8B77-9645-AE96-48E8BBF940B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389AFE-0470-44CF-97CB-7046DFAE1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FEAA57-5B35-441E-9094-64ABEF89D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35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1"/>
          <a:stretch/>
        </p:blipFill>
        <p:spPr>
          <a:xfrm>
            <a:off x="0" y="0"/>
            <a:ext cx="9362114" cy="685800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53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168CD51-3E8C-4CE7-A76C-16E8F2CDB225}"/>
              </a:ext>
            </a:extLst>
          </p:cNvPr>
          <p:cNvSpPr txBox="1"/>
          <p:nvPr/>
        </p:nvSpPr>
        <p:spPr>
          <a:xfrm>
            <a:off x="1" y="661785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Movimento de translação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08374D3-B2FE-4F93-B7BB-00758D35EDF3}"/>
              </a:ext>
            </a:extLst>
          </p:cNvPr>
          <p:cNvSpPr/>
          <p:nvPr/>
        </p:nvSpPr>
        <p:spPr>
          <a:xfrm>
            <a:off x="186285" y="1592593"/>
            <a:ext cx="4333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Terra também realiza o movimento de </a:t>
            </a:r>
            <a:r>
              <a:rPr lang="pt-BR" b="1" dirty="0"/>
              <a:t>translação</a:t>
            </a:r>
            <a:r>
              <a:rPr lang="pt-BR" dirty="0"/>
              <a:t>, na qual percorre um caminho praticamente circular ao redor do Sol que leva 365 dias, ou seja, um </a:t>
            </a:r>
            <a:r>
              <a:rPr lang="pt-BR" b="1" dirty="0"/>
              <a:t>ano</a:t>
            </a:r>
            <a:r>
              <a:rPr lang="pt-BR" dirty="0"/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4C0DCB9-2B4D-48F6-8B47-AA53FE53F5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15" b="8935"/>
          <a:stretch/>
        </p:blipFill>
        <p:spPr>
          <a:xfrm>
            <a:off x="186285" y="2954118"/>
            <a:ext cx="4257477" cy="3402232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EC1E54C9-4307-45D7-AA11-D2CF7D35EB4F}"/>
              </a:ext>
            </a:extLst>
          </p:cNvPr>
          <p:cNvGrpSpPr/>
          <p:nvPr/>
        </p:nvGrpSpPr>
        <p:grpSpPr>
          <a:xfrm>
            <a:off x="4443762" y="2909148"/>
            <a:ext cx="7658298" cy="3101908"/>
            <a:chOff x="5022132" y="3663051"/>
            <a:chExt cx="7169868" cy="2679930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7D62B22B-F4E3-431A-A223-670B80533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2132" y="3663051"/>
              <a:ext cx="6969843" cy="1251171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AEA9134-0455-4874-B19D-FC35282A4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2132" y="5066062"/>
              <a:ext cx="7169868" cy="1276919"/>
            </a:xfrm>
            <a:prstGeom prst="rect">
              <a:avLst/>
            </a:prstGeom>
          </p:spPr>
        </p:pic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A310E796-2B18-4831-B76D-B2466D2803B2}"/>
              </a:ext>
            </a:extLst>
          </p:cNvPr>
          <p:cNvSpPr/>
          <p:nvPr/>
        </p:nvSpPr>
        <p:spPr>
          <a:xfrm>
            <a:off x="4383957" y="1592593"/>
            <a:ext cx="6969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posição em que o Sol aparece e desaparece no horizonte muda um pouco a cada dia. Isso é consequência do movimento de translação. Além disso, o Sol segue um movimento inclinado em relação ao horizonte em razão de ter seu eixo inclinado.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10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70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168CD51-3E8C-4CE7-A76C-16E8F2CDB225}"/>
              </a:ext>
            </a:extLst>
          </p:cNvPr>
          <p:cNvSpPr txBox="1"/>
          <p:nvPr/>
        </p:nvSpPr>
        <p:spPr>
          <a:xfrm>
            <a:off x="1" y="586409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Movimento de translação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11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2572784-D5FA-BFDD-192A-192E10BDC047}"/>
              </a:ext>
            </a:extLst>
          </p:cNvPr>
          <p:cNvSpPr txBox="1"/>
          <p:nvPr/>
        </p:nvSpPr>
        <p:spPr>
          <a:xfrm>
            <a:off x="504825" y="1441840"/>
            <a:ext cx="113318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/>
              <a:t>Devido a inclinação entre o eixo imaginário de rotação da Terra e o eixo perpendicular ao plano da órbita em torno do So</a:t>
            </a:r>
            <a:r>
              <a:rPr lang="pt-BR" dirty="0"/>
              <a:t>l</a:t>
            </a:r>
            <a:r>
              <a:rPr lang="pt-BR" sz="1800" b="0" i="0" u="none" strike="noStrike" baseline="0" dirty="0"/>
              <a:t>, em uma mesma região do planeta, os raios solares incidem de maneira diferente ao longo do ano. </a:t>
            </a:r>
          </a:p>
          <a:p>
            <a:pPr algn="l"/>
            <a:r>
              <a:rPr lang="pt-BR" sz="1800" b="0" i="0" u="none" strike="noStrike" baseline="0" dirty="0"/>
              <a:t>Essa variação pode ser notada pela análise da sombra do gnômon. Observe a ilustração a seguir, que toma como exemplo um mesmo local do Hemisfério Sul, no mesmo horário (meio-dia), em duas datas diferentes.</a:t>
            </a:r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91BC9C0-5A91-1E00-C9B5-7AAB72647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45" y="2736204"/>
            <a:ext cx="8738110" cy="3007776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9EB389-EA12-C883-906C-BAEE6C228226}"/>
              </a:ext>
            </a:extLst>
          </p:cNvPr>
          <p:cNvSpPr txBox="1"/>
          <p:nvPr/>
        </p:nvSpPr>
        <p:spPr>
          <a:xfrm>
            <a:off x="504825" y="5838015"/>
            <a:ext cx="7033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/>
              <a:t>Representação da variação da posição do Sol no céu e do comprimento da sombra projetada pelo gnômon no mesmo local em dezembro (</a:t>
            </a:r>
            <a:r>
              <a:rPr lang="pt-BR" sz="1400" b="1" i="0" u="none" strike="noStrike" baseline="0" dirty="0"/>
              <a:t>A</a:t>
            </a:r>
            <a:r>
              <a:rPr lang="pt-BR" sz="1400" b="0" i="0" u="none" strike="noStrike" baseline="0" dirty="0"/>
              <a:t>) e junho (</a:t>
            </a:r>
            <a:r>
              <a:rPr lang="pt-BR" sz="1400" b="1" i="0" u="none" strike="noStrike" baseline="0" dirty="0"/>
              <a:t>B</a:t>
            </a:r>
            <a:r>
              <a:rPr lang="pt-BR" sz="1400" b="0" i="0" u="none" strike="noStrike" baseline="0" dirty="0"/>
              <a:t>), no mesmo horário. As linhas pontilhadas indicam as posições ocupadas pelo Sol ao longo do dia nas duas datas.</a:t>
            </a:r>
            <a:endParaRPr lang="pt-BR" sz="140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DD3F6C3-1FF6-EC33-D934-C62E9808147D}"/>
              </a:ext>
            </a:extLst>
          </p:cNvPr>
          <p:cNvSpPr/>
          <p:nvPr/>
        </p:nvSpPr>
        <p:spPr>
          <a:xfrm>
            <a:off x="9093455" y="2855271"/>
            <a:ext cx="2743200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dirty="0"/>
              <a:t>Observe que a menor sombra formada do gnômon foi verificada quando o Sol estava na posição </a:t>
            </a:r>
            <a:r>
              <a:rPr lang="pt-BR" b="1" dirty="0"/>
              <a:t>A</a:t>
            </a:r>
            <a:r>
              <a:rPr lang="pt-BR" dirty="0"/>
              <a:t>; e a maior sombra foi verificada na posição </a:t>
            </a:r>
            <a:r>
              <a:rPr lang="pt-BR" b="1" dirty="0"/>
              <a:t>B.</a:t>
            </a:r>
            <a:r>
              <a:rPr lang="pt-BR" dirty="0"/>
              <a:t> Sabendo que o gnômon não se moveu, nem foi substituído, conclui-se que a forma como a luz solar incidiu sobre ele variou.</a:t>
            </a:r>
          </a:p>
        </p:txBody>
      </p:sp>
    </p:spTree>
    <p:extLst>
      <p:ext uri="{BB962C8B-B14F-4D97-AF65-F5344CB8AC3E}">
        <p14:creationId xmlns:p14="http://schemas.microsoft.com/office/powerpoint/2010/main" val="379432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2502D-7C49-49E9-801A-11E0C0109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157078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sz="4800" dirty="0">
                <a:latin typeface="+mn-lt"/>
              </a:rPr>
              <a:t>Apresentação 8 – </a:t>
            </a:r>
            <a:r>
              <a:rPr lang="pt-BR" sz="4800" b="1" dirty="0">
                <a:latin typeface="+mn-lt"/>
              </a:rPr>
              <a:t>TERRA: ESTRUTURA, FORMATO E MOVIMENTOS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30E5DF-4527-4E24-A515-AF60B9E29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2079234"/>
          </a:xfrm>
        </p:spPr>
        <p:txBody>
          <a:bodyPr>
            <a:noAutofit/>
          </a:bodyPr>
          <a:lstStyle/>
          <a:p>
            <a:r>
              <a:rPr lang="pt-BR" sz="4000" b="1" dirty="0"/>
              <a:t>A Terra por dentro e por fora</a:t>
            </a:r>
          </a:p>
          <a:p>
            <a:r>
              <a:rPr lang="pt-BR" sz="4000" b="1" dirty="0"/>
              <a:t>O formato da Terra</a:t>
            </a:r>
          </a:p>
          <a:p>
            <a:r>
              <a:rPr lang="pt-BR" sz="4000" b="1" dirty="0"/>
              <a:t>Os movimentos da Terra (uso do gnômon)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95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512AACA-F525-47E0-8803-803FCC1C9AA0}"/>
              </a:ext>
            </a:extLst>
          </p:cNvPr>
          <p:cNvSpPr txBox="1"/>
          <p:nvPr/>
        </p:nvSpPr>
        <p:spPr>
          <a:xfrm>
            <a:off x="1" y="632097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 Terra por dentro e por fora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594CE84-8599-47E1-B43C-3AF48CA84C14}"/>
              </a:ext>
            </a:extLst>
          </p:cNvPr>
          <p:cNvSpPr/>
          <p:nvPr/>
        </p:nvSpPr>
        <p:spPr>
          <a:xfrm>
            <a:off x="6483144" y="2245155"/>
            <a:ext cx="525415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400" b="1" dirty="0"/>
              <a:t>Crosta terrestre: </a:t>
            </a:r>
            <a:r>
              <a:rPr lang="pt-BR" sz="1400" dirty="0"/>
              <a:t>camada superficial da Terra, formada por rochas e subdividida em </a:t>
            </a:r>
            <a:r>
              <a:rPr lang="pt-BR" sz="1400" b="1" dirty="0"/>
              <a:t>crosta continental </a:t>
            </a:r>
            <a:r>
              <a:rPr lang="pt-BR" sz="1400" dirty="0"/>
              <a:t>(encontrada nos</a:t>
            </a:r>
          </a:p>
          <a:p>
            <a:r>
              <a:rPr lang="pt-BR" sz="1400" dirty="0"/>
              <a:t>continentes, pode ter até 50 km de espessura) e </a:t>
            </a:r>
            <a:r>
              <a:rPr lang="pt-BR" sz="1400" b="1" dirty="0"/>
              <a:t>crosta oceânica </a:t>
            </a:r>
            <a:r>
              <a:rPr lang="pt-BR" sz="1400" dirty="0"/>
              <a:t>(encontrada no fundo dos oceanos, pode ter até 10 km de espessura).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F6FD7AC-2DA1-400B-8EED-5E2040033D76}"/>
              </a:ext>
            </a:extLst>
          </p:cNvPr>
          <p:cNvSpPr/>
          <p:nvPr/>
        </p:nvSpPr>
        <p:spPr>
          <a:xfrm>
            <a:off x="877100" y="1468377"/>
            <a:ext cx="738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A estrutura da Terra está relacionada à disponibilidade de componentes como a </a:t>
            </a:r>
            <a:r>
              <a:rPr lang="pt-BR" dirty="0"/>
              <a:t>água, o ar, o solo e a luz solar. A Terra</a:t>
            </a:r>
            <a:r>
              <a:rPr lang="pt-BR" dirty="0">
                <a:solidFill>
                  <a:srgbClr val="2F2F2E"/>
                </a:solidFill>
              </a:rPr>
              <a:t> pode ser dividida em camadas.</a:t>
            </a:r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3</a:t>
            </a:fld>
            <a:endParaRPr lang="pt-BR"/>
          </a:p>
        </p:txBody>
      </p:sp>
      <p:pic>
        <p:nvPicPr>
          <p:cNvPr id="1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Connector 20"/>
          <p:cNvCxnSpPr/>
          <p:nvPr/>
        </p:nvCxnSpPr>
        <p:spPr>
          <a:xfrm>
            <a:off x="10013424" y="4992945"/>
            <a:ext cx="977987" cy="1240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6978A5B6-8401-8083-B7CC-D5F43803917A}"/>
              </a:ext>
            </a:extLst>
          </p:cNvPr>
          <p:cNvSpPr/>
          <p:nvPr/>
        </p:nvSpPr>
        <p:spPr>
          <a:xfrm>
            <a:off x="6412911" y="6225903"/>
            <a:ext cx="45785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/>
              <a:t>Representação do planeta  da Terra em corte, evidenciando as camadas internas e a crosta.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41E9443-82FB-1841-6C38-E65F355CA61A}"/>
              </a:ext>
            </a:extLst>
          </p:cNvPr>
          <p:cNvSpPr/>
          <p:nvPr/>
        </p:nvSpPr>
        <p:spPr>
          <a:xfrm>
            <a:off x="6483144" y="4569780"/>
            <a:ext cx="5254152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400" b="1" dirty="0"/>
              <a:t>Núcleo: </a:t>
            </a:r>
            <a:r>
              <a:rPr lang="pt-BR" sz="1400" dirty="0"/>
              <a:t>camada mais interna do planeta, com cerca de 3 400 km de espessura. Há estudos indicando que a temperatura do núcleo pode alcançar 6 000 °C. É composto de metais, essencialmente ferro e níquel. No </a:t>
            </a:r>
            <a:r>
              <a:rPr lang="pt-BR" sz="1400" b="1" dirty="0"/>
              <a:t>núcleo externo</a:t>
            </a:r>
            <a:r>
              <a:rPr lang="pt-BR" sz="1400" dirty="0"/>
              <a:t>, esses metais estão em estado líquido; no </a:t>
            </a:r>
            <a:r>
              <a:rPr lang="pt-BR" sz="1400" b="1" dirty="0"/>
              <a:t>núcleo interno</a:t>
            </a:r>
            <a:r>
              <a:rPr lang="pt-BR" sz="1400" dirty="0"/>
              <a:t>, eles se encontram no estado sólido.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425B5AD-0CD7-A8C1-8DB7-B78B570A5346}"/>
              </a:ext>
            </a:extLst>
          </p:cNvPr>
          <p:cNvSpPr/>
          <p:nvPr/>
        </p:nvSpPr>
        <p:spPr>
          <a:xfrm>
            <a:off x="6483144" y="3407467"/>
            <a:ext cx="525415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400" b="1" dirty="0"/>
              <a:t>Manto: </a:t>
            </a:r>
            <a:r>
              <a:rPr lang="pt-BR" sz="1400" dirty="0"/>
              <a:t>camada que se situa abaixo da crosta, formada por rochas sólidas e rochas </a:t>
            </a:r>
            <a:r>
              <a:rPr lang="pt-BR" sz="1400" b="1" dirty="0"/>
              <a:t>fundidas </a:t>
            </a:r>
            <a:r>
              <a:rPr lang="pt-BR" sz="1400" dirty="0"/>
              <a:t>devido às temperaturas muito elevadas, que podem passar de 3 000 °C nas regiões mais próximas ao núcleo. O manto tem cerca de 2 900 km de espessura.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CCCF8DB6-772D-796B-39DA-532E083DAE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5" b="2167"/>
          <a:stretch/>
        </p:blipFill>
        <p:spPr>
          <a:xfrm>
            <a:off x="0" y="2198048"/>
            <a:ext cx="6165866" cy="4674941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B7E5DEAB-673C-78AE-E574-7D1934968E59}"/>
              </a:ext>
            </a:extLst>
          </p:cNvPr>
          <p:cNvSpPr txBox="1"/>
          <p:nvPr/>
        </p:nvSpPr>
        <p:spPr>
          <a:xfrm>
            <a:off x="6396308" y="5778346"/>
            <a:ext cx="4381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/>
              <a:t>Elaborado com base em: TEIXEIRA, Wilson </a:t>
            </a:r>
            <a:r>
              <a:rPr lang="pt-BR" sz="1200" b="0" i="1" u="none" strike="noStrike" baseline="0" dirty="0"/>
              <a:t>et al</a:t>
            </a:r>
            <a:r>
              <a:rPr lang="pt-BR" sz="1200" b="0" i="0" u="none" strike="noStrike" baseline="0" dirty="0"/>
              <a:t>. </a:t>
            </a:r>
            <a:r>
              <a:rPr lang="pt-BR" sz="1200" b="1" i="0" u="none" strike="noStrike" baseline="0" dirty="0"/>
              <a:t>Decifrando a Terra</a:t>
            </a:r>
            <a:r>
              <a:rPr lang="pt-BR" sz="1200" b="0" i="0" u="none" strike="noStrike" baseline="0" dirty="0"/>
              <a:t>. 2. ed. São Paulo: Companhia Editora Nacional, 2007. p. 59.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18413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B47689-C60B-4E5A-8DD7-A699B32BE275}"/>
              </a:ext>
            </a:extLst>
          </p:cNvPr>
          <p:cNvSpPr txBox="1"/>
          <p:nvPr/>
        </p:nvSpPr>
        <p:spPr>
          <a:xfrm>
            <a:off x="0" y="619696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Atmosfera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2FC63C8-8851-4B64-A38E-54B0D47DCE53}"/>
              </a:ext>
            </a:extLst>
          </p:cNvPr>
          <p:cNvSpPr/>
          <p:nvPr/>
        </p:nvSpPr>
        <p:spPr>
          <a:xfrm>
            <a:off x="471197" y="1428871"/>
            <a:ext cx="4086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  <a:latin typeface="FrutigerLTStd-Light"/>
              </a:rPr>
              <a:t>A camada de gases que envolve a Terra é chamada </a:t>
            </a:r>
            <a:r>
              <a:rPr lang="pt-BR" b="1" dirty="0">
                <a:solidFill>
                  <a:srgbClr val="2F2F2E"/>
                </a:solidFill>
                <a:latin typeface="FrutigerLTStd-Light"/>
              </a:rPr>
              <a:t>atmosfera</a:t>
            </a:r>
            <a:r>
              <a:rPr lang="pt-BR" dirty="0">
                <a:solidFill>
                  <a:srgbClr val="2F2F2E"/>
                </a:solidFill>
                <a:latin typeface="FrutigerLTStd-Light"/>
              </a:rPr>
              <a:t>. Nela, encontram-se diversos gases, como o gás oxigênio, o gás carbônico e o gás nitrogênio.</a:t>
            </a:r>
            <a:endParaRPr lang="pt-BR" dirty="0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9BC7852-13DA-46EA-84A4-12329622BA00}"/>
              </a:ext>
            </a:extLst>
          </p:cNvPr>
          <p:cNvGrpSpPr/>
          <p:nvPr/>
        </p:nvGrpSpPr>
        <p:grpSpPr>
          <a:xfrm>
            <a:off x="5196586" y="1500617"/>
            <a:ext cx="3952726" cy="5319712"/>
            <a:chOff x="5121635" y="1215807"/>
            <a:chExt cx="3952726" cy="5319712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0802466B-17F0-4BB8-825C-2FCED0558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1635" y="1215807"/>
              <a:ext cx="2632108" cy="5319712"/>
            </a:xfrm>
            <a:prstGeom prst="rect">
              <a:avLst/>
            </a:prstGeom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B6E0CF9-25C1-4DE8-8D08-F0347A1AA2CD}"/>
                </a:ext>
              </a:extLst>
            </p:cNvPr>
            <p:cNvSpPr/>
            <p:nvPr/>
          </p:nvSpPr>
          <p:spPr>
            <a:xfrm>
              <a:off x="7753743" y="1374894"/>
              <a:ext cx="9858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>
                  <a:solidFill>
                    <a:srgbClr val="2F2F2E"/>
                  </a:solidFill>
                </a:rPr>
                <a:t>Exosfera</a:t>
              </a:r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0C13E439-D20E-43B6-8B89-3D3B1C211C46}"/>
                </a:ext>
              </a:extLst>
            </p:cNvPr>
            <p:cNvSpPr/>
            <p:nvPr/>
          </p:nvSpPr>
          <p:spPr>
            <a:xfrm>
              <a:off x="7753743" y="2416136"/>
              <a:ext cx="12517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/>
                <a:t>Termosfera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46C9D662-92B5-4D43-90A5-D11BCB81C6D7}"/>
                </a:ext>
              </a:extLst>
            </p:cNvPr>
            <p:cNvSpPr/>
            <p:nvPr/>
          </p:nvSpPr>
          <p:spPr>
            <a:xfrm>
              <a:off x="7717188" y="3506331"/>
              <a:ext cx="1181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/>
                <a:t>Mesosfera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7EBA87EE-A975-4E21-9AAA-2DE03A6FF53A}"/>
                </a:ext>
              </a:extLst>
            </p:cNvPr>
            <p:cNvSpPr/>
            <p:nvPr/>
          </p:nvSpPr>
          <p:spPr>
            <a:xfrm>
              <a:off x="7753743" y="4547573"/>
              <a:ext cx="1320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/>
                <a:t>Estratosfera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DC4AAD7-B59B-486F-9000-4B445D0449D0}"/>
                </a:ext>
              </a:extLst>
            </p:cNvPr>
            <p:cNvSpPr/>
            <p:nvPr/>
          </p:nvSpPr>
          <p:spPr>
            <a:xfrm>
              <a:off x="7717187" y="5852417"/>
              <a:ext cx="1178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>
                  <a:solidFill>
                    <a:srgbClr val="2F2F2E"/>
                  </a:solidFill>
                </a:rPr>
                <a:t>Troposfera</a:t>
              </a:r>
              <a:endParaRPr lang="pt-BR"/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7B745580-3496-4177-A153-A15D6B53A82F}"/>
              </a:ext>
            </a:extLst>
          </p:cNvPr>
          <p:cNvSpPr/>
          <p:nvPr/>
        </p:nvSpPr>
        <p:spPr>
          <a:xfrm>
            <a:off x="950372" y="3687592"/>
            <a:ext cx="4450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</a:t>
            </a:r>
            <a:r>
              <a:rPr lang="pt-BR" b="1" dirty="0"/>
              <a:t>camada de ozônio </a:t>
            </a:r>
            <a:r>
              <a:rPr lang="pt-BR" dirty="0"/>
              <a:t>age como um filtro protetor, impedindo que parte da radiação solar atinja a superfície do planeta.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E014242-E9A1-4979-95D2-16B6F1541875}"/>
              </a:ext>
            </a:extLst>
          </p:cNvPr>
          <p:cNvCxnSpPr>
            <a:cxnSpLocks/>
          </p:cNvCxnSpPr>
          <p:nvPr/>
        </p:nvCxnSpPr>
        <p:spPr>
          <a:xfrm>
            <a:off x="4777019" y="4362450"/>
            <a:ext cx="1024174" cy="839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have Direita 13">
            <a:extLst>
              <a:ext uri="{FF2B5EF4-FFF2-40B4-BE49-F238E27FC236}">
                <a16:creationId xmlns:a16="http://schemas.microsoft.com/office/drawing/2014/main" id="{30F1740E-53EE-4082-AEE7-4605A15BEF8A}"/>
              </a:ext>
            </a:extLst>
          </p:cNvPr>
          <p:cNvSpPr/>
          <p:nvPr/>
        </p:nvSpPr>
        <p:spPr>
          <a:xfrm>
            <a:off x="9106832" y="1844370"/>
            <a:ext cx="865983" cy="4662189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4BD2A9A-AE17-4200-ADB8-701BA93A8A8B}"/>
              </a:ext>
            </a:extLst>
          </p:cNvPr>
          <p:cNvSpPr/>
          <p:nvPr/>
        </p:nvSpPr>
        <p:spPr>
          <a:xfrm>
            <a:off x="9972816" y="4005393"/>
            <a:ext cx="225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Camadas da atmosfera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4</a:t>
            </a:fld>
            <a:endParaRPr lang="pt-BR"/>
          </a:p>
        </p:txBody>
      </p:sp>
      <p:pic>
        <p:nvPicPr>
          <p:cNvPr id="1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17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D5B1F84-2EBC-4D4D-9BEB-B7B8DE236B35}"/>
              </a:ext>
            </a:extLst>
          </p:cNvPr>
          <p:cNvSpPr txBox="1"/>
          <p:nvPr/>
        </p:nvSpPr>
        <p:spPr>
          <a:xfrm>
            <a:off x="1" y="620133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Crosta terrestre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4EB327C-FCC3-45F8-98A4-BE5C475A1737}"/>
              </a:ext>
            </a:extLst>
          </p:cNvPr>
          <p:cNvSpPr/>
          <p:nvPr/>
        </p:nvSpPr>
        <p:spPr>
          <a:xfrm>
            <a:off x="986657" y="1544380"/>
            <a:ext cx="9945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Camada da Terra em que os seres vivos se locomovem, constroem abrigos, obtêm alimento e água. Também é onde se encontram os minerais, estruturas que formam as rochas.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2C3DC27-2C76-4B7D-B8E7-44E26C0E5228}"/>
              </a:ext>
            </a:extLst>
          </p:cNvPr>
          <p:cNvSpPr/>
          <p:nvPr/>
        </p:nvSpPr>
        <p:spPr>
          <a:xfrm>
            <a:off x="1016843" y="3877723"/>
            <a:ext cx="196214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2F2F2E"/>
                </a:solidFill>
                <a:latin typeface="FrutigerLTStd-Light"/>
              </a:rPr>
              <a:t>Crosta terrestre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3D5A87A-CB75-4738-9B63-11A5B967B89A}"/>
              </a:ext>
            </a:extLst>
          </p:cNvPr>
          <p:cNvSpPr/>
          <p:nvPr/>
        </p:nvSpPr>
        <p:spPr>
          <a:xfrm>
            <a:off x="3444729" y="3868376"/>
            <a:ext cx="24645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2F2F2E"/>
                </a:solidFill>
                <a:latin typeface="FrutigerLTStd-Light"/>
              </a:rPr>
              <a:t>Rochas sedimentares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5298A8F-93DE-485E-AD54-E2F3427F8760}"/>
              </a:ext>
            </a:extLst>
          </p:cNvPr>
          <p:cNvSpPr/>
          <p:nvPr/>
        </p:nvSpPr>
        <p:spPr>
          <a:xfrm>
            <a:off x="3436191" y="2795563"/>
            <a:ext cx="247305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2F2F2E"/>
                </a:solidFill>
                <a:latin typeface="FrutigerLTStd-Light"/>
              </a:rPr>
              <a:t>Rochas magmáticas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C6C5603-0EDF-4592-B04B-0913236EEDC9}"/>
              </a:ext>
            </a:extLst>
          </p:cNvPr>
          <p:cNvSpPr/>
          <p:nvPr/>
        </p:nvSpPr>
        <p:spPr>
          <a:xfrm>
            <a:off x="3472952" y="4980099"/>
            <a:ext cx="243629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>
                <a:solidFill>
                  <a:srgbClr val="2F2F2E"/>
                </a:solidFill>
                <a:latin typeface="FrutigerLTStd-Light"/>
              </a:rPr>
              <a:t>Rochas metamórficas</a:t>
            </a: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68995C7-4A30-448F-AB1E-295857D43CF7}"/>
              </a:ext>
            </a:extLst>
          </p:cNvPr>
          <p:cNvSpPr/>
          <p:nvPr/>
        </p:nvSpPr>
        <p:spPr>
          <a:xfrm>
            <a:off x="6366449" y="2757783"/>
            <a:ext cx="510540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700"/>
              <a:t>Rochas sólidas e fundidas, que formam o </a:t>
            </a:r>
            <a:r>
              <a:rPr lang="pt-BR" sz="1700" b="1"/>
              <a:t>magma</a:t>
            </a:r>
            <a:r>
              <a:rPr lang="pt-BR" sz="1700"/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DB1DE1D-F367-4575-83E4-20BBCEDE5421}"/>
              </a:ext>
            </a:extLst>
          </p:cNvPr>
          <p:cNvSpPr/>
          <p:nvPr/>
        </p:nvSpPr>
        <p:spPr>
          <a:xfrm>
            <a:off x="6366449" y="3881414"/>
            <a:ext cx="510540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700" dirty="0"/>
              <a:t>Originadas por sedimentos que formam camadas.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DA1420E-7A59-46AE-A66A-5CDADD11786A}"/>
              </a:ext>
            </a:extLst>
          </p:cNvPr>
          <p:cNvSpPr/>
          <p:nvPr/>
        </p:nvSpPr>
        <p:spPr>
          <a:xfrm>
            <a:off x="6366449" y="4628650"/>
            <a:ext cx="4351519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700" dirty="0"/>
              <a:t>Formadas quando algumas rochas magmáticas ou sedimentares já existentes sofrem atrito e grandes variações de temperatura e pressão, levando à ocorrência de alterações em suas estruturas e composições.</a:t>
            </a:r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BC87080C-2EDD-47AD-A963-8AC292CC0F38}"/>
              </a:ext>
            </a:extLst>
          </p:cNvPr>
          <p:cNvCxnSpPr>
            <a:cxnSpLocks/>
            <a:stCxn id="4" idx="0"/>
          </p:cNvCxnSpPr>
          <p:nvPr/>
        </p:nvCxnSpPr>
        <p:spPr>
          <a:xfrm rot="5400000" flipH="1" flipV="1">
            <a:off x="2244745" y="2686276"/>
            <a:ext cx="944621" cy="14382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59614CF3-D086-4F48-AC2D-941F2BE27492}"/>
              </a:ext>
            </a:extLst>
          </p:cNvPr>
          <p:cNvCxnSpPr>
            <a:cxnSpLocks/>
            <a:stCxn id="4" idx="2"/>
          </p:cNvCxnSpPr>
          <p:nvPr/>
        </p:nvCxnSpPr>
        <p:spPr>
          <a:xfrm rot="16200000" flipH="1">
            <a:off x="2249417" y="3995556"/>
            <a:ext cx="935274" cy="143827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C7A8824F-6356-4873-86E4-EBF0F02F5874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978992" y="4053042"/>
            <a:ext cx="465737" cy="9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F8119118-3B04-4432-8C47-4B8BB6527E5A}"/>
              </a:ext>
            </a:extLst>
          </p:cNvPr>
          <p:cNvCxnSpPr>
            <a:cxnSpLocks/>
          </p:cNvCxnSpPr>
          <p:nvPr/>
        </p:nvCxnSpPr>
        <p:spPr>
          <a:xfrm flipV="1">
            <a:off x="5909249" y="2933102"/>
            <a:ext cx="457200" cy="9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6410B9C4-DE96-4F4F-9BA6-17BE20574DDB}"/>
              </a:ext>
            </a:extLst>
          </p:cNvPr>
          <p:cNvCxnSpPr>
            <a:cxnSpLocks/>
          </p:cNvCxnSpPr>
          <p:nvPr/>
        </p:nvCxnSpPr>
        <p:spPr>
          <a:xfrm flipV="1">
            <a:off x="5909249" y="4053042"/>
            <a:ext cx="457200" cy="9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2C157750-0DAA-47AE-811C-C1D7D1BA02D9}"/>
              </a:ext>
            </a:extLst>
          </p:cNvPr>
          <p:cNvCxnSpPr>
            <a:cxnSpLocks/>
          </p:cNvCxnSpPr>
          <p:nvPr/>
        </p:nvCxnSpPr>
        <p:spPr>
          <a:xfrm flipV="1">
            <a:off x="5909249" y="5172982"/>
            <a:ext cx="457200" cy="9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5</a:t>
            </a:fld>
            <a:endParaRPr lang="pt-BR"/>
          </a:p>
        </p:txBody>
      </p:sp>
      <p:pic>
        <p:nvPicPr>
          <p:cNvPr id="24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83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id="{19F6AA76-A57E-D30E-D846-2C1FADFF4452}"/>
              </a:ext>
            </a:extLst>
          </p:cNvPr>
          <p:cNvSpPr/>
          <p:nvPr/>
        </p:nvSpPr>
        <p:spPr>
          <a:xfrm>
            <a:off x="2178958" y="6509797"/>
            <a:ext cx="222928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/>
              <a:t>Tempo em milhões de anos.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935CF2A-06DE-5BA0-5FBF-F4368320D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30" y="3963399"/>
            <a:ext cx="4856063" cy="248566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7DE2B716-0272-F230-7806-97653C7F9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4658">
            <a:off x="6775556" y="3815024"/>
            <a:ext cx="3420424" cy="285583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A1BAD59-FEFA-4089-ADC4-CAE5DFA3AC40}"/>
              </a:ext>
            </a:extLst>
          </p:cNvPr>
          <p:cNvSpPr txBox="1"/>
          <p:nvPr/>
        </p:nvSpPr>
        <p:spPr>
          <a:xfrm>
            <a:off x="1" y="608429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Rochas sedimentares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D4F234E-293F-4194-8532-E08FFBC3D5B3}"/>
              </a:ext>
            </a:extLst>
          </p:cNvPr>
          <p:cNvSpPr/>
          <p:nvPr/>
        </p:nvSpPr>
        <p:spPr>
          <a:xfrm>
            <a:off x="945130" y="1405197"/>
            <a:ext cx="10523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/>
              <a:t>As </a:t>
            </a:r>
            <a:r>
              <a:rPr lang="pt-BR" sz="1800" b="1" i="0" u="none" strike="noStrike" baseline="0" dirty="0"/>
              <a:t>rochas sedimentares </a:t>
            </a:r>
            <a:r>
              <a:rPr lang="pt-BR" sz="1800" b="0" i="0" u="none" strike="noStrike" baseline="0" dirty="0"/>
              <a:t>são formadas por </a:t>
            </a:r>
            <a:r>
              <a:rPr lang="pt-BR" sz="1800" b="1" i="0" u="none" strike="noStrike" baseline="0" dirty="0"/>
              <a:t>sedimentos</a:t>
            </a:r>
            <a:r>
              <a:rPr lang="pt-BR" sz="1800" b="0" i="0" u="none" strike="noStrike" baseline="0" dirty="0"/>
              <a:t>, ou seja, pequenos fragmentos de rocha ou mesmo partes de animais e plantas que podem formar fósseis. Em geral, esses fragmentos de rocha se formam pela ação dos ventos, da água da chuva ou da interação com os seres vivos.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6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9888725-55B5-DFF6-D19F-930A9165B145}"/>
              </a:ext>
            </a:extLst>
          </p:cNvPr>
          <p:cNvSpPr/>
          <p:nvPr/>
        </p:nvSpPr>
        <p:spPr>
          <a:xfrm>
            <a:off x="945130" y="2434260"/>
            <a:ext cx="4856063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pt-BR" b="1" dirty="0"/>
              <a:t>Fósseis</a:t>
            </a:r>
            <a:r>
              <a:rPr lang="pt-BR" dirty="0"/>
              <a:t> são restos ou impressões de seres vivos que viveram há muitos anos e foram preservados. A formação dos fósseis ocorre por meio do processo de fossilização e está geralmente associado à formação das rochas sedimentares.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73B431D-10A7-ADCA-224E-FB77E7DA456D}"/>
              </a:ext>
            </a:extLst>
          </p:cNvPr>
          <p:cNvSpPr/>
          <p:nvPr/>
        </p:nvSpPr>
        <p:spPr>
          <a:xfrm>
            <a:off x="6390807" y="2434260"/>
            <a:ext cx="4856063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pt-BR" b="1" dirty="0"/>
              <a:t>Petróleo </a:t>
            </a:r>
            <a:r>
              <a:rPr lang="pt-BR" dirty="0"/>
              <a:t>é um combustível fóssil e a matéria-prima de produtos como gasolina, óleo diesel e plásticos. Ele foi formado por meio da decomposição de seres vivos sob condições específicas de pressão e temperatura.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5F028B65-A514-9F7B-40FC-33B0FE7593DA}"/>
              </a:ext>
            </a:extLst>
          </p:cNvPr>
          <p:cNvCxnSpPr/>
          <p:nvPr/>
        </p:nvCxnSpPr>
        <p:spPr>
          <a:xfrm>
            <a:off x="975110" y="6502506"/>
            <a:ext cx="448130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9000D30A-4D5B-7CC4-66CB-19A322ED8CC6}"/>
              </a:ext>
            </a:extLst>
          </p:cNvPr>
          <p:cNvSpPr/>
          <p:nvPr/>
        </p:nvSpPr>
        <p:spPr>
          <a:xfrm>
            <a:off x="7413021" y="6512297"/>
            <a:ext cx="222928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/>
              <a:t>Tempo em milhões de anos.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C3D294D1-B400-5F88-5410-5C5F6B574648}"/>
              </a:ext>
            </a:extLst>
          </p:cNvPr>
          <p:cNvCxnSpPr/>
          <p:nvPr/>
        </p:nvCxnSpPr>
        <p:spPr>
          <a:xfrm>
            <a:off x="6209178" y="6519996"/>
            <a:ext cx="448130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030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FAAD9661-94F6-D2AD-6B3F-29710A9C2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920" y="1664725"/>
            <a:ext cx="5369870" cy="460801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85443A-D722-4BFE-94E7-BEED77118651}"/>
              </a:ext>
            </a:extLst>
          </p:cNvPr>
          <p:cNvSpPr txBox="1"/>
          <p:nvPr/>
        </p:nvSpPr>
        <p:spPr>
          <a:xfrm>
            <a:off x="1" y="626620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O formato da Terra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DE40369-DEB7-4B95-955A-507308C163FC}"/>
              </a:ext>
            </a:extLst>
          </p:cNvPr>
          <p:cNvSpPr/>
          <p:nvPr/>
        </p:nvSpPr>
        <p:spPr>
          <a:xfrm>
            <a:off x="8923654" y="1748338"/>
            <a:ext cx="27386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FrutigerLTStd-Light"/>
              </a:rPr>
              <a:t>O </a:t>
            </a:r>
            <a:r>
              <a:rPr lang="pt-BR" dirty="0"/>
              <a:t>raio polar é um pouco menor que o raio equatorial, o que evidencia que o planeta não tem o formato de uma</a:t>
            </a:r>
          </a:p>
          <a:p>
            <a:r>
              <a:rPr lang="pt-BR" dirty="0"/>
              <a:t>esfera perfeita.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75099DF4-C720-4A15-9FBD-60A1EB486D6E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6200776" y="2562225"/>
            <a:ext cx="2722878" cy="632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07757B0D-F685-4C88-9671-6C75FF49ABF7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781926" y="2625501"/>
            <a:ext cx="1141728" cy="119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7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C67AE90-591F-F016-C3BC-14A1A1A8BDF5}"/>
              </a:ext>
            </a:extLst>
          </p:cNvPr>
          <p:cNvSpPr/>
          <p:nvPr/>
        </p:nvSpPr>
        <p:spPr>
          <a:xfrm>
            <a:off x="331863" y="4684271"/>
            <a:ext cx="265105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pt-BR"/>
              <a:t>A Terra tem um formato </a:t>
            </a:r>
            <a:r>
              <a:rPr lang="pt-BR" b="1"/>
              <a:t>esferoide</a:t>
            </a:r>
            <a:r>
              <a:rPr lang="pt-BR"/>
              <a:t>, com os polos achatados e abaulados na linha do equador.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D6CBB9B-AA29-2B13-00D3-7759619E4933}"/>
              </a:ext>
            </a:extLst>
          </p:cNvPr>
          <p:cNvSpPr txBox="1"/>
          <p:nvPr/>
        </p:nvSpPr>
        <p:spPr>
          <a:xfrm>
            <a:off x="7644985" y="5284436"/>
            <a:ext cx="41337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/>
              <a:t>Ilustração da Terra vista em corte. </a:t>
            </a:r>
            <a:endParaRPr lang="pt-BR" sz="14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5DCB643-42C0-B057-7512-3D62AF8D84AA}"/>
              </a:ext>
            </a:extLst>
          </p:cNvPr>
          <p:cNvSpPr txBox="1"/>
          <p:nvPr/>
        </p:nvSpPr>
        <p:spPr>
          <a:xfrm>
            <a:off x="7644985" y="5651116"/>
            <a:ext cx="3358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/>
              <a:t>Elaborado com base em: TEIXEIRA, Wilson </a:t>
            </a:r>
            <a:r>
              <a:rPr lang="pt-BR" sz="1200" b="0" i="1" u="none" strike="noStrike" baseline="0" dirty="0"/>
              <a:t>et al</a:t>
            </a:r>
            <a:r>
              <a:rPr lang="pt-BR" sz="1200" b="0" i="0" u="none" strike="noStrike" baseline="0" dirty="0"/>
              <a:t>.</a:t>
            </a:r>
          </a:p>
          <a:p>
            <a:pPr algn="l"/>
            <a:r>
              <a:rPr lang="pt-BR" sz="1200" b="0" i="0" u="none" strike="noStrike" baseline="0" dirty="0"/>
              <a:t>(org.). </a:t>
            </a:r>
            <a:r>
              <a:rPr lang="pt-BR" sz="1200" b="1" i="0" u="none" strike="noStrike" baseline="0" dirty="0"/>
              <a:t>Decifrando a Terra</a:t>
            </a:r>
            <a:r>
              <a:rPr lang="pt-BR" sz="1200" b="0" i="0" u="none" strike="noStrike" baseline="0" dirty="0"/>
              <a:t>. 2. ed. São Paulo:</a:t>
            </a:r>
          </a:p>
          <a:p>
            <a:pPr algn="l"/>
            <a:r>
              <a:rPr lang="pt-BR" sz="1200" b="0" i="0" u="none" strike="noStrike" baseline="0" dirty="0"/>
              <a:t>Companhia Editora Nacional, 2007.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79837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5B7488FA-5413-8F4D-97BC-A7F29CCA0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440" y="1588492"/>
            <a:ext cx="6573386" cy="508848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A211229-DA1C-408C-8091-E4C973D82640}"/>
              </a:ext>
            </a:extLst>
          </p:cNvPr>
          <p:cNvSpPr txBox="1"/>
          <p:nvPr/>
        </p:nvSpPr>
        <p:spPr>
          <a:xfrm>
            <a:off x="1" y="691321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Percepção do formato da Terra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7C96B07-9948-4DF9-B37C-46DB5B799B43}"/>
              </a:ext>
            </a:extLst>
          </p:cNvPr>
          <p:cNvSpPr/>
          <p:nvPr/>
        </p:nvSpPr>
        <p:spPr>
          <a:xfrm>
            <a:off x="707264" y="2479238"/>
            <a:ext cx="1871044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dirty="0"/>
              <a:t>Para quem está na superfície do planeta não é tão fácil chegar à conclusão de que a Terra é esférica, em razão da observação do </a:t>
            </a:r>
            <a:r>
              <a:rPr lang="pt-BR" b="1" dirty="0"/>
              <a:t>horizonte</a:t>
            </a:r>
            <a:r>
              <a:rPr lang="pt-BR" dirty="0"/>
              <a:t>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754CBA4-9F9C-4C81-9339-6E911231F0A6}"/>
              </a:ext>
            </a:extLst>
          </p:cNvPr>
          <p:cNvSpPr/>
          <p:nvPr/>
        </p:nvSpPr>
        <p:spPr>
          <a:xfrm>
            <a:off x="9701975" y="2053340"/>
            <a:ext cx="2265175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dirty="0"/>
              <a:t>Observar </a:t>
            </a:r>
            <a:r>
              <a:rPr lang="pt-BR" b="1" dirty="0"/>
              <a:t>estrelas </a:t>
            </a:r>
            <a:r>
              <a:rPr lang="pt-BR" dirty="0"/>
              <a:t>e </a:t>
            </a:r>
            <a:r>
              <a:rPr lang="pt-BR" b="1" dirty="0"/>
              <a:t>constelações </a:t>
            </a:r>
            <a:r>
              <a:rPr lang="pt-BR" dirty="0"/>
              <a:t>é uma forma de verificar a esfericidade da Terra.</a:t>
            </a:r>
          </a:p>
          <a:p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3D57519-A435-40A8-A02A-2E002EAE72A4}"/>
              </a:ext>
            </a:extLst>
          </p:cNvPr>
          <p:cNvSpPr/>
          <p:nvPr/>
        </p:nvSpPr>
        <p:spPr>
          <a:xfrm>
            <a:off x="9701975" y="3479935"/>
            <a:ext cx="1885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  <a:latin typeface="FrutigerLTStd-Light"/>
              </a:rPr>
              <a:t>A constelação do Cruzeiro do Sul é vista em posição diferente por dois observadores</a:t>
            </a:r>
          </a:p>
          <a:p>
            <a:r>
              <a:rPr lang="pt-BR" dirty="0">
                <a:solidFill>
                  <a:srgbClr val="2F2F2E"/>
                </a:solidFill>
                <a:latin typeface="FrutigerLTStd-Light"/>
              </a:rPr>
              <a:t>em pontos diferentes do planeta.</a:t>
            </a:r>
            <a:endParaRPr lang="pt-BR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500DF5C0-7A80-49F0-9F0C-0595354A02A4}"/>
              </a:ext>
            </a:extLst>
          </p:cNvPr>
          <p:cNvCxnSpPr>
            <a:cxnSpLocks/>
          </p:cNvCxnSpPr>
          <p:nvPr/>
        </p:nvCxnSpPr>
        <p:spPr>
          <a:xfrm flipH="1" flipV="1">
            <a:off x="9042976" y="3581400"/>
            <a:ext cx="658999" cy="19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E8FDA52F-3D44-4AD0-A5B3-F374422A651E}"/>
              </a:ext>
            </a:extLst>
          </p:cNvPr>
          <p:cNvCxnSpPr>
            <a:cxnSpLocks/>
          </p:cNvCxnSpPr>
          <p:nvPr/>
        </p:nvCxnSpPr>
        <p:spPr>
          <a:xfrm flipH="1">
            <a:off x="9042976" y="3771900"/>
            <a:ext cx="658999" cy="850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8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815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732D9B3-58FA-414E-AA12-8CB8B4909577}"/>
              </a:ext>
            </a:extLst>
          </p:cNvPr>
          <p:cNvSpPr txBox="1"/>
          <p:nvPr/>
        </p:nvSpPr>
        <p:spPr>
          <a:xfrm>
            <a:off x="0" y="614473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Movimento de rotação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F0AEF98-8DDC-49DD-9C81-C38F8FCCD91F}"/>
              </a:ext>
            </a:extLst>
          </p:cNvPr>
          <p:cNvSpPr/>
          <p:nvPr/>
        </p:nvSpPr>
        <p:spPr>
          <a:xfrm>
            <a:off x="409010" y="2227702"/>
            <a:ext cx="33535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Um dos movimentos que a Terra realiza é a </a:t>
            </a:r>
            <a:r>
              <a:rPr lang="pt-BR" b="1" dirty="0"/>
              <a:t>rotação</a:t>
            </a:r>
            <a:r>
              <a:rPr lang="pt-BR" dirty="0"/>
              <a:t>, na qual o planeta gira ao redor de si em torno de um eixo imaginário, como um peão.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7475379-212A-46B8-8E16-ABFD47BB811A}"/>
              </a:ext>
            </a:extLst>
          </p:cNvPr>
          <p:cNvSpPr/>
          <p:nvPr/>
        </p:nvSpPr>
        <p:spPr>
          <a:xfrm>
            <a:off x="4609630" y="5964591"/>
            <a:ext cx="6582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A rotação da Terra pode ser comparada ao movimento de um pião. O planeta gira em torno de um eixo imaginário que o atravessa do Polo Norte ao Polo Sul.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6CCBBF3-8EA9-430B-84F8-9F36F0BD7823}"/>
              </a:ext>
            </a:extLst>
          </p:cNvPr>
          <p:cNvSpPr/>
          <p:nvPr/>
        </p:nvSpPr>
        <p:spPr>
          <a:xfrm>
            <a:off x="409010" y="4236826"/>
            <a:ext cx="335352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dirty="0"/>
              <a:t>Para completar uma volta, a Terra leva 23 horas, 56 minutos e 4 segundos (arredondado para 24 horas), o que corresponde a um </a:t>
            </a:r>
            <a:r>
              <a:rPr lang="pt-BR" b="1" dirty="0"/>
              <a:t>dia </a:t>
            </a:r>
            <a:r>
              <a:rPr lang="pt-BR" dirty="0"/>
              <a:t>do nosso calendário.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9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833A9B3-E06A-C0E1-B7BB-82F2EA1CD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630" y="1582033"/>
            <a:ext cx="6178557" cy="424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93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4528</TotalTime>
  <Words>1104</Words>
  <Application>Microsoft Office PowerPoint</Application>
  <PresentationFormat>Widescreen</PresentationFormat>
  <Paragraphs>72</Paragraphs>
  <Slides>11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FrutigerLTStd-Light</vt:lpstr>
      <vt:lpstr>Tema do Office</vt:lpstr>
      <vt:lpstr>Apresentação do PowerPoint</vt:lpstr>
      <vt:lpstr>Apresentação 8 – TERRA: ESTRUTURA, FORMATO E MOVIMENTOS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1 - MATERIAIS</dc:title>
  <dc:creator>Sandra Del Carlo</dc:creator>
  <cp:lastModifiedBy> </cp:lastModifiedBy>
  <cp:revision>19</cp:revision>
  <dcterms:created xsi:type="dcterms:W3CDTF">2019-02-21T17:26:32Z</dcterms:created>
  <dcterms:modified xsi:type="dcterms:W3CDTF">2023-08-04T13:15:00Z</dcterms:modified>
</cp:coreProperties>
</file>